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7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62" r:id="rId16"/>
    <p:sldId id="263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3" d="100"/>
          <a:sy n="73" d="100"/>
        </p:scale>
        <p:origin x="-126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79" y="182879"/>
            <a:ext cx="8778240" cy="6492240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2485" y="882376"/>
            <a:ext cx="747522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60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2148" y="3869635"/>
            <a:ext cx="6575895" cy="1388165"/>
          </a:xfrm>
        </p:spPr>
        <p:txBody>
          <a:bodyPr>
            <a:normAutofit/>
          </a:bodyPr>
          <a:lstStyle>
            <a:lvl1pPr marL="0" indent="0" algn="ctr">
              <a:spcBef>
                <a:spcPts val="1000"/>
              </a:spcBef>
              <a:buNone/>
              <a:defRPr sz="1800">
                <a:solidFill>
                  <a:srgbClr val="FFFFFF"/>
                </a:solidFill>
              </a:defRPr>
            </a:lvl1pPr>
            <a:lvl2pPr marL="342900" indent="0" algn="ctr">
              <a:buNone/>
              <a:defRPr sz="18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567A6BB-E988-4E74-8D93-F7BE58416A81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20FF38C-6B03-460E-8D5A-22E0B80B0371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483995" y="3733800"/>
            <a:ext cx="61722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5242653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7A6BB-E988-4E74-8D93-F7BE58416A81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FF38C-6B03-460E-8D5A-22E0B80B03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826900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762000"/>
            <a:ext cx="1743075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7250" y="762000"/>
            <a:ext cx="5572125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7A6BB-E988-4E74-8D93-F7BE58416A81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FF38C-6B03-460E-8D5A-22E0B80B03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714118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000"/>
              </a:spcBef>
              <a:defRPr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7A6BB-E988-4E74-8D93-F7BE58416A81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FF38C-6B03-460E-8D5A-22E0B80B03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292077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9818" y="1173575"/>
            <a:ext cx="747522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60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2446" y="4154520"/>
            <a:ext cx="6576822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7A6BB-E988-4E74-8D93-F7BE58416A81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FF38C-6B03-460E-8D5A-22E0B80B0371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485900" y="4020408"/>
            <a:ext cx="61722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8748929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7250" y="2057399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709" y="2057400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7A6BB-E988-4E74-8D93-F7BE58416A81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FF38C-6B03-460E-8D5A-22E0B80B03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81816348"/>
      </p:ext>
    </p:extLst>
  </p:cSld>
  <p:clrMapOvr>
    <a:masterClrMapping/>
  </p:clrMapOvr>
  <p:extLst>
    <p:ext uri="{DCECCB84-F9BA-43D5-87BE-67443E8EF086}">
      <p15:sldGuideLst xmlns=""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2001511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7250" y="2721483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1880" y="1999032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1880" y="2719322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7A6BB-E988-4E74-8D93-F7BE58416A81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FF38C-6B03-460E-8D5A-22E0B80B03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83960130"/>
      </p:ext>
    </p:extLst>
  </p:cSld>
  <p:clrMapOvr>
    <a:masterClrMapping/>
  </p:clrMapOvr>
  <p:extLst>
    <p:ext uri="{DCECCB84-F9BA-43D5-87BE-67443E8EF086}">
      <p15:sldGuideLst xmlns=""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7A6BB-E988-4E74-8D93-F7BE58416A81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FF38C-6B03-460E-8D5A-22E0B80B03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460954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7A6BB-E988-4E74-8D93-F7BE58416A81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FF38C-6B03-460E-8D5A-22E0B80B03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028197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9314" y="1097280"/>
            <a:ext cx="4149638" cy="466344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92608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7A6BB-E988-4E74-8D93-F7BE58416A81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FF38C-6B03-460E-8D5A-22E0B80B03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23062135"/>
      </p:ext>
    </p:extLst>
  </p:cSld>
  <p:clrMapOvr>
    <a:masterClrMapping/>
  </p:clrMapOvr>
  <p:extLst>
    <p:ext uri="{DCECCB84-F9BA-43D5-87BE-67443E8EF086}">
      <p15:sldGuideLst xmlns=""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19107" y="1069847"/>
            <a:ext cx="4257703" cy="4645153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1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7A6BB-E988-4E74-8D93-F7BE58416A81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FF38C-6B03-460E-8D5A-22E0B80B03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793876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80" y="182880"/>
            <a:ext cx="8778240" cy="649224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7250" y="609600"/>
            <a:ext cx="740664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1" y="2057400"/>
            <a:ext cx="7404653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7247" y="6223829"/>
            <a:ext cx="17468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fld id="{6567A6BB-E988-4E74-8D93-F7BE58416A81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61861" y="6223829"/>
            <a:ext cx="35383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7148" y="6223829"/>
            <a:ext cx="12796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/>
                </a:solidFill>
              </a:defRPr>
            </a:lvl1pPr>
          </a:lstStyle>
          <a:p>
            <a:fld id="{920FF38C-6B03-460E-8D5A-22E0B80B03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96312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80" r:id="rId1"/>
    <p:sldLayoutId id="2147484081" r:id="rId2"/>
    <p:sldLayoutId id="2147484082" r:id="rId3"/>
    <p:sldLayoutId id="2147484083" r:id="rId4"/>
    <p:sldLayoutId id="2147484084" r:id="rId5"/>
    <p:sldLayoutId id="2147484085" r:id="rId6"/>
    <p:sldLayoutId id="2147484086" r:id="rId7"/>
    <p:sldLayoutId id="2147484087" r:id="rId8"/>
    <p:sldLayoutId id="2147484088" r:id="rId9"/>
    <p:sldLayoutId id="2147484089" r:id="rId10"/>
    <p:sldLayoutId id="2147484090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71450" indent="-137160" algn="l" defTabSz="6858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34290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54864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75438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92012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1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3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15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17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=""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audio" Target="../media/audio1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9924" y="719746"/>
            <a:ext cx="8786018" cy="1962149"/>
          </a:xfrm>
        </p:spPr>
        <p:txBody>
          <a:bodyPr>
            <a:normAutofit/>
          </a:bodyPr>
          <a:lstStyle/>
          <a:p>
            <a:r>
              <a:rPr lang="ru-RU" sz="3000" dirty="0"/>
              <a:t>Родительское собрание – студия</a:t>
            </a:r>
            <a:br>
              <a:rPr lang="ru-RU" sz="3000" dirty="0"/>
            </a:br>
            <a:r>
              <a:rPr lang="ru-RU" sz="3000" dirty="0"/>
              <a:t> «Как помочь ребенку стать внимательным»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22565" y="5709006"/>
            <a:ext cx="5240734" cy="1041401"/>
          </a:xfrm>
        </p:spPr>
        <p:txBody>
          <a:bodyPr/>
          <a:lstStyle/>
          <a:p>
            <a:r>
              <a:rPr lang="ru-RU" dirty="0" smtClean="0"/>
              <a:t>Группа №3</a:t>
            </a:r>
            <a:endParaRPr lang="ru-RU" dirty="0"/>
          </a:p>
        </p:txBody>
      </p:sp>
      <p:pic>
        <p:nvPicPr>
          <p:cNvPr id="4" name="Рисунок 3" descr="C:\Users\gorbu\Downloads\Новая папка\SAM_1643.JPG"/>
          <p:cNvPicPr/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257" y="2906862"/>
            <a:ext cx="3189349" cy="257717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37301987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986" y="365761"/>
            <a:ext cx="8513492" cy="609322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79169272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447" y="402193"/>
            <a:ext cx="8428451" cy="606510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438678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195" y="376770"/>
            <a:ext cx="8545637" cy="614040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7408432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694" y="193270"/>
            <a:ext cx="8542713" cy="640703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3184730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257" y="370937"/>
            <a:ext cx="8552719" cy="612130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527475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5885" y="2057400"/>
            <a:ext cx="7946020" cy="4459778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Внимание имеет огромное значение в жизни детей. Именно оно делает все психические процессы полноценными. Развитие внимания непосредственно зависит от позиции взрослого в общении с малышом, а также от того, как он организует деятельность ребенка.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Важным </a:t>
            </a:r>
            <a:r>
              <a:rPr lang="ru-RU" sz="2400" u="sng" dirty="0" smtClean="0">
                <a:solidFill>
                  <a:schemeClr val="tx1"/>
                </a:solidFill>
              </a:rPr>
              <a:t>принципом развития внимания</a:t>
            </a:r>
            <a:r>
              <a:rPr lang="ru-RU" sz="2400" dirty="0" smtClean="0">
                <a:solidFill>
                  <a:schemeClr val="tx1"/>
                </a:solidFill>
              </a:rPr>
              <a:t> является требование к организации деятельности ребенка. Внимание поддерживается, когда дошкольник активен в отношении предмета, обследуя его, открывая в нем все новое и новое содержание.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8744739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6378" y="2504901"/>
            <a:ext cx="9576262" cy="1356360"/>
          </a:xfrm>
        </p:spPr>
        <p:txBody>
          <a:bodyPr>
            <a:noAutofit/>
          </a:bodyPr>
          <a:lstStyle/>
          <a:p>
            <a:r>
              <a:rPr lang="ru-RU" sz="7000" b="1" dirty="0" smtClean="0"/>
              <a:t>Спасибо за внимание!</a:t>
            </a:r>
            <a:endParaRPr lang="ru-RU" sz="7000" b="1" dirty="0"/>
          </a:p>
        </p:txBody>
      </p:sp>
    </p:spTree>
    <p:extLst>
      <p:ext uri="{BB962C8B-B14F-4D97-AF65-F5344CB8AC3E}">
        <p14:creationId xmlns="" xmlns:p14="http://schemas.microsoft.com/office/powerpoint/2010/main" val="214944195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Стихотворение С. Маршака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" indent="0" algn="ctr">
              <a:buNone/>
            </a:pPr>
            <a:r>
              <a:rPr lang="ru-RU" dirty="0" smtClean="0">
                <a:solidFill>
                  <a:schemeClr val="tx1"/>
                </a:solidFill>
              </a:rPr>
              <a:t>Жил человек рассеянный</a:t>
            </a:r>
          </a:p>
          <a:p>
            <a:pPr marL="34290" indent="0" algn="ctr">
              <a:buNone/>
            </a:pPr>
            <a:r>
              <a:rPr lang="ru-RU" dirty="0" smtClean="0">
                <a:solidFill>
                  <a:schemeClr val="tx1"/>
                </a:solidFill>
              </a:rPr>
              <a:t>На улице </a:t>
            </a:r>
            <a:r>
              <a:rPr lang="ru-RU" dirty="0" err="1" smtClean="0">
                <a:solidFill>
                  <a:schemeClr val="tx1"/>
                </a:solidFill>
              </a:rPr>
              <a:t>Бассейной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</a:p>
          <a:p>
            <a:pPr marL="34290" indent="0" algn="ctr">
              <a:buNone/>
            </a:pPr>
            <a:r>
              <a:rPr lang="ru-RU" dirty="0" smtClean="0">
                <a:solidFill>
                  <a:schemeClr val="tx1"/>
                </a:solidFill>
              </a:rPr>
              <a:t>Сел он утром на кровать,</a:t>
            </a:r>
          </a:p>
          <a:p>
            <a:pPr marL="34290" indent="0" algn="ctr">
              <a:buNone/>
            </a:pPr>
            <a:r>
              <a:rPr lang="ru-RU" dirty="0" smtClean="0">
                <a:solidFill>
                  <a:schemeClr val="tx1"/>
                </a:solidFill>
              </a:rPr>
              <a:t>Стал рубашку надевать,</a:t>
            </a:r>
          </a:p>
          <a:p>
            <a:pPr marL="34290" indent="0" algn="ctr">
              <a:buNone/>
            </a:pPr>
            <a:r>
              <a:rPr lang="ru-RU" dirty="0" smtClean="0">
                <a:solidFill>
                  <a:schemeClr val="tx1"/>
                </a:solidFill>
              </a:rPr>
              <a:t>В рукава просунул руки –</a:t>
            </a:r>
          </a:p>
          <a:p>
            <a:pPr marL="34290" indent="0" algn="ctr">
              <a:buNone/>
            </a:pPr>
            <a:r>
              <a:rPr lang="ru-RU" dirty="0" smtClean="0">
                <a:solidFill>
                  <a:schemeClr val="tx1"/>
                </a:solidFill>
              </a:rPr>
              <a:t>Оказалось, это брюки…</a:t>
            </a:r>
          </a:p>
          <a:p>
            <a:pPr marL="34290" indent="0" algn="ctr">
              <a:buNone/>
            </a:pPr>
            <a:r>
              <a:rPr lang="ru-RU" dirty="0" smtClean="0">
                <a:solidFill>
                  <a:schemeClr val="tx1"/>
                </a:solidFill>
              </a:rPr>
              <a:t>Вместо шапки на ходу</a:t>
            </a:r>
          </a:p>
          <a:p>
            <a:pPr marL="34290" indent="0" algn="ctr">
              <a:buNone/>
            </a:pPr>
            <a:r>
              <a:rPr lang="ru-RU" dirty="0" smtClean="0">
                <a:solidFill>
                  <a:schemeClr val="tx1"/>
                </a:solidFill>
              </a:rPr>
              <a:t>Он надел сковороду.</a:t>
            </a:r>
          </a:p>
          <a:p>
            <a:pPr marL="34290" indent="0" algn="ctr">
              <a:buNone/>
            </a:pPr>
            <a:r>
              <a:rPr lang="ru-RU" dirty="0" smtClean="0">
                <a:solidFill>
                  <a:schemeClr val="tx1"/>
                </a:solidFill>
              </a:rPr>
              <a:t>Вместо валенок перчатки</a:t>
            </a:r>
          </a:p>
          <a:p>
            <a:pPr marL="34290" indent="0" algn="ctr">
              <a:buNone/>
            </a:pPr>
            <a:r>
              <a:rPr lang="ru-RU" dirty="0" smtClean="0">
                <a:solidFill>
                  <a:schemeClr val="tx1"/>
                </a:solidFill>
              </a:rPr>
              <a:t>Натянул себе на пятки…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1623494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Термин «внимание»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3302" y="1891145"/>
            <a:ext cx="7904364" cy="4459778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</a:rPr>
              <a:t>Внимание</a:t>
            </a:r>
            <a:r>
              <a:rPr lang="ru-RU" sz="2400" dirty="0" smtClean="0">
                <a:solidFill>
                  <a:schemeClr val="tx1"/>
                </a:solidFill>
              </a:rPr>
              <a:t> – важнейшее качество, которое характеризует процесс отбора нужной информации и отбрасывания лишней. Дело в том, что в человеческий мозг ежесекундно поступают тысячи сигналов из внешнего мира. Если бы не существовало внимания – своеобразного фильтра, то наш мозг не смог бы избежать перегрузки.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Внимание обладает определенными </a:t>
            </a:r>
            <a:r>
              <a:rPr lang="ru-RU" sz="2400" u="sng" dirty="0" smtClean="0">
                <a:solidFill>
                  <a:schemeClr val="tx1"/>
                </a:solidFill>
              </a:rPr>
              <a:t>свойствами</a:t>
            </a:r>
            <a:r>
              <a:rPr lang="en-US" sz="2400" dirty="0" smtClean="0">
                <a:solidFill>
                  <a:schemeClr val="tx1"/>
                </a:solidFill>
              </a:rPr>
              <a:t>:</a:t>
            </a:r>
            <a:r>
              <a:rPr lang="ru-RU" sz="2400" dirty="0" smtClean="0">
                <a:solidFill>
                  <a:schemeClr val="tx1"/>
                </a:solidFill>
              </a:rPr>
              <a:t> объемом, устойчивостью, концентрацией, избирательностью, распределением, переключаемостью и произвольностью. Нарушение каждого из перечисленных свойств приводит к отклонениям в поведении и деятельности ребенка.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629528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Определение распределения внимания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3697" y="2090652"/>
            <a:ext cx="8153746" cy="446809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</a:rPr>
              <a:t>Распределение внимания </a:t>
            </a:r>
            <a:r>
              <a:rPr lang="ru-RU" sz="2400" dirty="0" smtClean="0">
                <a:solidFill>
                  <a:schemeClr val="tx1"/>
                </a:solidFill>
              </a:rPr>
              <a:t>– внимание двум или нескольким объектам при одновременном выполнении действий с ними или наблюдении за ними. Об особенностях распределения внимания судят по тому, легко ли ребенку удается делать несколько дел одновременно</a:t>
            </a:r>
            <a:r>
              <a:rPr lang="en-US" sz="2400" dirty="0" smtClean="0">
                <a:solidFill>
                  <a:schemeClr val="tx1"/>
                </a:solidFill>
              </a:rPr>
              <a:t>:</a:t>
            </a:r>
            <a:r>
              <a:rPr lang="ru-RU" sz="2400" dirty="0" smtClean="0">
                <a:solidFill>
                  <a:schemeClr val="tx1"/>
                </a:solidFill>
              </a:rPr>
              <a:t> писать письмо и разговаривать, решать задачу и отвечать на вопросы, заниматься и наблюдать за окружающими и т.п. А также – насколько легко воспринимаются и запоминаются дополнительные разъяснения и беглые замечания педагога и родителей.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379477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Определение переключения внимания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5534" y="1965960"/>
            <a:ext cx="8550771" cy="4767350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Переключение внимания </a:t>
            </a:r>
            <a:r>
              <a:rPr lang="ru-RU" dirty="0" smtClean="0">
                <a:solidFill>
                  <a:schemeClr val="tx1"/>
                </a:solidFill>
              </a:rPr>
              <a:t>– перемещение внимания с одного объекта на другой или с одной деятельности на другую в связи с постановкой новой задачи. Об индивидуальных особенностях переключения внимания можно судить по тому, насколько быстро ребенок переходит от одного занятия к другому, легко ли начинает новое дело, втягивается в работу, может ли быстро закончить какое-либо занятие или постоянно возвращается к нему в своих мыслях или действиях.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Внимание</a:t>
            </a:r>
            <a:r>
              <a:rPr lang="ru-RU" dirty="0" smtClean="0">
                <a:solidFill>
                  <a:schemeClr val="tx1"/>
                </a:solidFill>
              </a:rPr>
              <a:t> – не раз и навсегда данное качество, его можно и нужно развивать. Дошкольнику это сделать очень трудно. Ему надо помочь научиться управлять своим вниманием, и главными помощниками ребенку могут стать мама и папа. Вот </a:t>
            </a:r>
            <a:r>
              <a:rPr lang="ru-RU" u="sng" dirty="0" smtClean="0">
                <a:solidFill>
                  <a:schemeClr val="tx1"/>
                </a:solidFill>
              </a:rPr>
              <a:t>условия</a:t>
            </a:r>
            <a:r>
              <a:rPr lang="ru-RU" dirty="0" smtClean="0">
                <a:solidFill>
                  <a:schemeClr val="tx1"/>
                </a:solidFill>
              </a:rPr>
              <a:t>, при соблюдении которых можно развить у ребенка необходимое качество</a:t>
            </a:r>
            <a:r>
              <a:rPr lang="en-US" dirty="0" smtClean="0">
                <a:solidFill>
                  <a:schemeClr val="tx1"/>
                </a:solidFill>
              </a:rPr>
              <a:t>:</a:t>
            </a:r>
            <a:endParaRPr lang="ru-RU" dirty="0" smtClean="0">
              <a:solidFill>
                <a:schemeClr val="tx1"/>
              </a:solidFill>
            </a:endParaRPr>
          </a:p>
          <a:p>
            <a:pPr lvl="1"/>
            <a:r>
              <a:rPr lang="ru-RU" dirty="0" smtClean="0">
                <a:solidFill>
                  <a:schemeClr val="tx1"/>
                </a:solidFill>
              </a:rPr>
              <a:t>Занятия по тренировке внимания должны быть регулярными и продолжаться в течение сколь угодно долгого времени, пока не появятся нужные результаты.</a:t>
            </a:r>
          </a:p>
          <a:p>
            <a:pPr lvl="1"/>
            <a:r>
              <a:rPr lang="ru-RU" dirty="0" smtClean="0">
                <a:solidFill>
                  <a:schemeClr val="tx1"/>
                </a:solidFill>
              </a:rPr>
              <a:t>Родителю самому должны быть интересны задания, которые он предлагает ребенку, чтобы можно было выполнять упражнения вместе.</a:t>
            </a:r>
          </a:p>
          <a:p>
            <a:pPr lvl="1"/>
            <a:r>
              <a:rPr lang="ru-RU" dirty="0" smtClean="0">
                <a:solidFill>
                  <a:schemeClr val="tx1"/>
                </a:solidFill>
              </a:rPr>
              <a:t>Во время занятий родитель должен быть спокойным и доброжелательным.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664987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9689" y="347749"/>
            <a:ext cx="7862514" cy="1356360"/>
          </a:xfrm>
        </p:spPr>
        <p:txBody>
          <a:bodyPr/>
          <a:lstStyle/>
          <a:p>
            <a:r>
              <a:rPr lang="ru-RU" dirty="0" smtClean="0"/>
              <a:t>Выкладывание фигур из палочек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92588" y="2439390"/>
            <a:ext cx="4618720" cy="346404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1844" y="2252747"/>
            <a:ext cx="4849836" cy="363737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59995626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4587" y="1715192"/>
            <a:ext cx="4825076" cy="361880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195117" y="1715192"/>
            <a:ext cx="4318694" cy="361880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272414727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547581" y="1466156"/>
            <a:ext cx="5049984" cy="378748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199505" y="1417839"/>
            <a:ext cx="4979324" cy="388412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425568169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6798" y="58189"/>
            <a:ext cx="9201150" cy="135636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Игры на тренировку внимания и памяти 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1710" y="1777539"/>
            <a:ext cx="8511190" cy="1124988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1"/>
                </a:solidFill>
              </a:rPr>
              <a:t>Найди отличия от предыдущего рисунка </a:t>
            </a:r>
            <a:endParaRPr lang="ru-RU" sz="3200" dirty="0">
              <a:solidFill>
                <a:schemeClr val="tx1"/>
              </a:solidFill>
            </a:endParaRPr>
          </a:p>
        </p:txBody>
      </p:sp>
      <p:pic>
        <p:nvPicPr>
          <p:cNvPr id="4" name="Picture 1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31710" y="3325090"/>
            <a:ext cx="4313006" cy="3324959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5" name="Picture 4">
            <a:hlinkClick r:id="rId3" action="ppaction://hlinksldjump">
              <a:snd r:embed="rId4" name="wind.wav"/>
            </a:hlinkClick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18239" y="3326475"/>
            <a:ext cx="4344340" cy="3324960"/>
          </a:xfrm>
          <a:prstGeom prst="rect">
            <a:avLst/>
          </a:prstGeom>
          <a:ln w="57150">
            <a:solidFill>
              <a:schemeClr val="tx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22346050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Базис">
  <a:themeElements>
    <a:clrScheme name="Базис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Базис">
      <a:maj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TM03457444[[fn=Основа]]</Template>
  <TotalTime>167</TotalTime>
  <Words>484</Words>
  <Application>Microsoft Office PowerPoint</Application>
  <PresentationFormat>Экран (4:3)</PresentationFormat>
  <Paragraphs>31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Базис</vt:lpstr>
      <vt:lpstr>Родительское собрание – студия  «Как помочь ребенку стать внимательным»</vt:lpstr>
      <vt:lpstr>Стихотворение С. Маршака</vt:lpstr>
      <vt:lpstr>Термин «внимание»</vt:lpstr>
      <vt:lpstr>Определение распределения внимания</vt:lpstr>
      <vt:lpstr>Определение переключения внимания</vt:lpstr>
      <vt:lpstr>Выкладывание фигур из палочек </vt:lpstr>
      <vt:lpstr>Слайд 7</vt:lpstr>
      <vt:lpstr>Слайд 8</vt:lpstr>
      <vt:lpstr>Игры на тренировку внимания и памяти </vt:lpstr>
      <vt:lpstr>Слайд 10</vt:lpstr>
      <vt:lpstr>Слайд 11</vt:lpstr>
      <vt:lpstr>Слайд 12</vt:lpstr>
      <vt:lpstr>Слайд 13</vt:lpstr>
      <vt:lpstr>Слайд 14</vt:lpstr>
      <vt:lpstr>Вывод</vt:lpstr>
      <vt:lpstr>Спасибо за внимание!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Родительское собрание – студия  «Как помочь ребенку стать внимательным»</dc:title>
  <dc:creator>Vlad Gorbunov</dc:creator>
  <cp:lastModifiedBy>Галина Поршнева</cp:lastModifiedBy>
  <cp:revision>15</cp:revision>
  <dcterms:created xsi:type="dcterms:W3CDTF">2017-10-03T13:15:05Z</dcterms:created>
  <dcterms:modified xsi:type="dcterms:W3CDTF">2017-10-10T20:12:00Z</dcterms:modified>
</cp:coreProperties>
</file>