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6" r:id="rId2"/>
    <p:sldId id="257" r:id="rId3"/>
    <p:sldId id="258" r:id="rId4"/>
    <p:sldId id="260" r:id="rId5"/>
    <p:sldId id="264" r:id="rId6"/>
    <p:sldId id="262" r:id="rId7"/>
    <p:sldId id="259" r:id="rId8"/>
    <p:sldId id="263" r:id="rId9"/>
    <p:sldId id="265" r:id="rId10"/>
    <p:sldId id="266" r:id="rId11"/>
    <p:sldId id="261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10741-E754-4387-81E9-844599094893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0CCE5-59BE-4F7D-9DD0-C95BAB032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215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3272408"/>
          </a:xfrm>
        </p:spPr>
        <p:txBody>
          <a:bodyPr/>
          <a:lstStyle/>
          <a:p>
            <a:pPr algn="ctr"/>
            <a:r>
              <a:rPr lang="ru-RU" sz="5000" dirty="0" smtClean="0"/>
              <a:t>Развивающие возможности технологии работы в парах</a:t>
            </a:r>
            <a:endParaRPr lang="ru-RU" sz="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293096"/>
            <a:ext cx="5345832" cy="1512168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Старший воспитатель </a:t>
            </a:r>
          </a:p>
          <a:p>
            <a:pPr algn="r"/>
            <a:r>
              <a:rPr lang="ru-RU" dirty="0" smtClean="0"/>
              <a:t>МБДОУ «Детский сад № 35»</a:t>
            </a:r>
          </a:p>
          <a:p>
            <a:pPr algn="r"/>
            <a:r>
              <a:rPr lang="ru-RU" dirty="0" smtClean="0"/>
              <a:t>Бычкова Г.В.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6228020"/>
            <a:ext cx="978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2017 г.</a:t>
            </a:r>
            <a:endParaRPr lang="ru-RU" sz="2000" b="1" dirty="0"/>
          </a:p>
        </p:txBody>
      </p:sp>
      <p:pic>
        <p:nvPicPr>
          <p:cNvPr id="5" name="Рисунок 5" descr="Картинка 11 из 45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3971">
            <a:off x="266535" y="3470264"/>
            <a:ext cx="3759851" cy="2589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477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718"/>
            <a:ext cx="8964488" cy="11880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2-</a:t>
            </a:r>
            <a:r>
              <a:rPr lang="ru-RU" sz="2500" dirty="0" smtClean="0"/>
              <a:t>е</a:t>
            </a:r>
            <a:r>
              <a:rPr lang="ru-RU" dirty="0" smtClean="0"/>
              <a:t> </a:t>
            </a:r>
            <a:r>
              <a:rPr lang="ru-RU" dirty="0" err="1"/>
              <a:t>НАПРАВЛЕНИе</a:t>
            </a:r>
            <a:r>
              <a:rPr lang="ru-RU" dirty="0"/>
              <a:t> ВЗАИМОДЕЙСТВИЯ</a:t>
            </a:r>
            <a:br>
              <a:rPr lang="ru-RU" dirty="0"/>
            </a:br>
            <a:r>
              <a:rPr lang="ru-RU" sz="2800" dirty="0"/>
              <a:t>(6-7 лет)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785395"/>
          </a:xfrm>
        </p:spPr>
        <p:txBody>
          <a:bodyPr>
            <a:normAutofit lnSpcReduction="10000"/>
          </a:bodyPr>
          <a:lstStyle/>
          <a:p>
            <a:r>
              <a:rPr lang="ru-RU" sz="2500" i="1" u="sng" dirty="0" smtClean="0"/>
              <a:t>Самостоятельный осознанный договор пары</a:t>
            </a:r>
          </a:p>
          <a:p>
            <a:endParaRPr lang="ru-RU" sz="2500" i="1" u="sng" dirty="0"/>
          </a:p>
          <a:p>
            <a:r>
              <a:rPr lang="ru-RU" sz="2800" dirty="0" smtClean="0"/>
              <a:t>1 Модель</a:t>
            </a:r>
          </a:p>
          <a:p>
            <a:r>
              <a:rPr lang="ru-RU" sz="2800" dirty="0" smtClean="0"/>
              <a:t>«ПАРИТЕТНЫЕ </a:t>
            </a:r>
          </a:p>
          <a:p>
            <a:r>
              <a:rPr lang="ru-RU" sz="2800" dirty="0" smtClean="0"/>
              <a:t>ОТНОШЕНИЯ»</a:t>
            </a:r>
          </a:p>
          <a:p>
            <a:endParaRPr lang="ru-RU" sz="2800" dirty="0"/>
          </a:p>
          <a:p>
            <a:r>
              <a:rPr lang="ru-RU" sz="2800" dirty="0" smtClean="0"/>
              <a:t>2 Модель</a:t>
            </a:r>
          </a:p>
          <a:p>
            <a:r>
              <a:rPr lang="ru-RU" sz="2800" dirty="0" smtClean="0"/>
              <a:t>«ВЕДУЩИЙ – </a:t>
            </a:r>
          </a:p>
          <a:p>
            <a:r>
              <a:rPr lang="ru-RU" sz="2800" dirty="0" smtClean="0"/>
              <a:t>ВЕДОМЫЙ»</a:t>
            </a:r>
            <a:endParaRPr lang="ru-RU" sz="2800" dirty="0"/>
          </a:p>
        </p:txBody>
      </p:sp>
      <p:pic>
        <p:nvPicPr>
          <p:cNvPr id="2050" name="Picture 2" descr="C:\Users\Boss\Desktop\консультация\фото\P11704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0457" y="2132856"/>
            <a:ext cx="5567819" cy="4175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25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718"/>
            <a:ext cx="9144000" cy="3959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Примерные вопросы воспитателя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476672"/>
            <a:ext cx="8928992" cy="6381328"/>
          </a:xfrm>
        </p:spPr>
        <p:txBody>
          <a:bodyPr>
            <a:normAutofit fontScale="92500" lnSpcReduction="10000"/>
          </a:bodyPr>
          <a:lstStyle/>
          <a:p>
            <a:r>
              <a:rPr lang="ru-RU" sz="1900" u="sng" dirty="0" smtClean="0"/>
              <a:t>На этапе планирования работы</a:t>
            </a:r>
          </a:p>
          <a:p>
            <a:r>
              <a:rPr lang="ru-RU" sz="1600" dirty="0" smtClean="0"/>
              <a:t>Вы </a:t>
            </a:r>
            <a:r>
              <a:rPr lang="ru-RU" sz="1600" i="1" dirty="0" smtClean="0"/>
              <a:t>договорились</a:t>
            </a:r>
            <a:r>
              <a:rPr lang="ru-RU" sz="1600" dirty="0" smtClean="0"/>
              <a:t>, какой материал будет использовать ваша пара?</a:t>
            </a:r>
          </a:p>
          <a:p>
            <a:r>
              <a:rPr lang="ru-RU" sz="1600" dirty="0" smtClean="0"/>
              <a:t>Вы </a:t>
            </a:r>
            <a:r>
              <a:rPr lang="ru-RU" sz="1600" i="1" dirty="0" smtClean="0"/>
              <a:t>договорились</a:t>
            </a:r>
            <a:r>
              <a:rPr lang="ru-RU" sz="1600" dirty="0" smtClean="0"/>
              <a:t>, из чего будете делать глазки?</a:t>
            </a:r>
          </a:p>
          <a:p>
            <a:pPr algn="ctr"/>
            <a:r>
              <a:rPr lang="ru-RU" sz="1900" u="sng" dirty="0" smtClean="0"/>
              <a:t>На этапе изготовления поделки</a:t>
            </a:r>
          </a:p>
          <a:p>
            <a:pPr algn="ctr"/>
            <a:r>
              <a:rPr lang="ru-RU" sz="1600" dirty="0" smtClean="0"/>
              <a:t>Что делает ваша пара?</a:t>
            </a:r>
          </a:p>
          <a:p>
            <a:pPr algn="ctr"/>
            <a:r>
              <a:rPr lang="ru-RU" sz="1600" dirty="0" smtClean="0"/>
              <a:t>    О чём вы д</a:t>
            </a:r>
            <a:r>
              <a:rPr lang="ru-RU" sz="1600" i="1" dirty="0" smtClean="0"/>
              <a:t>оговорились</a:t>
            </a:r>
            <a:r>
              <a:rPr lang="ru-RU" sz="1600" dirty="0" smtClean="0"/>
              <a:t>?</a:t>
            </a:r>
          </a:p>
          <a:p>
            <a:pPr algn="ctr"/>
            <a:r>
              <a:rPr lang="ru-RU" sz="1600" dirty="0" smtClean="0"/>
              <a:t>        Посмотри, твой друг изготавливает птичку, похожую на твою?</a:t>
            </a:r>
          </a:p>
          <a:p>
            <a:pPr algn="ctr"/>
            <a:r>
              <a:rPr lang="ru-RU" sz="1600" dirty="0" smtClean="0"/>
              <a:t>             Из чего ты сделал клюв? А твой друг?</a:t>
            </a:r>
          </a:p>
          <a:p>
            <a:pPr algn="ctr"/>
            <a:r>
              <a:rPr lang="ru-RU" sz="1600" dirty="0" smtClean="0"/>
              <a:t>           Посмотри, твоя птичка похожа на птичку твоего друга? А чем?</a:t>
            </a:r>
          </a:p>
          <a:p>
            <a:pPr algn="ctr"/>
            <a:r>
              <a:rPr lang="ru-RU" sz="1600" dirty="0" smtClean="0"/>
              <a:t>     Вы помните, что птички у вас должны быть похожи?</a:t>
            </a:r>
          </a:p>
          <a:p>
            <a:pPr algn="ctr"/>
            <a:r>
              <a:rPr lang="ru-RU" sz="1600" dirty="0" smtClean="0"/>
              <a:t>А размер ваших птичек одинаковый? Сравни.</a:t>
            </a:r>
          </a:p>
          <a:p>
            <a:pPr algn="r"/>
            <a:r>
              <a:rPr lang="ru-RU" sz="1900" u="sng" dirty="0" smtClean="0"/>
              <a:t>При затруднении  или отсутствии договора в паре</a:t>
            </a:r>
          </a:p>
          <a:p>
            <a:pPr algn="r"/>
            <a:r>
              <a:rPr lang="ru-RU" sz="1600" dirty="0" smtClean="0"/>
              <a:t>Какие у вас должны быть птички?</a:t>
            </a:r>
          </a:p>
          <a:p>
            <a:pPr algn="r"/>
            <a:r>
              <a:rPr lang="ru-RU" sz="1600" dirty="0" smtClean="0"/>
              <a:t>  Вы </a:t>
            </a:r>
            <a:r>
              <a:rPr lang="ru-RU" sz="1600" i="1" dirty="0" smtClean="0"/>
              <a:t>договорились</a:t>
            </a:r>
            <a:r>
              <a:rPr lang="ru-RU" sz="1600" dirty="0" smtClean="0"/>
              <a:t> о том, что они должны быть похожи?</a:t>
            </a:r>
          </a:p>
          <a:p>
            <a:pPr algn="r"/>
            <a:r>
              <a:rPr lang="ru-RU" sz="1600" dirty="0" smtClean="0"/>
              <a:t>     А чем будут похожи ваши птички?</a:t>
            </a:r>
          </a:p>
          <a:p>
            <a:pPr algn="r"/>
            <a:r>
              <a:rPr lang="ru-RU" sz="1600" dirty="0" smtClean="0"/>
              <a:t>       Какой материал вы выбрали?</a:t>
            </a:r>
          </a:p>
          <a:p>
            <a:pPr algn="r"/>
            <a:r>
              <a:rPr lang="ru-RU" sz="1600" dirty="0" smtClean="0"/>
              <a:t>         Ты согласен с выбором своего друга? Если нет, то надо </a:t>
            </a:r>
            <a:r>
              <a:rPr lang="ru-RU" sz="1600" i="1" dirty="0" smtClean="0"/>
              <a:t>договориться, </a:t>
            </a:r>
            <a:r>
              <a:rPr lang="ru-RU" sz="1600" dirty="0" smtClean="0"/>
              <a:t>какой материал  устроит вас обоих, потому что птички должны быть похожи.</a:t>
            </a:r>
          </a:p>
          <a:p>
            <a:pPr algn="r"/>
            <a:r>
              <a:rPr lang="ru-RU" sz="1600" dirty="0" smtClean="0"/>
              <a:t>           Ваши птички  похожи? Сравни.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07591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ss\Desktop\консультация\фото\P117044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548680"/>
            <a:ext cx="6306298" cy="59709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1"/>
            <a:ext cx="6120680" cy="6264697"/>
          </a:xfrm>
        </p:spPr>
        <p:txBody>
          <a:bodyPr>
            <a:noAutofit/>
          </a:bodyPr>
          <a:lstStyle/>
          <a:p>
            <a:r>
              <a:rPr lang="ru-RU" sz="4000" dirty="0" smtClean="0"/>
              <a:t>Взаимодействие в парах –</a:t>
            </a:r>
            <a:br>
              <a:rPr lang="ru-RU" sz="4000" dirty="0" smtClean="0"/>
            </a:br>
            <a:r>
              <a:rPr lang="ru-RU" sz="3500" dirty="0"/>
              <a:t/>
            </a:r>
            <a:br>
              <a:rPr lang="ru-RU" sz="3500" dirty="0"/>
            </a:br>
            <a:r>
              <a:rPr lang="ru-RU" sz="3500" dirty="0" smtClean="0"/>
              <a:t> </a:t>
            </a:r>
            <a:br>
              <a:rPr lang="ru-RU" sz="3500" dirty="0" smtClean="0"/>
            </a:br>
            <a:r>
              <a:rPr lang="ru-RU" sz="3500" dirty="0" smtClean="0"/>
              <a:t>это </a:t>
            </a:r>
            <a:br>
              <a:rPr lang="ru-RU" sz="3500" dirty="0" smtClean="0"/>
            </a:br>
            <a:r>
              <a:rPr lang="ru-RU" sz="3500" dirty="0" smtClean="0"/>
              <a:t>слитный, целостный </a:t>
            </a:r>
            <a:br>
              <a:rPr lang="ru-RU" sz="3500" dirty="0" smtClean="0"/>
            </a:br>
            <a:r>
              <a:rPr lang="ru-RU" sz="3500" dirty="0" smtClean="0"/>
              <a:t>процесс совместной деятельности </a:t>
            </a:r>
            <a:br>
              <a:rPr lang="ru-RU" sz="3500" dirty="0" smtClean="0"/>
            </a:br>
            <a:r>
              <a:rPr lang="ru-RU" sz="3500" dirty="0" smtClean="0"/>
              <a:t>и общения</a:t>
            </a:r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105511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Источник:</a:t>
            </a:r>
            <a:br>
              <a:rPr lang="ru-RU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514543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Журнал «Справочник старшего воспитателя» № 2, 2016 г., </a:t>
            </a:r>
          </a:p>
          <a:p>
            <a:r>
              <a:rPr lang="ru-RU" b="0" dirty="0" smtClean="0"/>
              <a:t>стр. 20  «Работа детей средней группы в паре:  развивающие возможности методики в контексте ФГОС ДО»</a:t>
            </a:r>
          </a:p>
          <a:p>
            <a:endParaRPr lang="ru-RU" b="0" dirty="0" smtClean="0"/>
          </a:p>
          <a:p>
            <a:pPr marL="457200" indent="-457200">
              <a:buAutoNum type="arabicPeriod" startAt="2"/>
            </a:pPr>
            <a:r>
              <a:rPr lang="ru-RU" dirty="0" smtClean="0"/>
              <a:t>Журнал </a:t>
            </a:r>
            <a:r>
              <a:rPr lang="ru-RU" dirty="0"/>
              <a:t>«Справочник старшего воспитателя» № </a:t>
            </a:r>
            <a:r>
              <a:rPr lang="ru-RU" dirty="0" smtClean="0"/>
              <a:t>12, 2015 </a:t>
            </a:r>
            <a:r>
              <a:rPr lang="ru-RU" dirty="0"/>
              <a:t>г</a:t>
            </a:r>
            <a:r>
              <a:rPr lang="ru-RU" dirty="0" smtClean="0"/>
              <a:t>.,</a:t>
            </a:r>
          </a:p>
          <a:p>
            <a:r>
              <a:rPr lang="ru-RU" b="0" dirty="0"/>
              <a:t>с</a:t>
            </a:r>
            <a:r>
              <a:rPr lang="ru-RU" b="0" dirty="0" smtClean="0"/>
              <a:t>тр. 29  «Развитие умения взаимодействовать в паре у дошкольников старшей группы»</a:t>
            </a:r>
          </a:p>
          <a:p>
            <a:endParaRPr lang="ru-RU" dirty="0"/>
          </a:p>
          <a:p>
            <a:pPr marL="457200" indent="-457200">
              <a:buAutoNum type="arabicPeriod" startAt="3"/>
            </a:pPr>
            <a:r>
              <a:rPr lang="ru-RU" dirty="0" smtClean="0"/>
              <a:t>Журнал </a:t>
            </a:r>
            <a:r>
              <a:rPr lang="ru-RU" dirty="0"/>
              <a:t>«Справочник старшего воспитателя» № </a:t>
            </a:r>
            <a:r>
              <a:rPr lang="ru-RU" dirty="0" smtClean="0"/>
              <a:t>4, 2015 </a:t>
            </a:r>
            <a:r>
              <a:rPr lang="ru-RU" dirty="0"/>
              <a:t>г</a:t>
            </a:r>
            <a:r>
              <a:rPr lang="ru-RU" dirty="0" smtClean="0"/>
              <a:t>.,</a:t>
            </a:r>
          </a:p>
          <a:p>
            <a:r>
              <a:rPr lang="ru-RU" b="0" dirty="0"/>
              <a:t>с</a:t>
            </a:r>
            <a:r>
              <a:rPr lang="ru-RU" b="0" dirty="0" smtClean="0"/>
              <a:t>тр. 34  «Развитие умения взаимодействовать в паре у дошкольников подготовительной группы»</a:t>
            </a:r>
          </a:p>
          <a:p>
            <a:endParaRPr lang="ru-RU" dirty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987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52718"/>
            <a:ext cx="7272808" cy="2412186"/>
          </a:xfrm>
        </p:spPr>
        <p:txBody>
          <a:bodyPr>
            <a:noAutofit/>
          </a:bodyPr>
          <a:lstStyle/>
          <a:p>
            <a:pPr algn="r"/>
            <a:r>
              <a:rPr lang="ru-RU" sz="2500" dirty="0" smtClean="0"/>
              <a:t>Встреча двух личностей подобна контакту двух химических веществ: если есть хоть малейшая реакция,</a:t>
            </a:r>
            <a:br>
              <a:rPr lang="ru-RU" sz="2500" dirty="0" smtClean="0"/>
            </a:br>
            <a:r>
              <a:rPr lang="ru-RU" sz="2500" dirty="0" smtClean="0"/>
              <a:t> изменяются оба элемента.</a:t>
            </a:r>
            <a:br>
              <a:rPr lang="ru-RU" sz="2500" dirty="0" smtClean="0"/>
            </a:br>
            <a:r>
              <a:rPr lang="ru-RU" sz="2500" dirty="0" smtClean="0"/>
              <a:t>К.Г. Юнг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9"/>
            <a:ext cx="8363272" cy="1944216"/>
          </a:xfrm>
        </p:spPr>
        <p:txBody>
          <a:bodyPr>
            <a:noAutofit/>
          </a:bodyPr>
          <a:lstStyle/>
          <a:p>
            <a:r>
              <a:rPr lang="ru-RU" sz="3000" dirty="0" smtClean="0"/>
              <a:t>ФГОС ДО  (целевые ориентиры)</a:t>
            </a:r>
            <a:endParaRPr lang="ru-RU" sz="3000" dirty="0"/>
          </a:p>
          <a:p>
            <a:r>
              <a:rPr lang="ru-RU" sz="3000" dirty="0" smtClean="0"/>
              <a:t>… </a:t>
            </a:r>
            <a:r>
              <a:rPr lang="ru-RU" sz="3000" i="1" dirty="0" smtClean="0"/>
              <a:t>ребёнок активно взаимодействует со сверстниками и взрослыми… способен договариваться, учитывать интересы и чувства других…</a:t>
            </a:r>
          </a:p>
          <a:p>
            <a:endParaRPr lang="ru-RU" sz="3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187623" y="59492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Волна 4"/>
          <p:cNvSpPr/>
          <p:nvPr/>
        </p:nvSpPr>
        <p:spPr>
          <a:xfrm>
            <a:off x="179512" y="4869160"/>
            <a:ext cx="8640960" cy="199452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/>
              <a:t>ОБРАЗОВАТЕЛЬНАЯ ФОРМА  </a:t>
            </a:r>
            <a:r>
              <a:rPr lang="ru-RU" sz="3000" b="1" dirty="0"/>
              <a:t>- взаимодействие в паре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910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5791200" cy="975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Стороны общения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52600"/>
            <a:ext cx="7969696" cy="4373563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3000" u="sng" dirty="0" smtClean="0"/>
              <a:t>Коммуникативная </a:t>
            </a:r>
          </a:p>
          <a:p>
            <a:r>
              <a:rPr lang="ru-RU" sz="3000" dirty="0" smtClean="0"/>
              <a:t>(передача информации)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3000" u="sng" dirty="0" smtClean="0"/>
              <a:t>Перцептивная </a:t>
            </a:r>
          </a:p>
          <a:p>
            <a:r>
              <a:rPr lang="ru-RU" sz="3000" dirty="0" smtClean="0"/>
              <a:t>(понимание другого </a:t>
            </a:r>
          </a:p>
          <a:p>
            <a:r>
              <a:rPr lang="ru-RU" sz="3000" dirty="0" smtClean="0"/>
              <a:t>человека)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3000" u="sng" dirty="0" smtClean="0"/>
              <a:t>Интерактивная </a:t>
            </a:r>
          </a:p>
          <a:p>
            <a:r>
              <a:rPr lang="ru-RU" sz="3000" dirty="0" smtClean="0"/>
              <a:t>(взаимодействие)</a:t>
            </a:r>
            <a:endParaRPr lang="ru-RU" sz="3000" dirty="0"/>
          </a:p>
        </p:txBody>
      </p:sp>
      <p:pic>
        <p:nvPicPr>
          <p:cNvPr id="5" name="Рисунок 4" descr="Цель: повышение психолого - педагогического мастерства педагогов по обучению...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5" y="1556792"/>
            <a:ext cx="3817139" cy="35077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4550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3528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500" dirty="0" smtClean="0"/>
              <a:t>Формирование  Умения  договариваться  о предмете и способе деятельности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580526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1 этап –   </a:t>
            </a:r>
            <a:r>
              <a:rPr lang="ru-RU" sz="2800" u="sng" dirty="0" smtClean="0"/>
              <a:t>(4-5 лет) </a:t>
            </a:r>
          </a:p>
          <a:p>
            <a:r>
              <a:rPr lang="ru-RU" sz="2800" dirty="0" smtClean="0"/>
              <a:t>опыт  работы </a:t>
            </a:r>
          </a:p>
          <a:p>
            <a:r>
              <a:rPr lang="ru-RU" sz="2800" dirty="0" smtClean="0"/>
              <a:t>в паре под </a:t>
            </a:r>
          </a:p>
          <a:p>
            <a:r>
              <a:rPr lang="ru-RU" sz="2800" dirty="0" smtClean="0"/>
              <a:t>руководством </a:t>
            </a:r>
          </a:p>
          <a:p>
            <a:r>
              <a:rPr lang="ru-RU" sz="2800" dirty="0" smtClean="0"/>
              <a:t>взрослого</a:t>
            </a:r>
          </a:p>
          <a:p>
            <a:r>
              <a:rPr lang="ru-RU" sz="2800" b="0" dirty="0" smtClean="0"/>
              <a:t>(проверка с опорой</a:t>
            </a:r>
          </a:p>
          <a:p>
            <a:r>
              <a:rPr lang="ru-RU" sz="2800" b="0" dirty="0" smtClean="0"/>
              <a:t> на карту)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i="1" u="sng" dirty="0" smtClean="0">
                <a:solidFill>
                  <a:schemeClr val="accent5">
                    <a:lumMod val="50000"/>
                  </a:schemeClr>
                </a:solidFill>
              </a:rPr>
              <a:t>Модель «ДЕЙСТВУЮЩИЙ» - «ПРОВЕРЯЮЩИЙ»</a:t>
            </a:r>
          </a:p>
        </p:txBody>
      </p:sp>
      <p:pic>
        <p:nvPicPr>
          <p:cNvPr id="1027" name="Picture 3" descr="C:\Users\Boss\Desktop\фото\P11704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916832"/>
            <a:ext cx="5004048" cy="375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73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3528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Модель «ДЕЙСТВУЮЩИЙ» - «ПРОВЕРЯЮЩИЙ»</a:t>
            </a:r>
            <a:br>
              <a:rPr lang="ru-RU" sz="2400" dirty="0"/>
            </a:b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3672408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/>
              <a:t>Дети разбиваются на пары разными способами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/>
              <a:t>Распределяются роли «Д» - «П» (</a:t>
            </a:r>
            <a:r>
              <a:rPr lang="ru-RU" sz="2800" dirty="0" err="1" smtClean="0"/>
              <a:t>бейджики</a:t>
            </a:r>
            <a:r>
              <a:rPr lang="ru-RU" sz="2800" dirty="0" smtClean="0"/>
              <a:t>)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/>
              <a:t>Задание получает пара детей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/>
              <a:t>«Действующий» выполняет задание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/>
              <a:t>«Проверяющий» проверяет, находит ошибки, обсуждает их с «Действующим»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/>
              <a:t>«Действующий» исправляет ошибки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/>
              <a:t>«Проверяющий» сообщает о выполнении  задания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/>
              <a:t>Меняются ролями, выполняют аналогичное задание.</a:t>
            </a:r>
          </a:p>
        </p:txBody>
      </p:sp>
      <p:sp>
        <p:nvSpPr>
          <p:cNvPr id="4" name="Волна 3"/>
          <p:cNvSpPr/>
          <p:nvPr/>
        </p:nvSpPr>
        <p:spPr>
          <a:xfrm>
            <a:off x="323528" y="4509120"/>
            <a:ext cx="8424936" cy="2138536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/>
              <a:t>Алгоритм целесообразно проговорить с детьми, </a:t>
            </a:r>
            <a:r>
              <a:rPr lang="ru-RU" sz="2500" b="1" dirty="0" err="1" smtClean="0"/>
              <a:t>засхематизировать</a:t>
            </a:r>
            <a:r>
              <a:rPr lang="ru-RU" sz="2500" b="1" dirty="0" smtClean="0"/>
              <a:t> его, использовать в качестве </a:t>
            </a:r>
            <a:r>
              <a:rPr lang="ru-RU" sz="2500" b="1" i="1" u="sng" dirty="0" smtClean="0"/>
              <a:t>«</a:t>
            </a:r>
            <a:r>
              <a:rPr lang="ru-RU" sz="2500" b="1" i="1" u="sng" dirty="0" err="1" smtClean="0"/>
              <a:t>напоминалки</a:t>
            </a:r>
            <a:r>
              <a:rPr lang="ru-RU" sz="2500" b="1" i="1" u="sng" dirty="0" smtClean="0"/>
              <a:t>» </a:t>
            </a:r>
            <a:endParaRPr lang="ru-RU" sz="2500" b="1" i="1" u="sng" dirty="0"/>
          </a:p>
        </p:txBody>
      </p:sp>
    </p:spTree>
    <p:extLst>
      <p:ext uri="{BB962C8B-B14F-4D97-AF65-F5344CB8AC3E}">
        <p14:creationId xmlns:p14="http://schemas.microsoft.com/office/powerpoint/2010/main" val="366850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35280" cy="9361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Формирование  Умения  договариваться  о предмете и способе деятельности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80526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dirty="0" smtClean="0"/>
              <a:t>2 этап – </a:t>
            </a:r>
            <a:r>
              <a:rPr lang="ru-RU" sz="2800" u="sng" dirty="0" smtClean="0"/>
              <a:t>(5-6 лет) </a:t>
            </a:r>
          </a:p>
          <a:p>
            <a:r>
              <a:rPr lang="ru-RU" sz="2800" dirty="0" smtClean="0"/>
              <a:t>опыт договора </a:t>
            </a:r>
          </a:p>
          <a:p>
            <a:r>
              <a:rPr lang="ru-RU" sz="2800" dirty="0" smtClean="0"/>
              <a:t>пары о выборе</a:t>
            </a:r>
          </a:p>
          <a:p>
            <a:r>
              <a:rPr lang="ru-RU" sz="2800" dirty="0" smtClean="0"/>
              <a:t>предмета и</a:t>
            </a:r>
          </a:p>
          <a:p>
            <a:r>
              <a:rPr lang="ru-RU" sz="2800" dirty="0" smtClean="0"/>
              <a:t>способа </a:t>
            </a:r>
          </a:p>
          <a:p>
            <a:r>
              <a:rPr lang="ru-RU" sz="2800" dirty="0"/>
              <a:t>д</a:t>
            </a:r>
            <a:r>
              <a:rPr lang="ru-RU" sz="2800" dirty="0" smtClean="0"/>
              <a:t>еятельности</a:t>
            </a:r>
          </a:p>
          <a:p>
            <a:r>
              <a:rPr lang="ru-RU" sz="2800" dirty="0" smtClean="0"/>
              <a:t>под</a:t>
            </a:r>
          </a:p>
          <a:p>
            <a:r>
              <a:rPr lang="ru-RU" sz="2800" dirty="0" smtClean="0"/>
              <a:t>руководством </a:t>
            </a:r>
          </a:p>
          <a:p>
            <a:r>
              <a:rPr lang="ru-RU" sz="2800" dirty="0" smtClean="0"/>
              <a:t>взрослого </a:t>
            </a:r>
          </a:p>
          <a:p>
            <a:endParaRPr lang="ru-RU" sz="2800" dirty="0" smtClean="0"/>
          </a:p>
          <a:p>
            <a:r>
              <a:rPr lang="ru-RU" sz="2800" i="1" u="sng" dirty="0" smtClean="0">
                <a:solidFill>
                  <a:schemeClr val="accent5">
                    <a:lumMod val="50000"/>
                  </a:schemeClr>
                </a:solidFill>
              </a:rPr>
              <a:t>РАЗВИТИЕ САМОСТОЯТЕЛЬНОСТИ И ТВОРЧЕСТВА</a:t>
            </a:r>
          </a:p>
          <a:p>
            <a:endParaRPr lang="ru-RU" sz="2800" dirty="0"/>
          </a:p>
        </p:txBody>
      </p:sp>
      <p:pic>
        <p:nvPicPr>
          <p:cNvPr id="2050" name="Picture 2" descr="C:\Users\Boss\Desktop\фото\P11704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772816"/>
            <a:ext cx="5443776" cy="408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57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792088"/>
          </a:xfrm>
        </p:spPr>
        <p:txBody>
          <a:bodyPr>
            <a:normAutofit fontScale="90000"/>
          </a:bodyPr>
          <a:lstStyle/>
          <a:p>
            <a:r>
              <a:rPr lang="ru-RU" sz="3000" dirty="0" smtClean="0"/>
              <a:t>Условия реализации технологии работы в паре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784174" cy="5832648"/>
          </a:xfr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200" dirty="0"/>
              <a:t>м</a:t>
            </a:r>
            <a:r>
              <a:rPr lang="ru-RU" sz="2200" dirty="0" smtClean="0"/>
              <a:t>отивация пары на совместную  </a:t>
            </a:r>
          </a:p>
          <a:p>
            <a:r>
              <a:rPr lang="ru-RU" sz="2200" dirty="0" smtClean="0"/>
              <a:t>деятельность,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200" dirty="0" smtClean="0"/>
              <a:t>обеспечение развития </a:t>
            </a:r>
          </a:p>
          <a:p>
            <a:r>
              <a:rPr lang="ru-RU" sz="2200" dirty="0" smtClean="0"/>
              <a:t>самостоятельности творчества </a:t>
            </a:r>
          </a:p>
          <a:p>
            <a:r>
              <a:rPr lang="ru-RU" sz="2200" dirty="0" smtClean="0"/>
              <a:t>детей в совместной деятельности,</a:t>
            </a:r>
          </a:p>
          <a:p>
            <a:pPr marL="342900" indent="-342900" algn="r">
              <a:buFont typeface="Wingdings" pitchFamily="2" charset="2"/>
              <a:buChar char="Ø"/>
            </a:pPr>
            <a:r>
              <a:rPr lang="ru-RU" sz="2200" dirty="0" smtClean="0"/>
              <a:t>побуждение воспитанников к </a:t>
            </a:r>
          </a:p>
          <a:p>
            <a:pPr algn="r"/>
            <a:r>
              <a:rPr lang="ru-RU" sz="2200" dirty="0" smtClean="0"/>
              <a:t>договору о том, что именно</a:t>
            </a:r>
          </a:p>
          <a:p>
            <a:pPr algn="r"/>
            <a:r>
              <a:rPr lang="ru-RU" sz="2200" dirty="0" smtClean="0"/>
              <a:t> и каким способом они будут</a:t>
            </a:r>
          </a:p>
          <a:p>
            <a:pPr algn="r"/>
            <a:r>
              <a:rPr lang="ru-RU" sz="2200" dirty="0" smtClean="0"/>
              <a:t> делать, побуждение детей в конце </a:t>
            </a:r>
          </a:p>
          <a:p>
            <a:pPr algn="r"/>
            <a:r>
              <a:rPr lang="ru-RU" sz="2200" dirty="0" smtClean="0"/>
              <a:t>работы к осознанию того, что им</a:t>
            </a:r>
          </a:p>
          <a:p>
            <a:pPr algn="r"/>
            <a:r>
              <a:rPr lang="ru-RU" sz="2200" dirty="0" smtClean="0"/>
              <a:t> удалось сделать задание</a:t>
            </a:r>
          </a:p>
          <a:p>
            <a:pPr algn="r"/>
            <a:r>
              <a:rPr lang="ru-RU" sz="2200" dirty="0" smtClean="0"/>
              <a:t> быстро и красиво,  благодаря тому, что каждая пара договорилась о том, каким образом они будут действовать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200" dirty="0" smtClean="0"/>
          </a:p>
          <a:p>
            <a:pPr marL="342900" indent="-342900">
              <a:buFont typeface="Wingdings" pitchFamily="2" charset="2"/>
              <a:buChar char="Ø"/>
            </a:pPr>
            <a:endParaRPr lang="ru-RU" sz="2200" dirty="0" smtClean="0"/>
          </a:p>
          <a:p>
            <a:pPr marL="342900" indent="-342900">
              <a:buFont typeface="Wingdings" pitchFamily="2" charset="2"/>
              <a:buChar char="Ø"/>
            </a:pPr>
            <a:endParaRPr lang="ru-RU" sz="2200" dirty="0" smtClean="0"/>
          </a:p>
          <a:p>
            <a:pPr marL="342900" indent="-342900">
              <a:buFont typeface="Wingdings" pitchFamily="2" charset="2"/>
              <a:buChar char="Ø"/>
            </a:pPr>
            <a:endParaRPr lang="ru-RU" sz="2200" dirty="0" smtClean="0"/>
          </a:p>
          <a:p>
            <a:pPr marL="342900" indent="-342900">
              <a:buFont typeface="Wingdings" pitchFamily="2" charset="2"/>
              <a:buChar char="Ø"/>
            </a:pPr>
            <a:endParaRPr lang="ru-RU" sz="2200" dirty="0"/>
          </a:p>
        </p:txBody>
      </p:sp>
      <p:pic>
        <p:nvPicPr>
          <p:cNvPr id="1026" name="Picture 2" descr="C:\Users\Boss\Desktop\консультация\фото\P11704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548680"/>
            <a:ext cx="3239559" cy="242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oss\Desktop\консультация\фото\P11704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3528392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29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3528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Формирование  Умения  договариваться  о предмете и способе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568952" cy="530120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3 этап – </a:t>
            </a:r>
            <a:r>
              <a:rPr lang="ru-RU" sz="2800" u="sng" dirty="0" smtClean="0"/>
              <a:t>(6-7 лет) </a:t>
            </a:r>
          </a:p>
          <a:p>
            <a:r>
              <a:rPr lang="ru-RU" sz="2800" dirty="0" smtClean="0"/>
              <a:t> опыт осознанного </a:t>
            </a:r>
          </a:p>
          <a:p>
            <a:r>
              <a:rPr lang="ru-RU" sz="2800" dirty="0" smtClean="0"/>
              <a:t> и самостоятельного</a:t>
            </a:r>
          </a:p>
          <a:p>
            <a:r>
              <a:rPr lang="ru-RU" sz="2800" dirty="0" smtClean="0"/>
              <a:t> договора в паре </a:t>
            </a:r>
          </a:p>
          <a:p>
            <a:r>
              <a:rPr lang="ru-RU" sz="2800" dirty="0" smtClean="0"/>
              <a:t>о предмете </a:t>
            </a:r>
          </a:p>
          <a:p>
            <a:r>
              <a:rPr lang="ru-RU" sz="2800" dirty="0" smtClean="0"/>
              <a:t>и способе </a:t>
            </a:r>
          </a:p>
          <a:p>
            <a:r>
              <a:rPr lang="ru-RU" sz="2800" dirty="0"/>
              <a:t>д</a:t>
            </a:r>
            <a:r>
              <a:rPr lang="ru-RU" sz="2800" dirty="0" smtClean="0"/>
              <a:t>еятельности</a:t>
            </a:r>
          </a:p>
          <a:p>
            <a:endParaRPr lang="ru-RU" sz="2800" dirty="0"/>
          </a:p>
          <a:p>
            <a:pPr algn="ctr"/>
            <a:r>
              <a:rPr lang="ru-RU" sz="2800" i="1" u="sng" dirty="0" smtClean="0">
                <a:solidFill>
                  <a:schemeClr val="accent5">
                    <a:lumMod val="50000"/>
                  </a:schemeClr>
                </a:solidFill>
              </a:rPr>
              <a:t>ОСОЗНАННОЕ   ОТНОШЕНИЕ   К   </a:t>
            </a:r>
            <a:r>
              <a:rPr lang="ru-RU" sz="2800" i="1" u="sng" dirty="0" smtClean="0">
                <a:solidFill>
                  <a:schemeClr val="tx2">
                    <a:lumMod val="50000"/>
                  </a:schemeClr>
                </a:solidFill>
              </a:rPr>
              <a:t>ДОГОВОРУ</a:t>
            </a:r>
            <a:endParaRPr lang="ru-RU" sz="2800" i="1" u="sng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csdb.ufanet.ru/images/19.11.2012/02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9952" y="2204863"/>
            <a:ext cx="4320480" cy="34563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057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718"/>
            <a:ext cx="8964488" cy="10440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1-</a:t>
            </a:r>
            <a:r>
              <a:rPr lang="ru-RU" sz="2500" dirty="0" smtClean="0"/>
              <a:t>е</a:t>
            </a:r>
            <a:r>
              <a:rPr lang="ru-RU" dirty="0" smtClean="0"/>
              <a:t> </a:t>
            </a:r>
            <a:r>
              <a:rPr lang="ru-RU" dirty="0" err="1" smtClean="0"/>
              <a:t>НАПРАВЛЕНИе</a:t>
            </a:r>
            <a:r>
              <a:rPr lang="ru-RU" dirty="0" smtClean="0"/>
              <a:t> ВЗАИМОДЕЙСТВИЯ</a:t>
            </a:r>
            <a:br>
              <a:rPr lang="ru-RU" dirty="0" smtClean="0"/>
            </a:br>
            <a:r>
              <a:rPr lang="ru-RU" sz="2800" dirty="0" smtClean="0"/>
              <a:t>(6-7 лет)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857403"/>
          </a:xfrm>
        </p:spPr>
        <p:txBody>
          <a:bodyPr>
            <a:normAutofit fontScale="85000" lnSpcReduction="20000"/>
          </a:bodyPr>
          <a:lstStyle/>
          <a:p>
            <a:r>
              <a:rPr lang="ru-RU" sz="3000" i="1" u="sng" dirty="0" smtClean="0"/>
              <a:t>Договор пары детей по побуждению взрослого</a:t>
            </a:r>
          </a:p>
          <a:p>
            <a:endParaRPr lang="ru-RU" sz="2500" i="1" u="sng" dirty="0"/>
          </a:p>
          <a:p>
            <a:r>
              <a:rPr lang="ru-RU" sz="2500" dirty="0" smtClean="0"/>
              <a:t> </a:t>
            </a:r>
            <a:r>
              <a:rPr lang="ru-RU" sz="3500" dirty="0" smtClean="0"/>
              <a:t>КТО?  </a:t>
            </a:r>
          </a:p>
          <a:p>
            <a:r>
              <a:rPr lang="ru-RU" sz="3500" dirty="0" smtClean="0"/>
              <a:t> </a:t>
            </a:r>
          </a:p>
          <a:p>
            <a:endParaRPr lang="ru-RU" sz="3500" dirty="0" smtClean="0"/>
          </a:p>
          <a:p>
            <a:r>
              <a:rPr lang="ru-RU" sz="3500" dirty="0" smtClean="0"/>
              <a:t>    ЧТО?</a:t>
            </a:r>
          </a:p>
          <a:p>
            <a:r>
              <a:rPr lang="ru-RU" sz="3500" dirty="0" smtClean="0"/>
              <a:t>              </a:t>
            </a:r>
          </a:p>
          <a:p>
            <a:endParaRPr lang="ru-RU" sz="3500" dirty="0"/>
          </a:p>
          <a:p>
            <a:r>
              <a:rPr lang="ru-RU" sz="3500" dirty="0" smtClean="0"/>
              <a:t>          КАК?</a:t>
            </a:r>
            <a:endParaRPr lang="ru-RU" sz="3500" dirty="0"/>
          </a:p>
        </p:txBody>
      </p:sp>
      <p:pic>
        <p:nvPicPr>
          <p:cNvPr id="1026" name="Picture 2" descr="C:\Users\Boss\Desktop\консультация\фото\P11704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029500"/>
            <a:ext cx="5610416" cy="420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06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662</TotalTime>
  <Words>645</Words>
  <Application>Microsoft Office PowerPoint</Application>
  <PresentationFormat>Экран (4:3)</PresentationFormat>
  <Paragraphs>124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Главная</vt:lpstr>
      <vt:lpstr>Развивающие возможности технологии работы в парах</vt:lpstr>
      <vt:lpstr>Встреча двух личностей подобна контакту двух химических веществ: если есть хоть малейшая реакция,  изменяются оба элемента. К.Г. Юнг</vt:lpstr>
      <vt:lpstr>Стороны общения </vt:lpstr>
      <vt:lpstr>Формирование  Умения  договариваться  о предмете и способе деятельности</vt:lpstr>
      <vt:lpstr>Модель «ДЕЙСТВУЮЩИЙ» - «ПРОВЕРЯЮЩИЙ» </vt:lpstr>
      <vt:lpstr>Формирование  Умения  договариваться  о предмете и способе деятельности</vt:lpstr>
      <vt:lpstr>Условия реализации технологии работы в паре</vt:lpstr>
      <vt:lpstr>Формирование  Умения  договариваться  о предмете и способе деятельности</vt:lpstr>
      <vt:lpstr>1-е НАПРАВЛЕНИе ВЗАИМОДЕЙСТВИЯ (6-7 лет)</vt:lpstr>
      <vt:lpstr>2-е НАПРАВЛЕНИе ВЗАИМОДЕЙСТВИЯ (6-7 лет)</vt:lpstr>
      <vt:lpstr>Примерные вопросы воспитателя</vt:lpstr>
      <vt:lpstr>Взаимодействие в парах –    это  слитный, целостный  процесс совместной деятельности  и общения</vt:lpstr>
      <vt:lpstr>Источник: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Развивающие возможности технологии работы в парах</dc:title>
  <dc:creator>Boss</dc:creator>
  <cp:lastModifiedBy>Boss</cp:lastModifiedBy>
  <cp:revision>35</cp:revision>
  <cp:lastPrinted>2017-10-06T12:19:33Z</cp:lastPrinted>
  <dcterms:created xsi:type="dcterms:W3CDTF">2017-09-14T09:56:20Z</dcterms:created>
  <dcterms:modified xsi:type="dcterms:W3CDTF">2017-10-10T11:38:48Z</dcterms:modified>
</cp:coreProperties>
</file>