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6" r:id="rId3"/>
    <p:sldId id="284" r:id="rId4"/>
    <p:sldId id="285" r:id="rId5"/>
    <p:sldId id="281" r:id="rId6"/>
    <p:sldId id="288" r:id="rId7"/>
    <p:sldId id="277" r:id="rId8"/>
    <p:sldId id="278" r:id="rId9"/>
    <p:sldId id="283" r:id="rId10"/>
    <p:sldId id="279" r:id="rId11"/>
    <p:sldId id="280" r:id="rId12"/>
    <p:sldId id="289" r:id="rId13"/>
    <p:sldId id="287" r:id="rId14"/>
    <p:sldId id="265" r:id="rId15"/>
    <p:sldId id="259" r:id="rId16"/>
    <p:sldId id="270" r:id="rId17"/>
    <p:sldId id="257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666FF"/>
    <a:srgbClr val="008080"/>
    <a:srgbClr val="FF9966"/>
    <a:srgbClr val="003399"/>
    <a:srgbClr val="336699"/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728" autoAdjust="0"/>
  </p:normalViewPr>
  <p:slideViewPr>
    <p:cSldViewPr>
      <p:cViewPr>
        <p:scale>
          <a:sx n="80" d="100"/>
          <a:sy n="80" d="100"/>
        </p:scale>
        <p:origin x="-1080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B931E9B-844D-42FB-A8F4-98339239D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04F2596-AE79-41B5-989B-0AC48B3A22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F618F8-3E9D-479A-849C-95B8F98FBF09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765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37550E-7076-4DC7-92E2-536872892DC2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0E4D85-8D58-4D2B-9A33-63C5562610CA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выполнил ученик 8"А" Орлов Максим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8C015-344C-41AF-850B-BAB152F2663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выполнил ученик 8"А" Орлов Максим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D1D20-0AA0-48B8-BA2C-B8BEC8508ED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выполнил ученик 8"А" Орлов Максим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1C2DB-26D7-43E7-B75D-A12D1D152EC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выполнил ученик 8"А" Орлов Максим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03379-2959-4F4D-BB26-0676FE03104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выполнил ученик 8"А" Орлов Максим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74860-869F-4F9A-A6E7-A315C0A599F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выполнил ученик 8"А" Орлов Максим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B1CD3-3988-45F6-8C64-B679410B97E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выполнил ученик 8"А" Орлов Максим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4A469-EC3F-4B28-8B1C-78D3F7FB3A1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выполнил ученик 8"А" Орлов Максим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7132-7FEF-4005-AF51-A5647349568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выполнил ученик 8"А" Орлов Максим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91330-5169-4C57-BBCC-C478D946BED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выполнил ученик 8"А" Орлов Максим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79B8B-CC95-4285-BFB7-827933A95E4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выполнил ученик 8"А" Орлов Максим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204FD-2FA9-471C-882C-9BAE1E57F69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en-US"/>
              <a:t>выполнил ученик 8"А" Орлов Максим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C089B-CC5A-4144-9F2F-ACB5453E5D7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r>
              <a:rPr lang="ru-RU" altLang="en-US"/>
              <a:t>выполнил ученик 8"А" Орлов Максим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ED619D3F-A9DE-4AC8-ABB6-F3C92AB4626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78855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8856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049"/>
          <p:cNvSpPr>
            <a:spLocks noGrp="1" noChangeArrowheads="1"/>
          </p:cNvSpPr>
          <p:nvPr>
            <p:ph type="ctrTitle"/>
          </p:nvPr>
        </p:nvSpPr>
        <p:spPr>
          <a:xfrm>
            <a:off x="3581400" y="1371600"/>
            <a:ext cx="4876800" cy="25146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Творчество Н.М.Карамзина. Понятие о сентиментализме.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500" dirty="0" smtClean="0"/>
              <a:t/>
            </a:r>
            <a:br>
              <a:rPr lang="ru-RU" sz="2500" dirty="0" smtClean="0"/>
            </a:br>
            <a:r>
              <a:rPr lang="ru-RU" sz="2500" dirty="0" smtClean="0"/>
              <a:t/>
            </a:r>
            <a:br>
              <a:rPr lang="ru-RU" sz="2500" dirty="0" smtClean="0"/>
            </a:br>
            <a:r>
              <a:rPr lang="ru-RU" sz="2500" dirty="0" smtClean="0"/>
              <a:t/>
            </a:r>
            <a:br>
              <a:rPr lang="ru-RU" sz="2500" dirty="0" smtClean="0"/>
            </a:br>
            <a:endParaRPr lang="ru-RU" sz="2500" dirty="0" smtClean="0"/>
          </a:p>
        </p:txBody>
      </p:sp>
      <p:pic>
        <p:nvPicPr>
          <p:cNvPr id="3075" name="Picture 8" descr="Новый ри_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914400"/>
            <a:ext cx="28003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5181600" y="3962400"/>
            <a:ext cx="37338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чему ни обратись в нашей литературе </a:t>
            </a:r>
            <a:r>
              <a:rPr lang="ru-RU" i="1" dirty="0"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всему начало положено журналистике, критике, повести-роману, повести исторической, </a:t>
            </a:r>
            <a:r>
              <a:rPr lang="ru-RU" i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публицизму</a:t>
            </a:r>
            <a:r>
              <a:rPr lang="ru-RU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изучению истории.</a:t>
            </a:r>
          </a:p>
          <a:p>
            <a:pPr algn="r" eaLnBrk="0" hangingPunct="0">
              <a:defRPr/>
            </a:pPr>
            <a:r>
              <a:rPr lang="ru-RU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В.Г.Белинский</a:t>
            </a:r>
            <a:r>
              <a:rPr lang="ru-RU" sz="1050" i="1" dirty="0">
                <a:latin typeface="Arial" pitchFamily="34" charset="0"/>
              </a:rPr>
              <a:t> </a:t>
            </a:r>
            <a:endParaRPr lang="ru-RU" sz="2400" i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248400" cy="865188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Черты сентиментализма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40325"/>
          </a:xfrm>
        </p:spPr>
        <p:txBody>
          <a:bodyPr/>
          <a:lstStyle/>
          <a:p>
            <a:pPr defTabSz="449263"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5650" algn="l"/>
                <a:tab pos="6288088" algn="l"/>
                <a:tab pos="6737350" algn="l"/>
                <a:tab pos="7185025" algn="l"/>
                <a:tab pos="7632700" algn="l"/>
                <a:tab pos="8085138" algn="l"/>
                <a:tab pos="8534400" algn="l"/>
                <a:tab pos="8980488" algn="l"/>
              </a:tabLst>
            </a:pPr>
            <a:r>
              <a:rPr lang="en-GB" dirty="0" smtClean="0"/>
              <a:t>-</a:t>
            </a:r>
            <a:r>
              <a:rPr lang="en-GB" dirty="0" err="1" smtClean="0"/>
              <a:t>уход</a:t>
            </a:r>
            <a:r>
              <a:rPr lang="en-GB" dirty="0" smtClean="0"/>
              <a:t> </a:t>
            </a:r>
            <a:r>
              <a:rPr lang="en-GB" dirty="0" err="1" smtClean="0"/>
              <a:t>от</a:t>
            </a:r>
            <a:r>
              <a:rPr lang="en-GB" dirty="0" smtClean="0"/>
              <a:t> </a:t>
            </a:r>
            <a:r>
              <a:rPr lang="en-GB" dirty="0" err="1" smtClean="0"/>
              <a:t>прямолинейности</a:t>
            </a:r>
            <a:r>
              <a:rPr lang="en-GB" dirty="0" smtClean="0"/>
              <a:t> </a:t>
            </a:r>
            <a:r>
              <a:rPr lang="en-GB" dirty="0" err="1" smtClean="0"/>
              <a:t>классицизма</a:t>
            </a:r>
            <a:r>
              <a:rPr lang="en-GB" dirty="0" smtClean="0"/>
              <a:t> в </a:t>
            </a:r>
            <a:r>
              <a:rPr lang="en-GB" dirty="0" err="1" smtClean="0"/>
              <a:t>обрисовке</a:t>
            </a:r>
            <a:r>
              <a:rPr lang="en-GB" dirty="0" smtClean="0"/>
              <a:t> </a:t>
            </a:r>
            <a:r>
              <a:rPr lang="en-GB" dirty="0" err="1" smtClean="0"/>
              <a:t>характеров</a:t>
            </a:r>
            <a:r>
              <a:rPr lang="en-GB" dirty="0" smtClean="0"/>
              <a:t> и </a:t>
            </a:r>
            <a:r>
              <a:rPr lang="en-GB" dirty="0" err="1" smtClean="0"/>
              <a:t>их</a:t>
            </a:r>
            <a:r>
              <a:rPr lang="en-GB" dirty="0" smtClean="0"/>
              <a:t> </a:t>
            </a:r>
            <a:r>
              <a:rPr lang="en-GB" dirty="0" err="1" smtClean="0"/>
              <a:t>оценке</a:t>
            </a:r>
            <a:r>
              <a:rPr lang="en-GB" dirty="0" smtClean="0"/>
              <a:t>;</a:t>
            </a:r>
          </a:p>
          <a:p>
            <a:pPr defTabSz="449263"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5650" algn="l"/>
                <a:tab pos="6288088" algn="l"/>
                <a:tab pos="6737350" algn="l"/>
                <a:tab pos="7185025" algn="l"/>
                <a:tab pos="7632700" algn="l"/>
                <a:tab pos="8085138" algn="l"/>
                <a:tab pos="8534400" algn="l"/>
                <a:tab pos="8980488" algn="l"/>
              </a:tabLst>
            </a:pPr>
            <a:r>
              <a:rPr lang="en-GB" dirty="0" smtClean="0"/>
              <a:t>- </a:t>
            </a:r>
            <a:r>
              <a:rPr lang="en-GB" dirty="0" err="1" smtClean="0"/>
              <a:t>подчеркнутая</a:t>
            </a:r>
            <a:r>
              <a:rPr lang="en-GB" dirty="0" smtClean="0"/>
              <a:t> </a:t>
            </a:r>
            <a:r>
              <a:rPr lang="en-GB" dirty="0" err="1" smtClean="0"/>
              <a:t>субъективность</a:t>
            </a:r>
            <a:r>
              <a:rPr lang="en-GB" dirty="0" smtClean="0"/>
              <a:t> </a:t>
            </a:r>
            <a:r>
              <a:rPr lang="en-GB" dirty="0" err="1" smtClean="0"/>
              <a:t>подхода</a:t>
            </a:r>
            <a:r>
              <a:rPr lang="en-GB" dirty="0" smtClean="0"/>
              <a:t> к </a:t>
            </a:r>
            <a:r>
              <a:rPr lang="en-GB" dirty="0" err="1" smtClean="0"/>
              <a:t>миру</a:t>
            </a:r>
            <a:r>
              <a:rPr lang="en-GB" dirty="0" smtClean="0"/>
              <a:t>;</a:t>
            </a:r>
          </a:p>
          <a:p>
            <a:pPr defTabSz="449263"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5650" algn="l"/>
                <a:tab pos="6288088" algn="l"/>
                <a:tab pos="6737350" algn="l"/>
                <a:tab pos="7185025" algn="l"/>
                <a:tab pos="7632700" algn="l"/>
                <a:tab pos="8085138" algn="l"/>
                <a:tab pos="8534400" algn="l"/>
                <a:tab pos="8980488" algn="l"/>
              </a:tabLst>
            </a:pPr>
            <a:r>
              <a:rPr lang="en-GB" dirty="0" smtClean="0"/>
              <a:t>- </a:t>
            </a:r>
            <a:r>
              <a:rPr lang="en-GB" dirty="0" err="1" smtClean="0"/>
              <a:t>культ</a:t>
            </a:r>
            <a:r>
              <a:rPr lang="en-GB" dirty="0" smtClean="0"/>
              <a:t> </a:t>
            </a:r>
            <a:r>
              <a:rPr lang="en-GB" dirty="0" err="1" smtClean="0"/>
              <a:t>чувства</a:t>
            </a:r>
            <a:r>
              <a:rPr lang="en-GB" dirty="0" smtClean="0"/>
              <a:t>;</a:t>
            </a:r>
          </a:p>
          <a:p>
            <a:pPr defTabSz="449263"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5650" algn="l"/>
                <a:tab pos="6288088" algn="l"/>
                <a:tab pos="6737350" algn="l"/>
                <a:tab pos="7185025" algn="l"/>
                <a:tab pos="7632700" algn="l"/>
                <a:tab pos="8085138" algn="l"/>
                <a:tab pos="8534400" algn="l"/>
                <a:tab pos="8980488" algn="l"/>
              </a:tabLst>
            </a:pPr>
            <a:r>
              <a:rPr lang="en-GB" dirty="0" smtClean="0"/>
              <a:t>- </a:t>
            </a:r>
            <a:r>
              <a:rPr lang="en-GB" dirty="0" err="1" smtClean="0"/>
              <a:t>культ</a:t>
            </a:r>
            <a:r>
              <a:rPr lang="en-GB" dirty="0" smtClean="0"/>
              <a:t> </a:t>
            </a:r>
            <a:r>
              <a:rPr lang="en-GB" dirty="0" err="1" smtClean="0"/>
              <a:t>природы</a:t>
            </a:r>
            <a:r>
              <a:rPr lang="en-GB" dirty="0" smtClean="0"/>
              <a:t>;</a:t>
            </a:r>
          </a:p>
          <a:p>
            <a:pPr defTabSz="449263"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5650" algn="l"/>
                <a:tab pos="6288088" algn="l"/>
                <a:tab pos="6737350" algn="l"/>
                <a:tab pos="7185025" algn="l"/>
                <a:tab pos="7632700" algn="l"/>
                <a:tab pos="8085138" algn="l"/>
                <a:tab pos="8534400" algn="l"/>
                <a:tab pos="8980488" algn="l"/>
              </a:tabLst>
            </a:pPr>
            <a:r>
              <a:rPr lang="en-GB" dirty="0" smtClean="0"/>
              <a:t>- </a:t>
            </a:r>
            <a:r>
              <a:rPr lang="en-GB" dirty="0" err="1" smtClean="0"/>
              <a:t>культ</a:t>
            </a:r>
            <a:r>
              <a:rPr lang="en-GB" dirty="0" smtClean="0"/>
              <a:t> </a:t>
            </a:r>
            <a:r>
              <a:rPr lang="en-GB" dirty="0" err="1" smtClean="0"/>
              <a:t>врожденной</a:t>
            </a:r>
            <a:r>
              <a:rPr lang="en-GB" dirty="0" smtClean="0"/>
              <a:t> </a:t>
            </a:r>
            <a:r>
              <a:rPr lang="en-GB" dirty="0" err="1" smtClean="0"/>
              <a:t>нравственной</a:t>
            </a:r>
            <a:r>
              <a:rPr lang="en-GB" dirty="0" smtClean="0"/>
              <a:t> </a:t>
            </a:r>
            <a:r>
              <a:rPr lang="en-GB" dirty="0" err="1" smtClean="0"/>
              <a:t>чистоты</a:t>
            </a:r>
            <a:r>
              <a:rPr lang="en-GB" dirty="0" smtClean="0"/>
              <a:t>, </a:t>
            </a:r>
            <a:r>
              <a:rPr lang="en-GB" dirty="0" err="1" smtClean="0"/>
              <a:t>неиспорченности</a:t>
            </a:r>
            <a:r>
              <a:rPr lang="en-GB" dirty="0" smtClean="0"/>
              <a:t>;</a:t>
            </a:r>
          </a:p>
          <a:p>
            <a:pPr defTabSz="449263"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5650" algn="l"/>
                <a:tab pos="6288088" algn="l"/>
                <a:tab pos="6737350" algn="l"/>
                <a:tab pos="7185025" algn="l"/>
                <a:tab pos="7632700" algn="l"/>
                <a:tab pos="8085138" algn="l"/>
                <a:tab pos="8534400" algn="l"/>
                <a:tab pos="8980488" algn="l"/>
              </a:tabLst>
            </a:pPr>
            <a:r>
              <a:rPr lang="en-GB" dirty="0" smtClean="0"/>
              <a:t>- </a:t>
            </a:r>
            <a:r>
              <a:rPr lang="en-GB" dirty="0" err="1" smtClean="0"/>
              <a:t>утверждается</a:t>
            </a:r>
            <a:r>
              <a:rPr lang="en-GB" dirty="0" smtClean="0"/>
              <a:t> </a:t>
            </a:r>
            <a:r>
              <a:rPr lang="en-GB" dirty="0" err="1" smtClean="0"/>
              <a:t>богатый</a:t>
            </a:r>
            <a:r>
              <a:rPr lang="en-GB" dirty="0" smtClean="0"/>
              <a:t> </a:t>
            </a:r>
            <a:r>
              <a:rPr lang="en-GB" dirty="0" err="1" smtClean="0"/>
              <a:t>духовный</a:t>
            </a:r>
            <a:r>
              <a:rPr lang="en-GB" dirty="0" smtClean="0"/>
              <a:t> </a:t>
            </a:r>
            <a:r>
              <a:rPr lang="en-GB" dirty="0" err="1" smtClean="0"/>
              <a:t>мир</a:t>
            </a:r>
            <a:r>
              <a:rPr lang="en-GB" dirty="0" smtClean="0"/>
              <a:t> </a:t>
            </a:r>
            <a:r>
              <a:rPr lang="en-GB" dirty="0" err="1" smtClean="0"/>
              <a:t>представителей</a:t>
            </a:r>
            <a:r>
              <a:rPr lang="en-GB" dirty="0" smtClean="0"/>
              <a:t> </a:t>
            </a:r>
            <a:r>
              <a:rPr lang="en-GB" dirty="0" err="1" smtClean="0"/>
              <a:t>низших</a:t>
            </a:r>
            <a:r>
              <a:rPr lang="en-GB" dirty="0" smtClean="0"/>
              <a:t> </a:t>
            </a:r>
            <a:r>
              <a:rPr lang="en-GB" dirty="0" err="1" smtClean="0"/>
              <a:t>сословий</a:t>
            </a:r>
            <a:r>
              <a:rPr lang="en-GB" dirty="0" smtClean="0"/>
              <a:t>.</a:t>
            </a:r>
          </a:p>
          <a:p>
            <a:pPr defTabSz="449263"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5650" algn="l"/>
                <a:tab pos="6288088" algn="l"/>
                <a:tab pos="6737350" algn="l"/>
                <a:tab pos="7185025" algn="l"/>
                <a:tab pos="7632700" algn="l"/>
                <a:tab pos="8085138" algn="l"/>
                <a:tab pos="8534400" algn="l"/>
                <a:tab pos="8980488" algn="l"/>
              </a:tabLst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398587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русского сентиментализма: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38862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выраженный просветительский характер;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сильная дидактическая установка;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активное совершенствование литературного языка посредством введения в него разговорных форм.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oup 169"/>
          <p:cNvGraphicFramePr>
            <a:graphicFrameLocks noGrp="1"/>
          </p:cNvGraphicFramePr>
          <p:nvPr/>
        </p:nvGraphicFramePr>
        <p:xfrm>
          <a:off x="0" y="-48895"/>
          <a:ext cx="9144000" cy="6906895"/>
        </p:xfrm>
        <a:graphic>
          <a:graphicData uri="http://schemas.openxmlformats.org/drawingml/2006/table">
            <a:tbl>
              <a:tblPr/>
              <a:tblGrid>
                <a:gridCol w="3471863"/>
                <a:gridCol w="2038350"/>
                <a:gridCol w="3633787"/>
              </a:tblGrid>
              <a:tr h="996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Monotype Corsiva" pitchFamily="66" charset="0"/>
                        </a:rPr>
                        <a:t>             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Monotype Corsiva" pitchFamily="66" charset="0"/>
                        </a:rPr>
                        <a:t>Классицизм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Monotype Corsiva" pitchFamily="66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Monotype Corsiva" pitchFamily="66" charset="0"/>
                        </a:rPr>
                        <a:t>Линия сравнения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Monotype Corsiva" pitchFamily="66" charset="0"/>
                        </a:rPr>
                        <a:t>     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Monotype Corsiva" pitchFamily="66" charset="0"/>
                        </a:rPr>
                        <a:t>Сентиментализм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Monotype Corsiva" pitchFamily="66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3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onotype Corsiva" pitchFamily="66" charset="0"/>
                        </a:rPr>
                        <a:t>Воспитание человека в духе верности государству, культ разума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Monotype Corsiva" pitchFamily="66" charset="0"/>
                        </a:rPr>
                        <a:t>Основная идея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onotype Corsiva" pitchFamily="66" charset="0"/>
                        </a:rPr>
                        <a:t>Стремление представить человеческую личность                        в движениях души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onotype Corsiva" pitchFamily="66" charset="0"/>
                        </a:rPr>
                        <a:t>Гражданская , общественная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Monotype Corsiva" pitchFamily="66" charset="0"/>
                        </a:rPr>
                        <a:t>Основная тематика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onotype Corsiva" pitchFamily="66" charset="0"/>
                        </a:rPr>
                        <a:t>Любовная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6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onotype Corsiva" pitchFamily="66" charset="0"/>
                        </a:rPr>
                        <a:t>Строгое деление                           на положительных                                и отрицательных,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onotype Corsiva" pitchFamily="66" charset="0"/>
                        </a:rPr>
                        <a:t>однолинейность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Monotype Corsiva" pitchFamily="66" charset="0"/>
                        </a:rPr>
                        <a:t>Герои 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Monotype Corsiva" pitchFamily="66" charset="0"/>
                        </a:rPr>
                        <a:t>характеры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onotype Corsiva" pitchFamily="66" charset="0"/>
                        </a:rPr>
                        <a:t>Отказ от прямолинейности                  в оценке характеров, внимание к простым людям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onotype Corsiva" pitchFamily="66" charset="0"/>
                        </a:rPr>
                        <a:t>Вспомогательная, условная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Monotype Corsiva" pitchFamily="66" charset="0"/>
                        </a:rPr>
                        <a:t>Роль пейзажа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onotype Corsiva" pitchFamily="66" charset="0"/>
                        </a:rPr>
                        <a:t>Средство психологической характеристики героев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1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onotype Corsiva" pitchFamily="66" charset="0"/>
                        </a:rPr>
                        <a:t>Трагедия, ода, эпопея; комедия, басня, сатира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Monotype Corsiva" pitchFamily="66" charset="0"/>
                        </a:rPr>
                        <a:t>Основные жанры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onotype Corsiva" pitchFamily="66" charset="0"/>
                        </a:rPr>
                        <a:t>Повесть, путешествие, роман в письмах, дневник, элегия, послание, идиллия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5562600" y="1219200"/>
            <a:ext cx="3429000" cy="10668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1219200"/>
            <a:ext cx="3429000" cy="10668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638800" y="2362200"/>
            <a:ext cx="3352800" cy="9144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2362200"/>
            <a:ext cx="3429000" cy="838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52400" y="3352800"/>
            <a:ext cx="3048000" cy="14478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638800" y="3352800"/>
            <a:ext cx="3352800" cy="1219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4876800"/>
            <a:ext cx="3429000" cy="6096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715000" y="4876800"/>
            <a:ext cx="3276600" cy="7620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28600" y="5715000"/>
            <a:ext cx="3048000" cy="9906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562600" y="5715000"/>
            <a:ext cx="3581400" cy="9906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3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3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3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3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819400" y="2057400"/>
            <a:ext cx="3581400" cy="10668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>
                <a:solidFill>
                  <a:srgbClr val="66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Н.М.Карамзин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28600" y="228600"/>
            <a:ext cx="3886200" cy="1524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Симбирская</a:t>
            </a: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губерния</a:t>
            </a:r>
          </a:p>
          <a:p>
            <a:pPr algn="ctr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Родовитая, но небогатая </a:t>
            </a:r>
          </a:p>
          <a:p>
            <a:pPr algn="ctr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дворянская семья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4953000" y="228600"/>
            <a:ext cx="3886200" cy="14478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Светское образование</a:t>
            </a:r>
          </a:p>
          <a:p>
            <a:pPr algn="ctr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Знание иностранных </a:t>
            </a:r>
          </a:p>
          <a:p>
            <a:pPr algn="ctr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языков</a:t>
            </a: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228600" y="3429000"/>
            <a:ext cx="2590800" cy="990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Путешествие </a:t>
            </a:r>
          </a:p>
          <a:p>
            <a:pPr algn="ctr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по Европе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6324600" y="3352800"/>
            <a:ext cx="2590800" cy="990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Военная служба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5486400" y="4953000"/>
            <a:ext cx="3429000" cy="1600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Смерть отца</a:t>
            </a:r>
          </a:p>
          <a:p>
            <a:pPr algn="ctr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Отставка</a:t>
            </a:r>
          </a:p>
          <a:p>
            <a:pPr algn="ctr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Симбирск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28600" y="5181600"/>
            <a:ext cx="4114800" cy="1524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Увлечение масонством</a:t>
            </a:r>
          </a:p>
          <a:p>
            <a:pPr algn="ctr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Занятие </a:t>
            </a: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литературой</a:t>
            </a:r>
          </a:p>
          <a:p>
            <a:pPr algn="ctr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Изучение истории</a:t>
            </a:r>
          </a:p>
        </p:txBody>
      </p:sp>
      <p:sp>
        <p:nvSpPr>
          <p:cNvPr id="13" name="Стрелка вниз 12"/>
          <p:cNvSpPr/>
          <p:nvPr/>
        </p:nvSpPr>
        <p:spPr>
          <a:xfrm flipH="1" flipV="1">
            <a:off x="5257801" y="1676401"/>
            <a:ext cx="3810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080"/>
              </a:solidFill>
            </a:endParaRPr>
          </a:p>
        </p:txBody>
      </p:sp>
      <p:sp>
        <p:nvSpPr>
          <p:cNvPr id="14" name="Стрелка вверх 13"/>
          <p:cNvSpPr/>
          <p:nvPr/>
        </p:nvSpPr>
        <p:spPr>
          <a:xfrm>
            <a:off x="3352800" y="1752600"/>
            <a:ext cx="3810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3352800" y="3124200"/>
            <a:ext cx="304800" cy="2057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5638800" y="3124200"/>
            <a:ext cx="304800" cy="1828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AutoShape 28"/>
          <p:cNvSpPr>
            <a:spLocks noChangeArrowheads="1"/>
          </p:cNvSpPr>
          <p:nvPr/>
        </p:nvSpPr>
        <p:spPr bwMode="auto">
          <a:xfrm rot="10800000">
            <a:off x="2209800" y="2743200"/>
            <a:ext cx="609600" cy="685800"/>
          </a:xfrm>
          <a:custGeom>
            <a:avLst/>
            <a:gdLst>
              <a:gd name="T0" fmla="*/ 762021 w 21600"/>
              <a:gd name="T1" fmla="*/ 0 h 21600"/>
              <a:gd name="T2" fmla="*/ 457193 w 21600"/>
              <a:gd name="T3" fmla="*/ 254000 h 21600"/>
              <a:gd name="T4" fmla="*/ 0 w 21600"/>
              <a:gd name="T5" fmla="*/ 635035 h 21600"/>
              <a:gd name="T6" fmla="*/ 457193 w 21600"/>
              <a:gd name="T7" fmla="*/ 762000 h 21600"/>
              <a:gd name="T8" fmla="*/ 914386 w 21600"/>
              <a:gd name="T9" fmla="*/ 529167 h 21600"/>
              <a:gd name="T10" fmla="*/ 1066800 w 21600"/>
              <a:gd name="T11" fmla="*/ 2540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ln w="9525">
            <a:solidFill>
              <a:schemeClr val="tx1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endParaRPr lang="ru-RU"/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 rot="10800000" flipH="1">
            <a:off x="6400800" y="2743200"/>
            <a:ext cx="762000" cy="609600"/>
          </a:xfrm>
          <a:custGeom>
            <a:avLst/>
            <a:gdLst>
              <a:gd name="T0" fmla="*/ 707591 w 21600"/>
              <a:gd name="T1" fmla="*/ 0 h 21600"/>
              <a:gd name="T2" fmla="*/ 424536 w 21600"/>
              <a:gd name="T3" fmla="*/ 254000 h 21600"/>
              <a:gd name="T4" fmla="*/ 0 w 21600"/>
              <a:gd name="T5" fmla="*/ 635035 h 21600"/>
              <a:gd name="T6" fmla="*/ 424536 w 21600"/>
              <a:gd name="T7" fmla="*/ 762000 h 21600"/>
              <a:gd name="T8" fmla="*/ 849073 w 21600"/>
              <a:gd name="T9" fmla="*/ 529167 h 21600"/>
              <a:gd name="T10" fmla="*/ 990600 w 21600"/>
              <a:gd name="T11" fmla="*/ 2540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ln w="9525">
            <a:solidFill>
              <a:schemeClr val="tx1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4114800" y="762000"/>
            <a:ext cx="838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7772400" y="1676400"/>
            <a:ext cx="228600" cy="1676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7467600" y="4343400"/>
            <a:ext cx="2286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лево 21"/>
          <p:cNvSpPr/>
          <p:nvPr/>
        </p:nvSpPr>
        <p:spPr>
          <a:xfrm>
            <a:off x="4343400" y="6019800"/>
            <a:ext cx="11430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верх 22"/>
          <p:cNvSpPr/>
          <p:nvPr/>
        </p:nvSpPr>
        <p:spPr>
          <a:xfrm>
            <a:off x="1524000" y="4419600"/>
            <a:ext cx="3048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093787"/>
          </a:xfrm>
        </p:spPr>
        <p:txBody>
          <a:bodyPr/>
          <a:lstStyle/>
          <a:p>
            <a:pPr eaLnBrk="1" hangingPunct="1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Николай Михайлович Карамзин (1766 – 1826 гг.)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/>
          <a:lstStyle/>
          <a:p>
            <a:pPr algn="just" eaLnBrk="1" hangingPunct="1">
              <a:buNone/>
            </a:pPr>
            <a:r>
              <a:rPr lang="ru-RU" sz="2400" dirty="0" smtClean="0">
                <a:latin typeface="Times New Roman" pitchFamily="18" charset="0"/>
              </a:rPr>
              <a:t> 		</a:t>
            </a:r>
            <a:r>
              <a:rPr lang="ru-RU" sz="2800" dirty="0" smtClean="0">
                <a:latin typeface="Times New Roman" pitchFamily="18" charset="0"/>
              </a:rPr>
              <a:t>Н.М. Карамзин(1766-1826)  — российский историк, мыслитель, писатель, журналист, поэт, почетный член Российской Академии Наук. 	Н.М.Карамзин происходил из крымско-татарского рода </a:t>
            </a:r>
            <a:r>
              <a:rPr lang="ru-RU" sz="2800" dirty="0" err="1" smtClean="0">
                <a:latin typeface="Times New Roman" pitchFamily="18" charset="0"/>
              </a:rPr>
              <a:t>Кара-Мурзы</a:t>
            </a:r>
            <a:r>
              <a:rPr lang="ru-RU" sz="2800" dirty="0" smtClean="0">
                <a:latin typeface="Times New Roman" pitchFamily="18" charset="0"/>
              </a:rPr>
              <a:t> (известного с XVI в.). Родился в селе Михайловка </a:t>
            </a:r>
            <a:r>
              <a:rPr lang="ru-RU" sz="2800" dirty="0" err="1" smtClean="0">
                <a:latin typeface="Times New Roman" pitchFamily="18" charset="0"/>
              </a:rPr>
              <a:t>Симбирской</a:t>
            </a:r>
            <a:r>
              <a:rPr lang="ru-RU" sz="2800" dirty="0" smtClean="0">
                <a:latin typeface="Times New Roman" pitchFamily="18" charset="0"/>
              </a:rPr>
              <a:t> губернии, детство провел в имении отца — Михаила Егоровича, помещика средней руки, затем воспитывался в частном пансионе </a:t>
            </a:r>
            <a:r>
              <a:rPr lang="ru-RU" sz="2800" dirty="0" err="1" smtClean="0">
                <a:latin typeface="Times New Roman" pitchFamily="18" charset="0"/>
              </a:rPr>
              <a:t>Фовеля</a:t>
            </a:r>
            <a:r>
              <a:rPr lang="ru-RU" sz="2800" dirty="0" smtClean="0">
                <a:latin typeface="Times New Roman" pitchFamily="18" charset="0"/>
              </a:rPr>
              <a:t> в Симбирске, где он учился по-французски, потом в московском пансионе (4 года) профессора </a:t>
            </a:r>
            <a:r>
              <a:rPr lang="ru-RU" sz="2800" dirty="0" err="1" smtClean="0">
                <a:latin typeface="Times New Roman" pitchFamily="18" charset="0"/>
              </a:rPr>
              <a:t>И.М.Шадена</a:t>
            </a:r>
            <a:r>
              <a:rPr lang="ru-RU" sz="2800" dirty="0" smtClean="0">
                <a:latin typeface="Times New Roman" pitchFamily="18" charset="0"/>
              </a:rPr>
              <a:t>.   </a:t>
            </a:r>
            <a:endParaRPr lang="ru-RU" sz="24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</a:rPr>
              <a:t>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Творчество Н.М.Карамзина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3820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Первый печатный труд – перевод идиллии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С.Геснера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«Деревянная нога»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Участник журнала «Детское чтение»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 1787 г. публикует переводы «Времен года» Томсона, «Деревенских вечеров»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Жанлис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трагедии У.Шекспира «Юлий Цезарь», трагедии Лессинга «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Эмилия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Галотти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Повесть «Евгений и Юлия»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Издает «Московский журнал», в котором печатаются «Письма русского путешественника», повесть «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Лиодор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», «Бедная Лиза», «Наталья, боярская дочь», стихотворения, критические статьи.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1790-е годы – издает альманахи «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Аглая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» и «Аониды»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1802-1803 гг. Карамзин издает журнал «Вестник Европы», в котором преобладали литература и политика.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1804 г. «История государства Российского» (не закончена, смерть оборвала работу над 12-ым томом в 1826 в Петербурге)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88987"/>
          </a:xfrm>
        </p:spPr>
        <p:txBody>
          <a:bodyPr/>
          <a:lstStyle/>
          <a:p>
            <a:pPr eaLnBrk="1" hangingPunct="1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«Бедная Лиза»</a:t>
            </a:r>
          </a:p>
        </p:txBody>
      </p:sp>
      <p:sp>
        <p:nvSpPr>
          <p:cNvPr id="18435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381000" y="1524000"/>
            <a:ext cx="3810000" cy="3921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400" i="1" dirty="0" smtClean="0"/>
          </a:p>
          <a:p>
            <a:pPr algn="just" eaLnBrk="1" hangingPunct="1">
              <a:lnSpc>
                <a:spcPct val="90000"/>
              </a:lnSpc>
              <a:buNone/>
            </a:pPr>
            <a:r>
              <a:rPr lang="ru-RU" sz="2000" dirty="0" smtClean="0"/>
              <a:t>	</a:t>
            </a:r>
            <a:r>
              <a:rPr lang="ru-RU" sz="2400" dirty="0" smtClean="0"/>
              <a:t>Повесть написана и опубликована в 1792 году в «Московском журнале», редактором которого был сам Карамзин. В 1796 году «Бедная Лиза» вышла отдельной книгой.</a:t>
            </a:r>
          </a:p>
        </p:txBody>
      </p:sp>
      <p:sp>
        <p:nvSpPr>
          <p:cNvPr id="18436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1400" smtClean="0"/>
          </a:p>
        </p:txBody>
      </p:sp>
      <p:pic>
        <p:nvPicPr>
          <p:cNvPr id="18439" name="Picture 5" descr="bednaya_liza_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00200"/>
            <a:ext cx="4038600" cy="4267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4724400" y="5867400"/>
            <a:ext cx="3732213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/>
              <a:t>Бедная Лиза</a:t>
            </a:r>
            <a:r>
              <a:rPr lang="ru-RU" sz="1600" dirty="0"/>
              <a:t> </a:t>
            </a:r>
          </a:p>
          <a:p>
            <a:r>
              <a:rPr lang="ru-RU" sz="1400" dirty="0"/>
              <a:t>Художник </a:t>
            </a:r>
            <a:r>
              <a:rPr lang="ru-RU" sz="1400" i="1" dirty="0"/>
              <a:t>Орест Кипренский 1827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В.Г. Белинский о Н.М. Карамзине 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600" i="1" smtClean="0"/>
              <a:t>           Карамзин имел огромное влияние на русскую литературу, он преобразовал русский язык, совлекши его с ходуль латинской конструкции и тяжелой славянщины и приблизив к живой, естественной, разговорной русской речи...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600" i="1" smtClean="0"/>
              <a:t>           При нем и вследствие его влияния тяжелый педантизм и школярство сменялись сентиментальностью и светскою легкостью, в которых много было странного, но которые были важным шагом вперед для литературы общества.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600" smtClean="0"/>
              <a:t>						</a:t>
            </a:r>
            <a:r>
              <a:rPr lang="ru-RU" sz="2600" b="1" smtClean="0"/>
              <a:t>В. Г. Белинский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381000"/>
            <a:ext cx="8229600" cy="5486400"/>
          </a:xfrm>
        </p:spPr>
        <p:txBody>
          <a:bodyPr/>
          <a:lstStyle/>
          <a:p>
            <a:pPr>
              <a:buNone/>
            </a:pP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Ц е л и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: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>
              <a:buNone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обучающие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: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познакомить учащихся с творчеством Н.М.Карамзина;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дать представление о сентиментализме как литературном направлении;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выявить основные черты, причины появления этого литературного направления, сравнить с классицизмом;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развивающие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: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способствовать развитию критического мышления, интереса к литературе сентиментализма;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развивать интерес к истокам русской литературы;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воспитательные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: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способствовать воспитанию духовно развитой личности, формированию гуманистического мировоззрения.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733800"/>
          </a:xfrm>
        </p:spPr>
        <p:txBody>
          <a:bodyPr/>
          <a:lstStyle/>
          <a:p>
            <a:r>
              <a:rPr lang="ru-RU" sz="2800" dirty="0" smtClean="0"/>
              <a:t>Писатели 18 века, открывая свойства поэтического языка, делали его способным выразить всё более широкий круг мыслей и чувств человека, запечатлеть самые разные явления жизни.</a:t>
            </a:r>
          </a:p>
          <a:p>
            <a:r>
              <a:rPr lang="ru-RU" sz="2800" dirty="0" smtClean="0"/>
              <a:t>Однако менялся человек, менялась жизнь, и писатели всё острее чувствовали необходимость изменений в языке.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</p:txBody>
      </p:sp>
      <p:pic>
        <p:nvPicPr>
          <p:cNvPr id="6" name="Содержимое 4" descr="Карамзин (2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19843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Радищев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152400"/>
            <a:ext cx="1676400" cy="24812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5" descr="Жуковский (7)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152400"/>
            <a:ext cx="1985963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533400" y="2057400"/>
            <a:ext cx="1828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i="1">
                <a:solidFill>
                  <a:schemeClr val="bg1"/>
                </a:solidFill>
              </a:rPr>
              <a:t>Карамзин Н.М</a:t>
            </a:r>
          </a:p>
        </p:txBody>
      </p:sp>
      <p:sp>
        <p:nvSpPr>
          <p:cNvPr id="4103" name="TextBox 9"/>
          <p:cNvSpPr txBox="1">
            <a:spLocks noChangeArrowheads="1"/>
          </p:cNvSpPr>
          <p:nvPr/>
        </p:nvSpPr>
        <p:spPr bwMode="auto">
          <a:xfrm>
            <a:off x="3276600" y="2286000"/>
            <a:ext cx="1905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i="1">
                <a:solidFill>
                  <a:schemeClr val="bg1"/>
                </a:solidFill>
                <a:latin typeface="Tahoma" pitchFamily="34" charset="0"/>
              </a:rPr>
              <a:t>А. Н. Радищев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29400" y="2209800"/>
            <a:ext cx="20574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А. Жуковский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914400"/>
            <a:ext cx="4724400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 конце 18 века появляется литературное направление 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сентиментализм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которое открыло новые возможности поэтического языка.</a:t>
            </a:r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  <p:sp>
        <p:nvSpPr>
          <p:cNvPr id="5123" name="Прямоугольник 5"/>
          <p:cNvSpPr>
            <a:spLocks noChangeArrowheads="1"/>
          </p:cNvSpPr>
          <p:nvPr/>
        </p:nvSpPr>
        <p:spPr bwMode="auto">
          <a:xfrm>
            <a:off x="5562600" y="4648200"/>
            <a:ext cx="31242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1"/>
              <a:t>Н.М.Карамзин –признанный глава и  лучший представитель </a:t>
            </a:r>
          </a:p>
          <a:p>
            <a:pPr algn="ctr"/>
            <a:r>
              <a:rPr lang="ru-RU" sz="1400" i="1"/>
              <a:t>русского сентиментализма.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785602"/>
            <a:ext cx="2924175" cy="388164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5188"/>
          </a:xfrm>
        </p:spPr>
        <p:txBody>
          <a:bodyPr/>
          <a:lstStyle/>
          <a:p>
            <a:r>
              <a:rPr lang="ru-RU" b="1" smtClean="0"/>
              <a:t>Сентиментализм в России</a:t>
            </a:r>
            <a:r>
              <a:rPr lang="ru-RU" smtClean="0"/>
              <a:t>											 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/>
          <a:lstStyle/>
          <a:p>
            <a:pPr defTabSz="449263"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5650" algn="l"/>
                <a:tab pos="6288088" algn="l"/>
                <a:tab pos="6737350" algn="l"/>
                <a:tab pos="7185025" algn="l"/>
                <a:tab pos="7632700" algn="l"/>
                <a:tab pos="8085138" algn="l"/>
                <a:tab pos="8534400" algn="l"/>
                <a:tab pos="8980488" algn="l"/>
              </a:tabLst>
            </a:pPr>
            <a:r>
              <a:rPr lang="en-GB" sz="2400" dirty="0" err="1" smtClean="0"/>
              <a:t>Само</a:t>
            </a:r>
            <a:r>
              <a:rPr lang="en-GB" sz="2400" dirty="0" smtClean="0"/>
              <a:t> </a:t>
            </a:r>
            <a:r>
              <a:rPr lang="en-GB" sz="2400" dirty="0" err="1" smtClean="0"/>
              <a:t>название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chemeClr val="tx2"/>
                </a:solidFill>
              </a:rPr>
              <a:t>«</a:t>
            </a:r>
            <a:r>
              <a:rPr lang="en-GB" sz="2400" dirty="0" err="1" smtClean="0">
                <a:solidFill>
                  <a:schemeClr val="tx2"/>
                </a:solidFill>
              </a:rPr>
              <a:t>сентиментализм</a:t>
            </a:r>
            <a:r>
              <a:rPr lang="en-GB" sz="2400" dirty="0" smtClean="0">
                <a:solidFill>
                  <a:schemeClr val="tx2"/>
                </a:solidFill>
              </a:rPr>
              <a:t>»</a:t>
            </a:r>
            <a:r>
              <a:rPr lang="en-GB" sz="2400" dirty="0" smtClean="0"/>
              <a:t> (</a:t>
            </a:r>
            <a:r>
              <a:rPr lang="en-GB" sz="2400" dirty="0" err="1" smtClean="0"/>
              <a:t>от</a:t>
            </a:r>
            <a:r>
              <a:rPr lang="en-GB" sz="2400" dirty="0" smtClean="0"/>
              <a:t> </a:t>
            </a:r>
            <a:r>
              <a:rPr lang="en-GB" sz="2400" dirty="0" err="1" smtClean="0"/>
              <a:t>англ</a:t>
            </a:r>
            <a:r>
              <a:rPr lang="en-GB" sz="2400" dirty="0" smtClean="0"/>
              <a:t>. sentimental- </a:t>
            </a:r>
            <a:r>
              <a:rPr lang="en-GB" sz="2400" dirty="0" err="1" smtClean="0"/>
              <a:t>чувствительный</a:t>
            </a:r>
            <a:r>
              <a:rPr lang="en-GB" sz="2400" dirty="0" smtClean="0"/>
              <a:t>, </a:t>
            </a:r>
            <a:r>
              <a:rPr lang="en-GB" sz="2400" dirty="0" err="1" smtClean="0"/>
              <a:t>фр</a:t>
            </a:r>
            <a:r>
              <a:rPr lang="en-GB" sz="2400" dirty="0" smtClean="0"/>
              <a:t>. sentiment -</a:t>
            </a:r>
            <a:r>
              <a:rPr lang="en-GB" sz="2400" dirty="0" err="1" smtClean="0"/>
              <a:t>чувство</a:t>
            </a:r>
            <a:r>
              <a:rPr lang="en-GB" sz="2400" dirty="0" smtClean="0"/>
              <a:t>) </a:t>
            </a:r>
            <a:r>
              <a:rPr lang="en-GB" sz="2400" dirty="0" err="1" smtClean="0"/>
              <a:t>указывает</a:t>
            </a:r>
            <a:r>
              <a:rPr lang="en-GB" sz="2400" dirty="0" smtClean="0"/>
              <a:t> </a:t>
            </a:r>
            <a:r>
              <a:rPr lang="en-GB" sz="2400" dirty="0" err="1" smtClean="0"/>
              <a:t>на</a:t>
            </a:r>
            <a:r>
              <a:rPr lang="en-GB" sz="2400" dirty="0" smtClean="0"/>
              <a:t> </a:t>
            </a:r>
            <a:r>
              <a:rPr lang="en-GB" sz="2400" dirty="0" err="1" smtClean="0"/>
              <a:t>то</a:t>
            </a:r>
            <a:r>
              <a:rPr lang="en-GB" sz="2400" dirty="0" smtClean="0"/>
              <a:t>, </a:t>
            </a:r>
            <a:r>
              <a:rPr lang="en-GB" sz="2400" dirty="0" err="1" smtClean="0"/>
              <a:t>что</a:t>
            </a:r>
            <a:r>
              <a:rPr lang="en-GB" sz="2400" dirty="0" smtClean="0"/>
              <a:t> </a:t>
            </a:r>
            <a:r>
              <a:rPr lang="en-GB" sz="2400" dirty="0" err="1" smtClean="0"/>
              <a:t>чувство</a:t>
            </a:r>
            <a:r>
              <a:rPr lang="en-GB" sz="2400" dirty="0" smtClean="0"/>
              <a:t> </a:t>
            </a:r>
            <a:r>
              <a:rPr lang="en-GB" sz="2400" dirty="0" err="1" smtClean="0"/>
              <a:t>становится</a:t>
            </a:r>
            <a:r>
              <a:rPr lang="en-GB" sz="2400" dirty="0" smtClean="0"/>
              <a:t> </a:t>
            </a:r>
            <a:r>
              <a:rPr lang="en-GB" sz="2400" dirty="0" err="1" smtClean="0"/>
              <a:t>центральной</a:t>
            </a:r>
            <a:r>
              <a:rPr lang="en-GB" sz="2400" dirty="0" smtClean="0"/>
              <a:t> </a:t>
            </a:r>
            <a:r>
              <a:rPr lang="en-GB" sz="2400" dirty="0" err="1" smtClean="0"/>
              <a:t>эстетической</a:t>
            </a:r>
            <a:r>
              <a:rPr lang="en-GB" sz="2400" dirty="0" smtClean="0"/>
              <a:t> </a:t>
            </a:r>
            <a:r>
              <a:rPr lang="en-GB" sz="2400" dirty="0" err="1" smtClean="0"/>
              <a:t>категорией</a:t>
            </a:r>
            <a:r>
              <a:rPr lang="en-GB" sz="2400" dirty="0" smtClean="0"/>
              <a:t> </a:t>
            </a:r>
            <a:r>
              <a:rPr lang="en-GB" sz="2400" dirty="0" err="1" smtClean="0"/>
              <a:t>этого</a:t>
            </a:r>
            <a:r>
              <a:rPr lang="en-GB" sz="2400" dirty="0" smtClean="0"/>
              <a:t> </a:t>
            </a:r>
            <a:r>
              <a:rPr lang="en-GB" sz="2400" dirty="0" err="1" smtClean="0"/>
              <a:t>направления</a:t>
            </a:r>
            <a:r>
              <a:rPr lang="en-GB" sz="2400" dirty="0" smtClean="0"/>
              <a:t>. </a:t>
            </a:r>
          </a:p>
          <a:p>
            <a:pPr defTabSz="449263"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5650" algn="l"/>
                <a:tab pos="6288088" algn="l"/>
                <a:tab pos="6737350" algn="l"/>
                <a:tab pos="7185025" algn="l"/>
                <a:tab pos="7632700" algn="l"/>
                <a:tab pos="8085138" algn="l"/>
                <a:tab pos="8534400" algn="l"/>
                <a:tab pos="8980488" algn="l"/>
              </a:tabLst>
            </a:pPr>
            <a:r>
              <a:rPr lang="en-GB" sz="2400" dirty="0" err="1" smtClean="0"/>
              <a:t>Основная</a:t>
            </a:r>
            <a:r>
              <a:rPr lang="en-GB" sz="2400" dirty="0" smtClean="0"/>
              <a:t> </a:t>
            </a:r>
            <a:r>
              <a:rPr lang="en-GB" sz="2400" dirty="0" err="1" smtClean="0">
                <a:solidFill>
                  <a:schemeClr val="tx2"/>
                </a:solidFill>
              </a:rPr>
              <a:t>идея</a:t>
            </a:r>
            <a:r>
              <a:rPr lang="en-GB" sz="2400" dirty="0" smtClean="0"/>
              <a:t> – </a:t>
            </a:r>
            <a:r>
              <a:rPr lang="en-GB" sz="2400" dirty="0" err="1" smtClean="0"/>
              <a:t>мирная</a:t>
            </a:r>
            <a:r>
              <a:rPr lang="en-GB" sz="2400" dirty="0" smtClean="0"/>
              <a:t>, </a:t>
            </a:r>
            <a:r>
              <a:rPr lang="en-GB" sz="2400" dirty="0" err="1" smtClean="0"/>
              <a:t>идиллическая</a:t>
            </a:r>
            <a:r>
              <a:rPr lang="en-GB" sz="2400" dirty="0" smtClean="0"/>
              <a:t> </a:t>
            </a:r>
            <a:r>
              <a:rPr lang="en-GB" sz="2400" dirty="0" err="1" smtClean="0"/>
              <a:t>жизнь</a:t>
            </a:r>
            <a:r>
              <a:rPr lang="en-GB" sz="2400" dirty="0" smtClean="0"/>
              <a:t> </a:t>
            </a:r>
            <a:r>
              <a:rPr lang="en-GB" sz="2400" dirty="0" err="1" smtClean="0"/>
              <a:t>человека</a:t>
            </a:r>
            <a:r>
              <a:rPr lang="en-GB" sz="2400" dirty="0" smtClean="0"/>
              <a:t> </a:t>
            </a:r>
            <a:r>
              <a:rPr lang="en-GB" sz="2400" dirty="0" err="1" smtClean="0"/>
              <a:t>на</a:t>
            </a:r>
            <a:r>
              <a:rPr lang="en-GB" sz="2400" dirty="0" smtClean="0"/>
              <a:t> </a:t>
            </a:r>
            <a:r>
              <a:rPr lang="en-GB" sz="2400" dirty="0" err="1" smtClean="0"/>
              <a:t>лоне</a:t>
            </a:r>
            <a:r>
              <a:rPr lang="en-GB" sz="2400" dirty="0" smtClean="0"/>
              <a:t> </a:t>
            </a:r>
            <a:r>
              <a:rPr lang="en-GB" sz="2400" dirty="0" err="1" smtClean="0"/>
              <a:t>природы</a:t>
            </a:r>
            <a:r>
              <a:rPr lang="en-GB" sz="2400" dirty="0" smtClean="0"/>
              <a:t>. </a:t>
            </a:r>
            <a:r>
              <a:rPr lang="en-GB" sz="2400" dirty="0" err="1" smtClean="0"/>
              <a:t>Резко</a:t>
            </a:r>
            <a:r>
              <a:rPr lang="en-GB" sz="2400" dirty="0" smtClean="0"/>
              <a:t> </a:t>
            </a:r>
            <a:r>
              <a:rPr lang="en-GB" sz="2400" dirty="0" err="1" smtClean="0"/>
              <a:t>противопоставляется</a:t>
            </a:r>
            <a:r>
              <a:rPr lang="en-GB" sz="2400" dirty="0" smtClean="0"/>
              <a:t> </a:t>
            </a:r>
            <a:r>
              <a:rPr lang="en-GB" sz="2400" dirty="0" err="1" smtClean="0"/>
              <a:t>деревня</a:t>
            </a:r>
            <a:r>
              <a:rPr lang="en-GB" sz="2400" dirty="0" smtClean="0"/>
              <a:t> (</a:t>
            </a:r>
            <a:r>
              <a:rPr lang="en-GB" sz="2400" dirty="0" err="1" smtClean="0"/>
              <a:t>средоточие</a:t>
            </a:r>
            <a:r>
              <a:rPr lang="en-GB" sz="2400" dirty="0" smtClean="0"/>
              <a:t> </a:t>
            </a:r>
            <a:r>
              <a:rPr lang="en-GB" sz="2400" dirty="0" err="1" smtClean="0"/>
              <a:t>естественной</a:t>
            </a:r>
            <a:r>
              <a:rPr lang="en-GB" sz="2400" dirty="0" smtClean="0"/>
              <a:t> </a:t>
            </a:r>
            <a:r>
              <a:rPr lang="en-GB" sz="2400" dirty="0" err="1" smtClean="0"/>
              <a:t>жизни</a:t>
            </a:r>
            <a:r>
              <a:rPr lang="en-GB" sz="2400" dirty="0" smtClean="0"/>
              <a:t>, </a:t>
            </a:r>
            <a:r>
              <a:rPr lang="en-GB" sz="2400" dirty="0" err="1" smtClean="0"/>
              <a:t>нравственной</a:t>
            </a:r>
            <a:r>
              <a:rPr lang="en-GB" sz="2400" dirty="0" smtClean="0"/>
              <a:t> </a:t>
            </a:r>
            <a:r>
              <a:rPr lang="en-GB" sz="2400" dirty="0" err="1" smtClean="0"/>
              <a:t>чистоты</a:t>
            </a:r>
            <a:r>
              <a:rPr lang="en-GB" sz="2400" dirty="0" smtClean="0"/>
              <a:t>) </a:t>
            </a:r>
            <a:r>
              <a:rPr lang="en-GB" sz="2400" dirty="0" err="1" smtClean="0"/>
              <a:t>городу</a:t>
            </a:r>
            <a:r>
              <a:rPr lang="en-GB" sz="2400" dirty="0" smtClean="0"/>
              <a:t> (</a:t>
            </a:r>
            <a:r>
              <a:rPr lang="en-GB" sz="2400" dirty="0" err="1" smtClean="0"/>
              <a:t>символу</a:t>
            </a:r>
            <a:r>
              <a:rPr lang="en-GB" sz="2400" dirty="0" smtClean="0"/>
              <a:t> </a:t>
            </a:r>
            <a:r>
              <a:rPr lang="en-GB" sz="2400" dirty="0" err="1" smtClean="0"/>
              <a:t>зла</a:t>
            </a:r>
            <a:r>
              <a:rPr lang="en-GB" sz="2400" dirty="0" smtClean="0"/>
              <a:t>, </a:t>
            </a:r>
            <a:r>
              <a:rPr lang="en-GB" sz="2400" dirty="0" err="1" smtClean="0"/>
              <a:t>неестественной</a:t>
            </a:r>
            <a:r>
              <a:rPr lang="en-GB" sz="2400" dirty="0" smtClean="0"/>
              <a:t> </a:t>
            </a:r>
            <a:r>
              <a:rPr lang="en-GB" sz="2400" dirty="0" err="1" smtClean="0"/>
              <a:t>жизни</a:t>
            </a:r>
            <a:r>
              <a:rPr lang="en-GB" sz="2400" dirty="0" smtClean="0"/>
              <a:t>, </a:t>
            </a:r>
            <a:r>
              <a:rPr lang="en-GB" sz="2400" dirty="0" err="1" smtClean="0"/>
              <a:t>суеты</a:t>
            </a:r>
            <a:r>
              <a:rPr lang="en-GB" sz="2400" dirty="0" smtClean="0"/>
              <a:t>). </a:t>
            </a:r>
            <a:endParaRPr lang="ru-RU" sz="2400" dirty="0" smtClean="0"/>
          </a:p>
          <a:p>
            <a:pPr defTabSz="449263"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5650" algn="l"/>
                <a:tab pos="6288088" algn="l"/>
                <a:tab pos="6737350" algn="l"/>
                <a:tab pos="7185025" algn="l"/>
                <a:tab pos="7632700" algn="l"/>
                <a:tab pos="8085138" algn="l"/>
                <a:tab pos="8534400" algn="l"/>
                <a:tab pos="8980488" algn="l"/>
              </a:tabLst>
            </a:pPr>
            <a:r>
              <a:rPr lang="en-GB" sz="2400" dirty="0" err="1" smtClean="0"/>
              <a:t>Автор</a:t>
            </a:r>
            <a:r>
              <a:rPr lang="en-GB" sz="2400" dirty="0" smtClean="0"/>
              <a:t> </a:t>
            </a:r>
            <a:r>
              <a:rPr lang="en-GB" sz="2400" dirty="0" err="1" smtClean="0"/>
              <a:t>сочувствует</a:t>
            </a:r>
            <a:r>
              <a:rPr lang="en-GB" sz="2400" dirty="0" smtClean="0"/>
              <a:t> </a:t>
            </a:r>
            <a:r>
              <a:rPr lang="en-GB" sz="2400" dirty="0" err="1" smtClean="0"/>
              <a:t>героям</a:t>
            </a:r>
            <a:r>
              <a:rPr lang="en-GB" sz="2400" dirty="0" smtClean="0"/>
              <a:t>, </a:t>
            </a:r>
            <a:r>
              <a:rPr lang="en-GB" sz="2400" dirty="0" err="1" smtClean="0"/>
              <a:t>его</a:t>
            </a:r>
            <a:r>
              <a:rPr lang="en-GB" sz="2400" dirty="0" smtClean="0"/>
              <a:t> </a:t>
            </a:r>
            <a:r>
              <a:rPr lang="en-GB" sz="2400" dirty="0" err="1" smtClean="0">
                <a:solidFill>
                  <a:schemeClr val="tx2"/>
                </a:solidFill>
              </a:rPr>
              <a:t>задача</a:t>
            </a:r>
            <a:r>
              <a:rPr lang="en-GB" sz="2400" dirty="0" smtClean="0"/>
              <a:t> – </a:t>
            </a:r>
            <a:r>
              <a:rPr lang="en-GB" sz="2400" dirty="0" err="1" smtClean="0"/>
              <a:t>заставить</a:t>
            </a:r>
            <a:r>
              <a:rPr lang="en-GB" sz="2400" dirty="0" smtClean="0"/>
              <a:t> </a:t>
            </a:r>
            <a:r>
              <a:rPr lang="en-GB" sz="2400" dirty="0" err="1" smtClean="0"/>
              <a:t>сопереживать</a:t>
            </a:r>
            <a:r>
              <a:rPr lang="en-GB" sz="2400" dirty="0" smtClean="0"/>
              <a:t>, </a:t>
            </a:r>
            <a:r>
              <a:rPr lang="en-GB" sz="2400" dirty="0" err="1" smtClean="0"/>
              <a:t>вызвать</a:t>
            </a:r>
            <a:r>
              <a:rPr lang="en-GB" sz="2400" dirty="0" smtClean="0"/>
              <a:t> </a:t>
            </a:r>
            <a:r>
              <a:rPr lang="en-GB" sz="2400" dirty="0" err="1" smtClean="0"/>
              <a:t>сострадание</a:t>
            </a:r>
            <a:r>
              <a:rPr lang="en-GB" sz="2400" dirty="0" smtClean="0"/>
              <a:t>, </a:t>
            </a:r>
            <a:r>
              <a:rPr lang="en-GB" sz="2400" dirty="0" err="1" smtClean="0"/>
              <a:t>слезы</a:t>
            </a:r>
            <a:r>
              <a:rPr lang="en-GB" sz="2400" dirty="0" smtClean="0"/>
              <a:t> </a:t>
            </a:r>
            <a:r>
              <a:rPr lang="en-GB" sz="2400" dirty="0" err="1" smtClean="0"/>
              <a:t>умиления</a:t>
            </a:r>
            <a:r>
              <a:rPr lang="ru-RU" sz="2400" dirty="0" smtClean="0"/>
              <a:t> у читателя</a:t>
            </a:r>
            <a:r>
              <a:rPr lang="en-GB" sz="2400" dirty="0" smtClean="0"/>
              <a:t>.</a:t>
            </a:r>
          </a:p>
          <a:p>
            <a:pPr defTabSz="449263"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0813" algn="l"/>
                <a:tab pos="3143250" algn="l"/>
                <a:tab pos="3592513" algn="l"/>
                <a:tab pos="4040188" algn="l"/>
                <a:tab pos="4491038" algn="l"/>
                <a:tab pos="4940300" algn="l"/>
                <a:tab pos="5389563" algn="l"/>
                <a:tab pos="5835650" algn="l"/>
                <a:tab pos="6288088" algn="l"/>
                <a:tab pos="6737350" algn="l"/>
                <a:tab pos="7185025" algn="l"/>
                <a:tab pos="7632700" algn="l"/>
                <a:tab pos="8085138" algn="l"/>
                <a:tab pos="8534400" algn="l"/>
                <a:tab pos="8980488" algn="l"/>
              </a:tabLst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6" name="Picture 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>
          <a:xfrm>
            <a:off x="381000" y="228600"/>
            <a:ext cx="8534400" cy="6400800"/>
          </a:xfrm>
          <a:noFill/>
          <a:ln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09600" y="152400"/>
            <a:ext cx="8229600" cy="160020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произведениях сентиментализма изображается природа, только особая – тихие пруды со склонёнными  над водой ивами, </a:t>
            </a: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освещённые лунным светом рощи, картины гармонии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человека </a:t>
            </a: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природой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Представители сентиментализма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Англия: </a:t>
            </a:r>
            <a:r>
              <a:rPr lang="ru-RU" dirty="0" smtClean="0"/>
              <a:t>Лоренс Стерн – автор «Сентиментального путешествия» и романа «</a:t>
            </a:r>
            <a:r>
              <a:rPr lang="ru-RU" dirty="0" err="1" smtClean="0"/>
              <a:t>Тристам</a:t>
            </a:r>
            <a:r>
              <a:rPr lang="ru-RU" dirty="0" smtClean="0"/>
              <a:t> </a:t>
            </a:r>
            <a:r>
              <a:rPr lang="ru-RU" dirty="0" err="1" smtClean="0"/>
              <a:t>Шенди</a:t>
            </a:r>
            <a:r>
              <a:rPr lang="ru-RU" dirty="0" smtClean="0"/>
              <a:t>», Ричардсон – автор «Клариссы </a:t>
            </a:r>
            <a:r>
              <a:rPr lang="ru-RU" dirty="0" err="1" smtClean="0"/>
              <a:t>Гарлоу</a:t>
            </a:r>
            <a:r>
              <a:rPr lang="ru-RU" dirty="0" smtClean="0"/>
              <a:t>».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Франция: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/>
              <a:t>Жан-Жак Руссо – автор романа в письмах «Юлия, или Новая </a:t>
            </a:r>
            <a:r>
              <a:rPr lang="ru-RU" dirty="0" err="1" smtClean="0"/>
              <a:t>Элоиза</a:t>
            </a:r>
            <a:r>
              <a:rPr lang="ru-RU" dirty="0" smtClean="0"/>
              <a:t>».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Россия: </a:t>
            </a:r>
            <a:r>
              <a:rPr lang="ru-RU" dirty="0" smtClean="0"/>
              <a:t>М.Н.Муравьев, Н.М.Карамзин, В.В.Капнист, молодой В.А.Жуковский.</a:t>
            </a:r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04800"/>
            <a:ext cx="8610600" cy="63246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Основная тематика </a:t>
            </a:r>
            <a:r>
              <a:rPr lang="ru-RU" sz="3200" dirty="0" smtClean="0"/>
              <a:t>– любовная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Идейная основа </a:t>
            </a:r>
            <a:r>
              <a:rPr lang="ru-RU" sz="3200" dirty="0" smtClean="0"/>
              <a:t>– протест против испорченности аристократического общества.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Основное свойство </a:t>
            </a:r>
            <a:r>
              <a:rPr lang="ru-RU" sz="3200" dirty="0" smtClean="0"/>
              <a:t>– стремление представить человеческую личность в движениях души, мыслях, чувствах, стремлениях.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основе эстетики </a:t>
            </a:r>
            <a:r>
              <a:rPr lang="ru-RU" sz="3200" dirty="0" smtClean="0"/>
              <a:t>– «подражание природе» (как и в классицизме); элегические и пасторальные настроения; идеализация патриархального быта.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4038600" cy="1017587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Жанры: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609600" y="1295400"/>
            <a:ext cx="586740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dirty="0" smtClean="0"/>
              <a:t>сентиментальная повесть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путешествие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в лирике - идиллия, пастораль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эпистолярный жанр письма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дневники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элегические послания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романы</a:t>
            </a:r>
          </a:p>
          <a:p>
            <a:pPr>
              <a:buFont typeface="Wingdings" pitchFamily="2" charset="2"/>
              <a:buNone/>
            </a:pPr>
            <a:endParaRPr lang="ru-RU" sz="4000" dirty="0" smtClean="0"/>
          </a:p>
          <a:p>
            <a:pPr>
              <a:buFont typeface="Wingdings" pitchFamily="2" charset="2"/>
              <a:buNone/>
            </a:pPr>
            <a:endParaRPr lang="ru-RU" sz="3600" dirty="0" smtClean="0"/>
          </a:p>
        </p:txBody>
      </p:sp>
      <p:pic>
        <p:nvPicPr>
          <p:cNvPr id="9220" name="Содержимое 5" descr="письмо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371600"/>
            <a:ext cx="2673350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рай">
  <a:themeElements>
    <a:clrScheme name="Край 8">
      <a:dk1>
        <a:srgbClr val="000000"/>
      </a:dk1>
      <a:lt1>
        <a:srgbClr val="FFFFFF"/>
      </a:lt1>
      <a:dk2>
        <a:srgbClr val="CC0000"/>
      </a:dk2>
      <a:lt2>
        <a:srgbClr val="666699"/>
      </a:lt2>
      <a:accent1>
        <a:srgbClr val="808080"/>
      </a:accent1>
      <a:accent2>
        <a:srgbClr val="999933"/>
      </a:accent2>
      <a:accent3>
        <a:srgbClr val="FFFFFF"/>
      </a:accent3>
      <a:accent4>
        <a:srgbClr val="000000"/>
      </a:accent4>
      <a:accent5>
        <a:srgbClr val="C0C0C0"/>
      </a:accent5>
      <a:accent6>
        <a:srgbClr val="8A8A2D"/>
      </a:accent6>
      <a:hlink>
        <a:srgbClr val="4C6D80"/>
      </a:hlink>
      <a:folHlink>
        <a:srgbClr val="B2B2B2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969</TotalTime>
  <Words>844</Words>
  <Application>Microsoft Office PowerPoint</Application>
  <PresentationFormat>Экран (4:3)</PresentationFormat>
  <Paragraphs>113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Край</vt:lpstr>
      <vt:lpstr>Творчество Н.М.Карамзина. Понятие о сентиментализме.    </vt:lpstr>
      <vt:lpstr>Слайд 2</vt:lpstr>
      <vt:lpstr>Слайд 3</vt:lpstr>
      <vt:lpstr>Слайд 4</vt:lpstr>
      <vt:lpstr>Сентиментализм в России            </vt:lpstr>
      <vt:lpstr> </vt:lpstr>
      <vt:lpstr>Представители сентиментализма</vt:lpstr>
      <vt:lpstr>Слайд 8</vt:lpstr>
      <vt:lpstr>Жанры:</vt:lpstr>
      <vt:lpstr>Черты сентиментализма:</vt:lpstr>
      <vt:lpstr>Особенности русского сентиментализма:</vt:lpstr>
      <vt:lpstr>Слайд 12</vt:lpstr>
      <vt:lpstr>Слайд 13</vt:lpstr>
      <vt:lpstr>Николай Михайлович Карамзин (1766 – 1826 гг.)</vt:lpstr>
      <vt:lpstr>Творчество Н.М.Карамзина</vt:lpstr>
      <vt:lpstr>«Бедная Лиза»</vt:lpstr>
      <vt:lpstr>В.Г. Белинский о Н.М. Карамзине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</dc:creator>
  <cp:lastModifiedBy>Катя</cp:lastModifiedBy>
  <cp:revision>77</cp:revision>
  <cp:lastPrinted>1601-01-01T00:00:00Z</cp:lastPrinted>
  <dcterms:created xsi:type="dcterms:W3CDTF">1601-01-01T00:00:00Z</dcterms:created>
  <dcterms:modified xsi:type="dcterms:W3CDTF">2017-10-09T20:56:40Z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