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71" r:id="rId5"/>
    <p:sldId id="266" r:id="rId6"/>
    <p:sldId id="269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02D4BC-EFD3-4A6B-8928-2B8A8BBA9121}">
      <dsp:nvSpPr>
        <dsp:cNvPr id="0" name=""/>
        <dsp:cNvSpPr/>
      </dsp:nvSpPr>
      <dsp:spPr>
        <a:xfrm>
          <a:off x="3301629" y="2323209"/>
          <a:ext cx="1724894" cy="1724894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Bookman Old Style" pitchFamily="18" charset="0"/>
            </a:rPr>
            <a:t>Причины отставания </a:t>
          </a:r>
          <a:endParaRPr lang="ru-RU" sz="1600" b="1" kern="1200" dirty="0">
            <a:solidFill>
              <a:schemeClr val="tx1"/>
            </a:solidFill>
            <a:latin typeface="Bookman Old Style" pitchFamily="18" charset="0"/>
          </a:endParaRPr>
        </a:p>
      </dsp:txBody>
      <dsp:txXfrm>
        <a:off x="3301629" y="2323209"/>
        <a:ext cx="1724894" cy="1724894"/>
      </dsp:txXfrm>
    </dsp:sp>
    <dsp:sp modelId="{093439AD-764C-4DA0-AA4F-C4DB0BF8AC6C}">
      <dsp:nvSpPr>
        <dsp:cNvPr id="0" name=""/>
        <dsp:cNvSpPr/>
      </dsp:nvSpPr>
      <dsp:spPr>
        <a:xfrm rot="16117281">
          <a:off x="3941820" y="2108627"/>
          <a:ext cx="393545" cy="36233"/>
        </a:xfrm>
        <a:custGeom>
          <a:avLst/>
          <a:gdLst/>
          <a:ahLst/>
          <a:cxnLst/>
          <a:rect l="0" t="0" r="0" b="0"/>
          <a:pathLst>
            <a:path>
              <a:moveTo>
                <a:pt x="0" y="18116"/>
              </a:moveTo>
              <a:lnTo>
                <a:pt x="393545" y="181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117281">
        <a:off x="4128753" y="2116905"/>
        <a:ext cx="19677" cy="19677"/>
      </dsp:txXfrm>
    </dsp:sp>
    <dsp:sp modelId="{3B6C46FE-BE7E-4622-AEF0-3E9E80E40FF2}">
      <dsp:nvSpPr>
        <dsp:cNvPr id="0" name=""/>
        <dsp:cNvSpPr/>
      </dsp:nvSpPr>
      <dsp:spPr>
        <a:xfrm>
          <a:off x="3115825" y="11841"/>
          <a:ext cx="1989907" cy="1918444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Bookman Old Style" pitchFamily="18" charset="0"/>
            </a:rPr>
            <a:t>Бедный запас представлений</a:t>
          </a:r>
          <a:endParaRPr lang="ru-RU" sz="1600" b="1" kern="1200" dirty="0">
            <a:solidFill>
              <a:schemeClr val="tx1"/>
            </a:solidFill>
            <a:latin typeface="Bookman Old Style" pitchFamily="18" charset="0"/>
          </a:endParaRPr>
        </a:p>
      </dsp:txBody>
      <dsp:txXfrm>
        <a:off x="3115825" y="11841"/>
        <a:ext cx="1989907" cy="1918444"/>
      </dsp:txXfrm>
    </dsp:sp>
    <dsp:sp modelId="{F36A1CF8-FD40-4520-96D4-3D9FBE1AC8F4}">
      <dsp:nvSpPr>
        <dsp:cNvPr id="0" name=""/>
        <dsp:cNvSpPr/>
      </dsp:nvSpPr>
      <dsp:spPr>
        <a:xfrm rot="21562089">
          <a:off x="5026458" y="3155566"/>
          <a:ext cx="446787" cy="36233"/>
        </a:xfrm>
        <a:custGeom>
          <a:avLst/>
          <a:gdLst/>
          <a:ahLst/>
          <a:cxnLst/>
          <a:rect l="0" t="0" r="0" b="0"/>
          <a:pathLst>
            <a:path>
              <a:moveTo>
                <a:pt x="0" y="18116"/>
              </a:moveTo>
              <a:lnTo>
                <a:pt x="446787" y="181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562089">
        <a:off x="5238682" y="3162513"/>
        <a:ext cx="22339" cy="22339"/>
      </dsp:txXfrm>
    </dsp:sp>
    <dsp:sp modelId="{439B3FB3-CE4C-4047-A283-EABA95BDACD7}">
      <dsp:nvSpPr>
        <dsp:cNvPr id="0" name=""/>
        <dsp:cNvSpPr/>
      </dsp:nvSpPr>
      <dsp:spPr>
        <a:xfrm>
          <a:off x="5473128" y="1680261"/>
          <a:ext cx="3095823" cy="2947775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Bookman Old Style" pitchFamily="18" charset="0"/>
            </a:rPr>
            <a:t>Ограниченные возможности пространственной ориентировки</a:t>
          </a:r>
          <a:endParaRPr lang="ru-RU" sz="1600" b="1" kern="1200" dirty="0">
            <a:solidFill>
              <a:schemeClr val="tx1"/>
            </a:solidFill>
            <a:latin typeface="Bookman Old Style" pitchFamily="18" charset="0"/>
          </a:endParaRPr>
        </a:p>
      </dsp:txBody>
      <dsp:txXfrm>
        <a:off x="5473128" y="1680261"/>
        <a:ext cx="3095823" cy="2947775"/>
      </dsp:txXfrm>
    </dsp:sp>
    <dsp:sp modelId="{06ED6DD0-C785-4BDA-BC3E-643E0301FC65}">
      <dsp:nvSpPr>
        <dsp:cNvPr id="0" name=""/>
        <dsp:cNvSpPr/>
      </dsp:nvSpPr>
      <dsp:spPr>
        <a:xfrm rot="5499266">
          <a:off x="3928794" y="4234021"/>
          <a:ext cx="408957" cy="36233"/>
        </a:xfrm>
        <a:custGeom>
          <a:avLst/>
          <a:gdLst/>
          <a:ahLst/>
          <a:cxnLst/>
          <a:rect l="0" t="0" r="0" b="0"/>
          <a:pathLst>
            <a:path>
              <a:moveTo>
                <a:pt x="0" y="18116"/>
              </a:moveTo>
              <a:lnTo>
                <a:pt x="408957" y="181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99266">
        <a:off x="4123049" y="4241914"/>
        <a:ext cx="20447" cy="20447"/>
      </dsp:txXfrm>
    </dsp:sp>
    <dsp:sp modelId="{9E68CFC5-1863-4420-9B20-87A2C72C7862}">
      <dsp:nvSpPr>
        <dsp:cNvPr id="0" name=""/>
        <dsp:cNvSpPr/>
      </dsp:nvSpPr>
      <dsp:spPr>
        <a:xfrm>
          <a:off x="3095085" y="4456195"/>
          <a:ext cx="2010640" cy="1867750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Bookman Old Style" pitchFamily="18" charset="0"/>
            </a:rPr>
            <a:t>Общая низкая активность детей</a:t>
          </a:r>
          <a:endParaRPr lang="ru-RU" sz="1600" b="1" kern="1200" dirty="0">
            <a:solidFill>
              <a:schemeClr val="tx1"/>
            </a:solidFill>
            <a:latin typeface="Bookman Old Style" pitchFamily="18" charset="0"/>
          </a:endParaRPr>
        </a:p>
      </dsp:txBody>
      <dsp:txXfrm>
        <a:off x="3095085" y="4456195"/>
        <a:ext cx="2010640" cy="1867750"/>
      </dsp:txXfrm>
    </dsp:sp>
    <dsp:sp modelId="{0D9C181C-D77C-4452-876D-0814E2E4A947}">
      <dsp:nvSpPr>
        <dsp:cNvPr id="0" name=""/>
        <dsp:cNvSpPr/>
      </dsp:nvSpPr>
      <dsp:spPr>
        <a:xfrm rot="10761048">
          <a:off x="2892500" y="3179630"/>
          <a:ext cx="409197" cy="36233"/>
        </a:xfrm>
        <a:custGeom>
          <a:avLst/>
          <a:gdLst/>
          <a:ahLst/>
          <a:cxnLst/>
          <a:rect l="0" t="0" r="0" b="0"/>
          <a:pathLst>
            <a:path>
              <a:moveTo>
                <a:pt x="0" y="18116"/>
              </a:moveTo>
              <a:lnTo>
                <a:pt x="409197" y="181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761048">
        <a:off x="3086869" y="3187517"/>
        <a:ext cx="20459" cy="20459"/>
      </dsp:txXfrm>
    </dsp:sp>
    <dsp:sp modelId="{8262FA2F-F430-44AD-B2FA-AC8A45F9B029}">
      <dsp:nvSpPr>
        <dsp:cNvPr id="0" name=""/>
        <dsp:cNvSpPr/>
      </dsp:nvSpPr>
      <dsp:spPr>
        <a:xfrm flipH="1">
          <a:off x="0" y="1823686"/>
          <a:ext cx="2892613" cy="2785532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Bookman Old Style" pitchFamily="18" charset="0"/>
            </a:rPr>
            <a:t>Недостаточная упражняемость  двигательной сферы</a:t>
          </a:r>
          <a:endParaRPr lang="ru-RU" sz="1600" b="1" kern="1200" dirty="0">
            <a:solidFill>
              <a:schemeClr val="tx1"/>
            </a:solidFill>
            <a:latin typeface="Bookman Old Style" pitchFamily="18" charset="0"/>
          </a:endParaRPr>
        </a:p>
      </dsp:txBody>
      <dsp:txXfrm flipH="1">
        <a:off x="0" y="1823686"/>
        <a:ext cx="2892613" cy="27855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243A38-536B-4676-A2A9-F66CB14713B8}">
      <dsp:nvSpPr>
        <dsp:cNvPr id="0" name=""/>
        <dsp:cNvSpPr/>
      </dsp:nvSpPr>
      <dsp:spPr>
        <a:xfrm>
          <a:off x="42594" y="645"/>
          <a:ext cx="4524672" cy="4524672"/>
        </a:xfrm>
        <a:prstGeom prst="ellipse">
          <a:avLst/>
        </a:prstGeom>
        <a:solidFill>
          <a:srgbClr val="00B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9008" tIns="35560" rIns="249008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kern="1200" dirty="0" smtClean="0"/>
            <a:t>Развитие элементарного игрового поведения</a:t>
          </a:r>
          <a:r>
            <a:rPr lang="ru-RU" sz="2400" kern="1200" dirty="0" smtClean="0"/>
            <a:t>;</a:t>
          </a:r>
          <a:endParaRPr lang="ru-RU" sz="2400" kern="1200" dirty="0"/>
        </a:p>
      </dsp:txBody>
      <dsp:txXfrm>
        <a:off x="42594" y="645"/>
        <a:ext cx="4524672" cy="4524672"/>
      </dsp:txXfrm>
    </dsp:sp>
    <dsp:sp modelId="{38BD8D3E-CC59-4220-9794-A01E015BE3AA}">
      <dsp:nvSpPr>
        <dsp:cNvPr id="0" name=""/>
        <dsp:cNvSpPr/>
      </dsp:nvSpPr>
      <dsp:spPr>
        <a:xfrm>
          <a:off x="3662332" y="645"/>
          <a:ext cx="4524672" cy="4524672"/>
        </a:xfrm>
        <a:prstGeom prst="ellipse">
          <a:avLst/>
        </a:prstGeom>
        <a:solidFill>
          <a:srgbClr val="00B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9008" tIns="35560" rIns="249008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kern="1200" dirty="0" smtClean="0"/>
            <a:t>Формирование ролевого поведения и умения самостоятельно организовывать творческие сюжетно-ролевые игры</a:t>
          </a:r>
          <a:endParaRPr lang="ru-RU" sz="2800" b="0" i="1" kern="1200" dirty="0"/>
        </a:p>
      </dsp:txBody>
      <dsp:txXfrm>
        <a:off x="3662332" y="645"/>
        <a:ext cx="4524672" cy="4524672"/>
      </dsp:txXfrm>
    </dsp:sp>
  </dsp:spTree>
</dsp:drawing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B3A8-BE40-4BA3-9D7E-350C15E4152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09113-F28E-4318-8877-3CBC27B83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B3A8-BE40-4BA3-9D7E-350C15E4152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09113-F28E-4318-8877-3CBC27B83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B3A8-BE40-4BA3-9D7E-350C15E4152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09113-F28E-4318-8877-3CBC27B83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B3A8-BE40-4BA3-9D7E-350C15E4152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09113-F28E-4318-8877-3CBC27B83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B3A8-BE40-4BA3-9D7E-350C15E4152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09113-F28E-4318-8877-3CBC27B83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B3A8-BE40-4BA3-9D7E-350C15E4152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09113-F28E-4318-8877-3CBC27B83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B3A8-BE40-4BA3-9D7E-350C15E4152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09113-F28E-4318-8877-3CBC27B83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B3A8-BE40-4BA3-9D7E-350C15E4152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09113-F28E-4318-8877-3CBC27B83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B3A8-BE40-4BA3-9D7E-350C15E4152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09113-F28E-4318-8877-3CBC27B83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B3A8-BE40-4BA3-9D7E-350C15E4152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09113-F28E-4318-8877-3CBC27B83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B3A8-BE40-4BA3-9D7E-350C15E4152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09113-F28E-4318-8877-3CBC27B83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FB3A8-BE40-4BA3-9D7E-350C15E4152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09113-F28E-4318-8877-3CBC27B83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КАРТИНКИ\ДЕТИ\465fa99f1d382ff8fe4f853a41e654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10027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Bookman Old Style" pitchFamily="18" charset="0"/>
              </a:rPr>
              <a:t>Влияние сюжетно-ролевых игр на коррекцию зрения</a:t>
            </a:r>
            <a:endParaRPr lang="ru-RU" sz="3600" b="1" i="1" dirty="0">
              <a:latin typeface="Bookman Old Style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i="1" dirty="0" smtClean="0">
                <a:solidFill>
                  <a:schemeClr val="tx1"/>
                </a:solidFill>
                <a:latin typeface="Bookman Old Style" pitchFamily="18" charset="0"/>
              </a:rPr>
              <a:t>Подготовила: тифлопедагог</a:t>
            </a:r>
          </a:p>
          <a:p>
            <a:pPr algn="r"/>
            <a:r>
              <a:rPr lang="ru-RU" sz="2400" i="1" dirty="0" smtClean="0">
                <a:solidFill>
                  <a:schemeClr val="tx1"/>
                </a:solidFill>
                <a:latin typeface="Bookman Old Style" pitchFamily="18" charset="0"/>
              </a:rPr>
              <a:t>МБДОУ Д</a:t>
            </a:r>
            <a:r>
              <a:rPr lang="en-US" sz="2400" i="1" dirty="0" smtClean="0">
                <a:solidFill>
                  <a:schemeClr val="tx1"/>
                </a:solidFill>
                <a:latin typeface="Bookman Old Style" pitchFamily="18" charset="0"/>
              </a:rPr>
              <a:t>/</a:t>
            </a:r>
            <a:r>
              <a:rPr lang="ru-RU" sz="2400" i="1" dirty="0" smtClean="0">
                <a:solidFill>
                  <a:schemeClr val="tx1"/>
                </a:solidFill>
                <a:latin typeface="Bookman Old Style" pitchFamily="18" charset="0"/>
              </a:rPr>
              <a:t>с «Солнышко»</a:t>
            </a:r>
          </a:p>
          <a:p>
            <a:pPr algn="r"/>
            <a:r>
              <a:rPr lang="ru-RU" sz="2400" i="1" dirty="0" smtClean="0">
                <a:solidFill>
                  <a:schemeClr val="tx1"/>
                </a:solidFill>
                <a:latin typeface="Bookman Old Style" pitchFamily="18" charset="0"/>
              </a:rPr>
              <a:t>Уфимцева А. Н.</a:t>
            </a:r>
            <a:endParaRPr lang="ru-RU" sz="2400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uzer\Desktop\Рисунок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00430" y="3143248"/>
            <a:ext cx="2286016" cy="1714512"/>
          </a:xfrm>
          <a:prstGeom prst="rect">
            <a:avLst/>
          </a:prstGeom>
          <a:solidFill>
            <a:srgbClr val="FF66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Bookman Old Style" pitchFamily="18" charset="0"/>
              </a:rPr>
              <a:t>Причины отставания развития сюжетно-ролевой игры</a:t>
            </a:r>
            <a:endParaRPr lang="ru-RU" b="1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cxnSp>
        <p:nvCxnSpPr>
          <p:cNvPr id="8" name="Прямая со стрелкой 7"/>
          <p:cNvCxnSpPr>
            <a:stCxn id="6" idx="0"/>
          </p:cNvCxnSpPr>
          <p:nvPr/>
        </p:nvCxnSpPr>
        <p:spPr>
          <a:xfrm rot="5400000" flipH="1" flipV="1">
            <a:off x="4286645" y="2785661"/>
            <a:ext cx="714380" cy="79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6" idx="1"/>
          </p:cNvCxnSpPr>
          <p:nvPr/>
        </p:nvCxnSpPr>
        <p:spPr>
          <a:xfrm rot="10800000">
            <a:off x="2714612" y="4000504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2"/>
          </p:cNvCxnSpPr>
          <p:nvPr/>
        </p:nvCxnSpPr>
        <p:spPr>
          <a:xfrm rot="5400000">
            <a:off x="4286248" y="5214950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715008" y="4000504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3500430" y="1571612"/>
            <a:ext cx="2214578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Бедный запас представлений</a:t>
            </a:r>
            <a:endParaRPr lang="ru-RU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28596" y="3429000"/>
            <a:ext cx="2214578" cy="11430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Недостаточная упражняемость двигательной сферы</a:t>
            </a:r>
            <a:endParaRPr lang="ru-RU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572264" y="3429000"/>
            <a:ext cx="2214578" cy="11430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Ограниченные возможности пространственной ориентировки</a:t>
            </a:r>
            <a:endParaRPr lang="ru-RU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571868" y="5643578"/>
            <a:ext cx="2214578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Общая пониженная активность детей</a:t>
            </a:r>
            <a:endParaRPr lang="ru-RU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42910" y="285728"/>
            <a:ext cx="8001056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Причины отставания развития сюжетно-ролевой игры у детей с нарушением зрения</a:t>
            </a:r>
            <a:endParaRPr lang="ru-RU" sz="24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uzer\Desktop\Рисунок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Bookman Old Style" pitchFamily="18" charset="0"/>
              </a:rPr>
              <a:t>Направления работы по обучению игре: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2500298" y="1714488"/>
            <a:ext cx="3857652" cy="2286016"/>
          </a:xfrm>
          <a:prstGeom prst="downArrowCallou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Book Antiqua" pitchFamily="18" charset="0"/>
              </a:rPr>
              <a:t>Развитие элементарного игрового поведения</a:t>
            </a:r>
            <a:endParaRPr lang="ru-RU" sz="2000" b="1" i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4214818"/>
            <a:ext cx="3857652" cy="171451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Book Antiqua" pitchFamily="18" charset="0"/>
              </a:rPr>
              <a:t>Формирование ролевого поведения и умения самостоятельно организовывать творческие сюжетно-ролевые игры</a:t>
            </a:r>
            <a:endParaRPr lang="ru-RU" sz="2000" b="1" i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uzer\Desktop\Рисунок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latin typeface="Bookman Old Style" pitchFamily="18" charset="0"/>
              </a:rPr>
              <a:t>Обучение игре</a:t>
            </a:r>
            <a:endParaRPr lang="ru-RU" sz="3600" b="1" i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Book Antiqua" pitchFamily="18" charset="0"/>
              </a:rPr>
              <a:t>Формирование предметных представлений, игровых умений и способов взаимодействия в игре;</a:t>
            </a:r>
          </a:p>
          <a:p>
            <a:r>
              <a:rPr lang="ru-RU" sz="2000" dirty="0" smtClean="0">
                <a:latin typeface="Book Antiqua" pitchFamily="18" charset="0"/>
              </a:rPr>
              <a:t>Учить детей осваивать игровые </a:t>
            </a:r>
            <a:r>
              <a:rPr lang="ru-RU" sz="2000" dirty="0" err="1" smtClean="0">
                <a:latin typeface="Book Antiqua" pitchFamily="18" charset="0"/>
              </a:rPr>
              <a:t>сюжетосложения</a:t>
            </a:r>
            <a:r>
              <a:rPr lang="ru-RU" sz="2000" dirty="0" smtClean="0">
                <a:latin typeface="Book Antiqua" pitchFamily="18" charset="0"/>
              </a:rPr>
              <a:t>, т. е. в одной игре учить использовать несколько сюжетов (шофер, поликлиника, семья, гараж, аптека);</a:t>
            </a:r>
          </a:p>
          <a:p>
            <a:r>
              <a:rPr lang="ru-RU" sz="2000" dirty="0" smtClean="0">
                <a:latin typeface="Book Antiqua" pitchFamily="18" charset="0"/>
              </a:rPr>
              <a:t>Формировать игровые умения и навыки, разнообразить игровые действия, учить действовать с атрибутами, предметами-заместителями;</a:t>
            </a:r>
          </a:p>
          <a:p>
            <a:r>
              <a:rPr lang="ru-RU" sz="2000" dirty="0" smtClean="0">
                <a:latin typeface="Book Antiqua" pitchFamily="18" charset="0"/>
              </a:rPr>
              <a:t>Создавать предметно-игровую среду;</a:t>
            </a:r>
          </a:p>
          <a:p>
            <a:r>
              <a:rPr lang="ru-RU" sz="2000" dirty="0" smtClean="0">
                <a:latin typeface="Book Antiqua" pitchFamily="18" charset="0"/>
              </a:rPr>
              <a:t>Учить передавать в роли не только систему игровых действий, но и настроение, характер персонажей. Стремиться к выразительной передаче игрового образа;</a:t>
            </a:r>
          </a:p>
          <a:p>
            <a:r>
              <a:rPr lang="ru-RU" sz="2000" dirty="0" smtClean="0">
                <a:latin typeface="Book Antiqua" pitchFamily="18" charset="0"/>
              </a:rPr>
              <a:t>Развивать диалогическую речь, активизировать словарь детей 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uzer\Desktop\Рисунок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285884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Как сформировать устойчивый интерес ребенка к сюжетно-ролевым играм?</a:t>
            </a:r>
            <a:endParaRPr lang="ru-RU" sz="2800" b="1" dirty="0">
              <a:latin typeface="Bookman Old Style" pitchFamily="18" charset="0"/>
            </a:endParaRPr>
          </a:p>
        </p:txBody>
      </p:sp>
      <p:pic>
        <p:nvPicPr>
          <p:cNvPr id="1026" name="Picture 2" descr="C:\Users\uzer\Desktop\фото детский сад\WP_20141028_10_28_43_Pro (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uzer\Desktop\Рисунок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latin typeface="Bookman Old Style" pitchFamily="18" charset="0"/>
              </a:rPr>
              <a:t>Значение игры для ребенка с нарушением зрения</a:t>
            </a:r>
            <a:endParaRPr lang="ru-RU" sz="32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Book Antiqua" pitchFamily="18" charset="0"/>
              </a:rPr>
              <a:t>в игре формируются и развиваются его компенсаторные способности;</a:t>
            </a:r>
          </a:p>
          <a:p>
            <a:r>
              <a:rPr lang="ru-RU" sz="2800" dirty="0" smtClean="0">
                <a:latin typeface="Book Antiqua" pitchFamily="18" charset="0"/>
              </a:rPr>
              <a:t>совершенствуются его движения и ориентировка в пространстве;</a:t>
            </a:r>
          </a:p>
          <a:p>
            <a:r>
              <a:rPr lang="ru-RU" sz="2800" dirty="0" smtClean="0">
                <a:latin typeface="Book Antiqua" pitchFamily="18" charset="0"/>
              </a:rPr>
              <a:t>преодолевается психическая и физическая пассивность;</a:t>
            </a:r>
          </a:p>
          <a:p>
            <a:r>
              <a:rPr lang="ru-RU" sz="2800" dirty="0" smtClean="0">
                <a:latin typeface="Book Antiqua" pitchFamily="18" charset="0"/>
              </a:rPr>
              <a:t> обогащается его социальный опыт;</a:t>
            </a:r>
          </a:p>
          <a:p>
            <a:r>
              <a:rPr lang="ru-RU" sz="2800" dirty="0" smtClean="0">
                <a:latin typeface="Book Antiqua" pitchFamily="18" charset="0"/>
              </a:rPr>
              <a:t>воспитывается уверенность в своих силах.</a:t>
            </a:r>
            <a:br>
              <a:rPr lang="ru-RU" sz="2800" dirty="0" smtClean="0">
                <a:latin typeface="Book Antiqua" pitchFamily="18" charset="0"/>
              </a:rPr>
            </a:br>
            <a:endParaRPr lang="ru-RU" sz="28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uzer\Desktop\Рисунок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075240" cy="114300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latin typeface="Bookman Old Style" pitchFamily="18" charset="0"/>
              </a:rPr>
              <a:t>Коррекционная работа</a:t>
            </a:r>
            <a:r>
              <a:rPr lang="ru-RU" sz="4000" b="1" dirty="0" smtClean="0">
                <a:latin typeface="Bookman Old Style" pitchFamily="18" charset="0"/>
              </a:rPr>
              <a:t>:</a:t>
            </a:r>
            <a:endParaRPr lang="ru-RU" sz="40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811426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3100" dirty="0" smtClean="0">
                <a:latin typeface="Book Antiqua" pitchFamily="18" charset="0"/>
              </a:rPr>
              <a:t>наблюдения за деятельностью взрослых;</a:t>
            </a:r>
          </a:p>
          <a:p>
            <a:pPr lvl="0"/>
            <a:r>
              <a:rPr lang="ru-RU" sz="3100" dirty="0" smtClean="0">
                <a:latin typeface="Book Antiqua" pitchFamily="18" charset="0"/>
              </a:rPr>
              <a:t>проигрывание отдельных ролевых ситуаций;</a:t>
            </a:r>
          </a:p>
          <a:p>
            <a:pPr lvl="0"/>
            <a:r>
              <a:rPr lang="ru-RU" sz="3100" dirty="0" smtClean="0">
                <a:latin typeface="Book Antiqua" pitchFamily="18" charset="0"/>
              </a:rPr>
              <a:t>объединение знакомых ситуаций в единый сюжет;</a:t>
            </a:r>
          </a:p>
          <a:p>
            <a:r>
              <a:rPr lang="ru-RU" sz="3100" dirty="0" smtClean="0">
                <a:latin typeface="Book Antiqua" pitchFamily="18" charset="0"/>
              </a:rPr>
              <a:t> обогащение чувственной основы игры (предварительно проводятся специальные экскурсии и наблюдения);</a:t>
            </a:r>
          </a:p>
          <a:p>
            <a:pPr lvl="0"/>
            <a:r>
              <a:rPr lang="ru-RU" sz="3100" dirty="0" smtClean="0">
                <a:latin typeface="Book Antiqua" pitchFamily="18" charset="0"/>
              </a:rPr>
              <a:t>слияние словесных представлений с конкретными действиями, признаками, свойствами и явлениями общественной окружающей жизни;</a:t>
            </a:r>
          </a:p>
          <a:p>
            <a:pPr lvl="0"/>
            <a:r>
              <a:rPr lang="ru-RU" sz="3100" dirty="0" smtClean="0">
                <a:latin typeface="Book Antiqua" pitchFamily="18" charset="0"/>
              </a:rPr>
              <a:t>отображение увиденного в игре;</a:t>
            </a:r>
          </a:p>
          <a:p>
            <a:pPr lvl="0"/>
            <a:r>
              <a:rPr lang="ru-RU" sz="3100" dirty="0" smtClean="0">
                <a:latin typeface="Book Antiqua" pitchFamily="18" charset="0"/>
              </a:rPr>
              <a:t>использование предметов-заместителей;</a:t>
            </a:r>
          </a:p>
          <a:p>
            <a:pPr lvl="0"/>
            <a:r>
              <a:rPr lang="ru-RU" sz="3100" dirty="0" smtClean="0">
                <a:latin typeface="Book Antiqua" pitchFamily="18" charset="0"/>
              </a:rPr>
              <a:t>преодоление недостатков развития личности.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279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Влияние сюжетно-ролевых игр на коррекцию зрения</vt:lpstr>
      <vt:lpstr>Слайд 2</vt:lpstr>
      <vt:lpstr>Направления работы по обучению игре:</vt:lpstr>
      <vt:lpstr>Обучение игре</vt:lpstr>
      <vt:lpstr>Как сформировать устойчивый интерес ребенка к сюжетно-ролевым играм?</vt:lpstr>
      <vt:lpstr>Значение игры для ребенка с нарушением зрения</vt:lpstr>
      <vt:lpstr>Коррекционная работа: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сюжетно-ролевых игр на коррекцию зрения</dc:title>
  <dc:creator>Денис</dc:creator>
  <cp:lastModifiedBy>uzer</cp:lastModifiedBy>
  <cp:revision>47</cp:revision>
  <dcterms:created xsi:type="dcterms:W3CDTF">2013-01-16T05:26:56Z</dcterms:created>
  <dcterms:modified xsi:type="dcterms:W3CDTF">2015-01-26T14:14:57Z</dcterms:modified>
</cp:coreProperties>
</file>