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81" r:id="rId3"/>
    <p:sldId id="258" r:id="rId4"/>
    <p:sldId id="257" r:id="rId5"/>
    <p:sldId id="260" r:id="rId6"/>
    <p:sldId id="282" r:id="rId7"/>
    <p:sldId id="267" r:id="rId8"/>
    <p:sldId id="263" r:id="rId9"/>
    <p:sldId id="262" r:id="rId10"/>
    <p:sldId id="266" r:id="rId11"/>
    <p:sldId id="284" r:id="rId12"/>
    <p:sldId id="279" r:id="rId13"/>
    <p:sldId id="271" r:id="rId14"/>
    <p:sldId id="265" r:id="rId15"/>
    <p:sldId id="269" r:id="rId16"/>
    <p:sldId id="277" r:id="rId17"/>
    <p:sldId id="28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 varScale="1">
        <p:scale>
          <a:sx n="88" d="100"/>
          <a:sy n="88" d="100"/>
        </p:scale>
        <p:origin x="-9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5707-814E-4CCC-A7A2-C73068B9441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006C-21BE-49BE-ABCF-82191F0461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5707-814E-4CCC-A7A2-C73068B9441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006C-21BE-49BE-ABCF-82191F0461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5707-814E-4CCC-A7A2-C73068B9441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006C-21BE-49BE-ABCF-82191F0461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5707-814E-4CCC-A7A2-C73068B9441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006C-21BE-49BE-ABCF-82191F0461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5707-814E-4CCC-A7A2-C73068B9441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0FE006C-21BE-49BE-ABCF-82191F0461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5707-814E-4CCC-A7A2-C73068B9441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006C-21BE-49BE-ABCF-82191F0461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5707-814E-4CCC-A7A2-C73068B9441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006C-21BE-49BE-ABCF-82191F0461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5707-814E-4CCC-A7A2-C73068B9441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006C-21BE-49BE-ABCF-82191F0461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5707-814E-4CCC-A7A2-C73068B9441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006C-21BE-49BE-ABCF-82191F0461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5707-814E-4CCC-A7A2-C73068B9441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006C-21BE-49BE-ABCF-82191F0461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5707-814E-4CCC-A7A2-C73068B9441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006C-21BE-49BE-ABCF-82191F0461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7B35707-814E-4CCC-A7A2-C73068B9441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0FE006C-21BE-49BE-ABCF-82191F0461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lifestripes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250099902_5280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8280920" cy="5976664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1020195" y="1772816"/>
            <a:ext cx="6456126" cy="92333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prstTxWarp prst="textChevronInverted">
              <a:avLst>
                <a:gd name="adj" fmla="val 97564"/>
              </a:avLst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Белые медведи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19514" y="476672"/>
            <a:ext cx="2776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МКОУ Юмасинская СОШ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04178" y="5085184"/>
            <a:ext cx="2544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Составила воспитатель:</a:t>
            </a:r>
          </a:p>
          <a:p>
            <a:r>
              <a:rPr lang="ru-RU" dirty="0"/>
              <a:t>Новосёлова М.А.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20557" y="6011996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д.Юмас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3175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317" y="404664"/>
            <a:ext cx="4104456" cy="2893305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79512" y="714060"/>
            <a:ext cx="446609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Белые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медведи отличаются превосходным 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обонянием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Они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могут учуять тюленя на 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расстоянии  нескольких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километров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Ежедневный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рацион составляют мясо 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почти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всех тех животных, которые водятся 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море и на покрытой льдами суше. 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861048"/>
            <a:ext cx="3816424" cy="2385265"/>
          </a:xfrm>
          <a:prstGeom prst="rect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4631149" y="4437112"/>
            <a:ext cx="46569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Белый медведь предпочитает охотиться в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воде, но и наземные животные не защищены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от его </a:t>
            </a:r>
            <a:r>
              <a:rPr lang="ru-RU" dirty="0">
                <a:solidFill>
                  <a:schemeClr val="bg1"/>
                </a:solidFill>
              </a:rPr>
              <a:t>нападений. Настоящим деликатесом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для </a:t>
            </a:r>
            <a:r>
              <a:rPr lang="ru-RU" dirty="0">
                <a:solidFill>
                  <a:schemeClr val="bg1"/>
                </a:solidFill>
              </a:rPr>
              <a:t>медведя являются яйца и птенцы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в </a:t>
            </a:r>
            <a:r>
              <a:rPr lang="ru-RU" dirty="0">
                <a:solidFill>
                  <a:schemeClr val="bg1"/>
                </a:solidFill>
              </a:rPr>
              <a:t>гнездах полярных птиц.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__1_~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60648"/>
            <a:ext cx="6624736" cy="4605769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30626" y="5130262"/>
            <a:ext cx="91707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Хотя температура в Арктике может опускаться до -45° С, у белых медведей обычно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возникают </a:t>
            </a:r>
            <a:r>
              <a:rPr lang="ru-RU" dirty="0">
                <a:solidFill>
                  <a:schemeClr val="bg1"/>
                </a:solidFill>
              </a:rPr>
              <a:t>проблемы не с замерзанием, а с перегревом. О</a:t>
            </a:r>
            <a:r>
              <a:rPr lang="ru-RU" dirty="0" smtClean="0">
                <a:solidFill>
                  <a:schemeClr val="bg1"/>
                </a:solidFill>
              </a:rPr>
              <a:t>собенно </a:t>
            </a:r>
            <a:r>
              <a:rPr lang="ru-RU" dirty="0">
                <a:solidFill>
                  <a:schemeClr val="bg1"/>
                </a:solidFill>
              </a:rPr>
              <a:t>во время бега.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И </a:t>
            </a:r>
            <a:r>
              <a:rPr lang="ru-RU" dirty="0">
                <a:solidFill>
                  <a:schemeClr val="bg1"/>
                </a:solidFill>
              </a:rPr>
              <a:t>всё это из-за физиологических особенностей медведя, </a:t>
            </a:r>
            <a:r>
              <a:rPr lang="ru-RU" dirty="0" smtClean="0">
                <a:solidFill>
                  <a:schemeClr val="bg1"/>
                </a:solidFill>
              </a:rPr>
              <a:t>отвечающих </a:t>
            </a:r>
            <a:r>
              <a:rPr lang="ru-RU" dirty="0">
                <a:solidFill>
                  <a:schemeClr val="bg1"/>
                </a:solidFill>
              </a:rPr>
              <a:t>за сохранение тепла.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Поэтому </a:t>
            </a:r>
            <a:r>
              <a:rPr lang="ru-RU" dirty="0">
                <a:solidFill>
                  <a:schemeClr val="bg1"/>
                </a:solidFill>
              </a:rPr>
              <a:t>медведи предпочитают передвигаться медленно и размеренно.</a:t>
            </a:r>
          </a:p>
        </p:txBody>
      </p:sp>
    </p:spTree>
    <p:extLst>
      <p:ext uri="{BB962C8B-B14F-4D97-AF65-F5344CB8AC3E}">
        <p14:creationId xmlns:p14="http://schemas.microsoft.com/office/powerpoint/2010/main" val="253395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8531" y="420909"/>
            <a:ext cx="3920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Зимой белые медведи высиживает по 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несколько часов у лунки в ожидании 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т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юленя.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489164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Вылезет тюлень на лед, а медведь его лапой – хлоп, и выбрасывает на льдину.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675" y="2636912"/>
            <a:ext cx="3024336" cy="1941566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95936" y="3212976"/>
            <a:ext cx="46290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С помощью сильных лап с острыми когтями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медведь </a:t>
            </a:r>
            <a:r>
              <a:rPr lang="ru-RU" dirty="0">
                <a:solidFill>
                  <a:schemeClr val="bg1"/>
                </a:solidFill>
              </a:rPr>
              <a:t>удерживает добычу.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40424" y="59576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68814" y="5219000"/>
            <a:ext cx="42651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Белые медведи – большие чистюли.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После </a:t>
            </a:r>
            <a:r>
              <a:rPr lang="ru-RU" dirty="0">
                <a:solidFill>
                  <a:schemeClr val="bg1"/>
                </a:solidFill>
              </a:rPr>
              <a:t>еды они проводят около 20 минут,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вычищая </a:t>
            </a:r>
            <a:r>
              <a:rPr lang="ru-RU" dirty="0">
                <a:solidFill>
                  <a:schemeClr val="bg1"/>
                </a:solidFill>
              </a:rPr>
              <a:t>себя.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4339592"/>
            <a:ext cx="2617407" cy="1965201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404664"/>
            <a:ext cx="3256412" cy="2470098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0122" y="5517232"/>
            <a:ext cx="81132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Летом медведи кочуют по льдинам Северного Ледовитого </a:t>
            </a:r>
            <a:r>
              <a:rPr lang="ru-RU" dirty="0">
                <a:solidFill>
                  <a:schemeClr val="bg1"/>
                </a:solidFill>
              </a:rPr>
              <a:t>океана. Лето, вообще,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трудное </a:t>
            </a:r>
            <a:r>
              <a:rPr lang="ru-RU" dirty="0">
                <a:solidFill>
                  <a:schemeClr val="bg1"/>
                </a:solidFill>
              </a:rPr>
              <a:t>время для белых медведей. Льда остается совсем мало и </a:t>
            </a:r>
            <a:r>
              <a:rPr lang="ru-RU" dirty="0" smtClean="0">
                <a:solidFill>
                  <a:schemeClr val="bg1"/>
                </a:solidFill>
              </a:rPr>
              <a:t>подобраться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 </a:t>
            </a:r>
            <a:r>
              <a:rPr lang="ru-RU" dirty="0">
                <a:solidFill>
                  <a:schemeClr val="bg1"/>
                </a:solidFill>
              </a:rPr>
              <a:t>тюленям почти невозможно.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122" y="404664"/>
            <a:ext cx="3240360" cy="2160240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1052736"/>
            <a:ext cx="5088821" cy="3390762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212976"/>
            <a:ext cx="3045516" cy="2030344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19993" y="780389"/>
            <a:ext cx="497988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       Белые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медведи не впадают в спячку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Беременные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самки или медведи-мамы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остаются 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берлогах и снижают свою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активность.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503" y="4826465"/>
            <a:ext cx="3515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Самцы </a:t>
            </a:r>
            <a:r>
              <a:rPr lang="ru-RU" dirty="0"/>
              <a:t>продолжают </a:t>
            </a:r>
            <a:r>
              <a:rPr lang="ru-RU" dirty="0" smtClean="0"/>
              <a:t>охотиться </a:t>
            </a:r>
            <a:r>
              <a:rPr lang="ru-RU" dirty="0"/>
              <a:t>на </a:t>
            </a:r>
            <a:endParaRPr lang="ru-RU" dirty="0" smtClean="0"/>
          </a:p>
          <a:p>
            <a:r>
              <a:rPr lang="ru-RU" dirty="0" smtClean="0"/>
              <a:t>протяжении </a:t>
            </a:r>
            <a:r>
              <a:rPr lang="ru-RU" dirty="0"/>
              <a:t>всей зимы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057" y="476672"/>
            <a:ext cx="3995936" cy="2899247"/>
          </a:xfrm>
          <a:prstGeom prst="rect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3645024"/>
            <a:ext cx="4536504" cy="3009214"/>
          </a:xfrm>
          <a:prstGeom prst="rect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402" y="476672"/>
            <a:ext cx="3347864" cy="2306306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123" y="359482"/>
            <a:ext cx="3504435" cy="3605386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206570"/>
            <a:ext cx="2439885" cy="3037148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3563888" y="4653136"/>
            <a:ext cx="532318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берлоге </a:t>
            </a:r>
            <a:r>
              <a:rPr lang="ru-RU" dirty="0">
                <a:solidFill>
                  <a:schemeClr val="bg1"/>
                </a:solidFill>
              </a:rPr>
              <a:t>у медведицы появляются один</a:t>
            </a:r>
            <a:r>
              <a:rPr lang="ru-RU" dirty="0" smtClean="0">
                <a:solidFill>
                  <a:schemeClr val="bg1"/>
                </a:solidFill>
              </a:rPr>
              <a:t>–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три </a:t>
            </a:r>
            <a:r>
              <a:rPr lang="ru-RU" dirty="0">
                <a:solidFill>
                  <a:schemeClr val="bg1"/>
                </a:solidFill>
              </a:rPr>
              <a:t>детеныша, вес каждого из которых составляет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всего </a:t>
            </a:r>
            <a:r>
              <a:rPr lang="ru-RU" dirty="0">
                <a:solidFill>
                  <a:schemeClr val="bg1"/>
                </a:solidFill>
              </a:rPr>
              <a:t>1 кг. До двух с половиной лет мать их </a:t>
            </a:r>
            <a:r>
              <a:rPr lang="ru-RU" dirty="0" smtClean="0">
                <a:solidFill>
                  <a:schemeClr val="bg1"/>
                </a:solidFill>
              </a:rPr>
              <a:t>опекает.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Медведица сначала кормит их своим молоком,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потом </a:t>
            </a:r>
            <a:r>
              <a:rPr lang="ru-RU" dirty="0">
                <a:solidFill>
                  <a:schemeClr val="bg1"/>
                </a:solidFill>
              </a:rPr>
              <a:t>рыбой.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3698" y="4826675"/>
            <a:ext cx="822680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Белый медведь не имеет других врагов, кроме человека.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Во </a:t>
            </a:r>
            <a:r>
              <a:rPr lang="ru-RU" dirty="0">
                <a:solidFill>
                  <a:schemeClr val="bg1"/>
                </a:solidFill>
              </a:rPr>
              <a:t>многих странах охота на него запрещена. При встрече с людьми проявляет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любопытство</a:t>
            </a:r>
            <a:r>
              <a:rPr lang="ru-RU" dirty="0">
                <a:solidFill>
                  <a:schemeClr val="bg1"/>
                </a:solidFill>
              </a:rPr>
              <a:t>, но предпочитает уйти. Если хищник голоден, он может напасть на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человека</a:t>
            </a:r>
            <a:r>
              <a:rPr lang="ru-RU" dirty="0">
                <a:solidFill>
                  <a:schemeClr val="bg1"/>
                </a:solidFill>
              </a:rPr>
              <a:t>.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Продолжительность </a:t>
            </a:r>
            <a:r>
              <a:rPr lang="ru-RU" dirty="0">
                <a:solidFill>
                  <a:schemeClr val="bg1"/>
                </a:solidFill>
              </a:rPr>
              <a:t>жизни в дикой природе составляет в среднем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15–20 </a:t>
            </a:r>
            <a:r>
              <a:rPr lang="ru-RU" dirty="0">
                <a:solidFill>
                  <a:schemeClr val="bg1"/>
                </a:solidFill>
              </a:rPr>
              <a:t>лет, но некоторые особи доживают до тридцатилетнего возраста.</a:t>
            </a:r>
          </a:p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4664"/>
            <a:ext cx="8244408" cy="4293963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48691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8988" y="2070315"/>
            <a:ext cx="37581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Фотографии, использованные в 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презентации, из  интернет ресурсов.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538" y="548680"/>
            <a:ext cx="37641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hlinkClick r:id="rId2"/>
              </a:rPr>
              <a:t>Источники :</a:t>
            </a:r>
          </a:p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hlinkClick r:id="rId2"/>
              </a:rPr>
              <a:t>http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  <a:hlinkClick r:id="rId2"/>
              </a:rPr>
              <a:t>://lifestripes.ru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hlinkClick r:id="rId2"/>
              </a:rPr>
              <a:t>/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http://interesting-information.ru/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5696" y="5445224"/>
            <a:ext cx="4160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Спасибо за внимание !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5" y="1303079"/>
            <a:ext cx="4392488" cy="3545936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a82c72bec0012b1ec1b5a9425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60648"/>
            <a:ext cx="4104456" cy="3052031"/>
          </a:xfrm>
          <a:prstGeom prst="rect">
            <a:avLst/>
          </a:prstGeom>
          <a:ln w="76200">
            <a:solidFill>
              <a:schemeClr val="accent4">
                <a:lumMod val="40000"/>
                <a:lumOff val="6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074500" y="404664"/>
            <a:ext cx="1642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Арктика летом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2928" y="3501008"/>
            <a:ext cx="4678310" cy="3067758"/>
          </a:xfrm>
          <a:prstGeom prst="rect">
            <a:avLst/>
          </a:prstGeom>
          <a:noFill/>
          <a:ln w="76200">
            <a:solidFill>
              <a:schemeClr val="accent4">
                <a:lumMod val="40000"/>
                <a:lumOff val="6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67744" y="4077072"/>
            <a:ext cx="1668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Арктика зимой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54813bc079c28213884b6ebb0ea504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65929"/>
            <a:ext cx="8064896" cy="6126141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971600" y="5661248"/>
            <a:ext cx="5243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Короткое лето Арктики напоминает нашу весну… 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3810_800x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971600" y="692696"/>
            <a:ext cx="69003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Во время длительного зимнего периода  все вокруг покрыто снегом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и льдом. Огромные айсберги превращаются в снежные горы.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6837" y="701988"/>
            <a:ext cx="7188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Многие животные приспособились жить в суровых условиях Арктики.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844824"/>
            <a:ext cx="8224977" cy="4104456"/>
          </a:xfrm>
          <a:prstGeom prst="rect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836712"/>
            <a:ext cx="72344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Яркие представители  Арктики – белые медведи. </a:t>
            </a:r>
          </a:p>
          <a:p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Белая маскировочная окраска шерсти делает их незаметными в снегах. 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Подкожный жир, толщина которого достигает 10 см, спасает от холода.</a:t>
            </a:r>
            <a:endParaRPr lang="ru-RU" sz="16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296" y="2420888"/>
            <a:ext cx="7349581" cy="3821782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25913_db9c4d4a_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007" y="3891041"/>
            <a:ext cx="3496772" cy="2415579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4315043" y="4475844"/>
            <a:ext cx="47938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chemeClr val="bg1">
                    <a:lumMod val="95000"/>
                  </a:schemeClr>
                </a:solidFill>
              </a:rPr>
              <a:t>Шерсть на подошвах ног позволяет не скользить </a:t>
            </a:r>
            <a:endParaRPr lang="ru-RU" sz="1600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bg1">
                    <a:lumMod val="95000"/>
                  </a:schemeClr>
                </a:solidFill>
              </a:rPr>
              <a:t>и </a:t>
            </a:r>
            <a:r>
              <a:rPr lang="ru-RU" sz="1600" dirty="0">
                <a:solidFill>
                  <a:schemeClr val="bg1">
                    <a:lumMod val="95000"/>
                  </a:schemeClr>
                </a:solidFill>
              </a:rPr>
              <a:t>не мерзнуть на льду. </a:t>
            </a:r>
            <a:endParaRPr lang="ru-RU" sz="1600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ru-RU" sz="1600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bg1">
                    <a:lumMod val="95000"/>
                  </a:schemeClr>
                </a:solidFill>
              </a:rPr>
              <a:t>Между </a:t>
            </a:r>
            <a:r>
              <a:rPr lang="ru-RU" sz="1600" dirty="0">
                <a:solidFill>
                  <a:schemeClr val="bg1">
                    <a:lumMod val="95000"/>
                  </a:schemeClr>
                </a:solidFill>
              </a:rPr>
              <a:t>пальцами </a:t>
            </a:r>
            <a:r>
              <a:rPr lang="ru-RU" sz="1600" dirty="0" smtClean="0">
                <a:solidFill>
                  <a:schemeClr val="bg1">
                    <a:lumMod val="95000"/>
                  </a:schemeClr>
                </a:solidFill>
              </a:rPr>
              <a:t>имеются </a:t>
            </a:r>
            <a:r>
              <a:rPr lang="ru-RU" sz="1600" dirty="0">
                <a:solidFill>
                  <a:schemeClr val="bg1">
                    <a:lumMod val="95000"/>
                  </a:schemeClr>
                </a:solidFill>
              </a:rPr>
              <a:t>плавательные перепонки.</a:t>
            </a:r>
          </a:p>
          <a:p>
            <a:endParaRPr lang="ru-RU" sz="16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356" y="420623"/>
            <a:ext cx="4353133" cy="2864361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52773" y="908720"/>
            <a:ext cx="423558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Несмотря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на то, что вы видите на </a:t>
            </a: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фотографии,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белые медведи совсем не </a:t>
            </a: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белого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цвета.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Их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шерсть бесцветная, так </a:t>
            </a: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как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шерстинки полые и прозрачные. </a:t>
            </a: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Они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отражают свет и кажутся белыми.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131969"/>
            <a:ext cx="399596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Белые медведи </a:t>
            </a:r>
            <a:r>
              <a:rPr lang="ru-RU" dirty="0">
                <a:solidFill>
                  <a:schemeClr val="bg1"/>
                </a:solidFill>
              </a:rPr>
              <a:t>самые крупные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наземные </a:t>
            </a:r>
            <a:r>
              <a:rPr lang="ru-RU" dirty="0">
                <a:solidFill>
                  <a:schemeClr val="bg1"/>
                </a:solidFill>
              </a:rPr>
              <a:t>хищники. Существует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большая </a:t>
            </a:r>
            <a:r>
              <a:rPr lang="ru-RU" dirty="0">
                <a:solidFill>
                  <a:schemeClr val="bg1"/>
                </a:solidFill>
              </a:rPr>
              <a:t>разница </a:t>
            </a:r>
            <a:r>
              <a:rPr lang="ru-RU" dirty="0" smtClean="0">
                <a:solidFill>
                  <a:schemeClr val="bg1"/>
                </a:solidFill>
              </a:rPr>
              <a:t>между </a:t>
            </a:r>
            <a:r>
              <a:rPr lang="ru-RU" dirty="0">
                <a:solidFill>
                  <a:schemeClr val="bg1"/>
                </a:solidFill>
              </a:rPr>
              <a:t>весом и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размерами </a:t>
            </a:r>
            <a:r>
              <a:rPr lang="ru-RU" dirty="0">
                <a:solidFill>
                  <a:schemeClr val="bg1"/>
                </a:solidFill>
              </a:rPr>
              <a:t>медведей самцов и самок.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Вес </a:t>
            </a:r>
            <a:r>
              <a:rPr lang="ru-RU" dirty="0">
                <a:solidFill>
                  <a:schemeClr val="bg1"/>
                </a:solidFill>
              </a:rPr>
              <a:t>самцов может достигать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1000 </a:t>
            </a:r>
            <a:r>
              <a:rPr lang="ru-RU" dirty="0">
                <a:solidFill>
                  <a:schemeClr val="bg1"/>
                </a:solidFill>
              </a:rPr>
              <a:t>килограммов, а их длина –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трёх </a:t>
            </a:r>
            <a:r>
              <a:rPr lang="ru-RU" dirty="0">
                <a:solidFill>
                  <a:schemeClr val="bg1"/>
                </a:solidFill>
              </a:rPr>
              <a:t>метров.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В </a:t>
            </a:r>
            <a:r>
              <a:rPr lang="ru-RU" dirty="0">
                <a:solidFill>
                  <a:schemeClr val="bg1"/>
                </a:solidFill>
              </a:rPr>
              <a:t>то время как вес самок редко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достигает </a:t>
            </a:r>
            <a:r>
              <a:rPr lang="ru-RU" dirty="0">
                <a:solidFill>
                  <a:schemeClr val="bg1"/>
                </a:solidFill>
              </a:rPr>
              <a:t>270 килограммов, а длина –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двух </a:t>
            </a:r>
            <a:r>
              <a:rPr lang="ru-RU" dirty="0">
                <a:solidFill>
                  <a:schemeClr val="bg1"/>
                </a:solidFill>
              </a:rPr>
              <a:t>метров.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9" y="476672"/>
            <a:ext cx="3945597" cy="5941527"/>
          </a:xfrm>
          <a:prstGeom prst="rect">
            <a:avLst/>
          </a:prstGeom>
          <a:ln w="7620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692696"/>
            <a:ext cx="3215457" cy="1926804"/>
          </a:xfrm>
          <a:prstGeom prst="rect">
            <a:avLst/>
          </a:prstGeom>
          <a:ln w="76200">
            <a:solidFill>
              <a:schemeClr val="accent4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PAPER~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476672"/>
            <a:ext cx="6624736" cy="4752528"/>
          </a:xfrm>
          <a:prstGeom prst="rect">
            <a:avLst/>
          </a:prstGeom>
          <a:ln w="7620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755576" y="5805264"/>
            <a:ext cx="5500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>
                    <a:lumMod val="95000"/>
                  </a:schemeClr>
                </a:solidFill>
              </a:rPr>
              <a:t>Белые медведи умеют хорошо нырять и плавать.</a:t>
            </a:r>
            <a:endParaRPr lang="ru-RU" sz="20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2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A6D0DE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617</TotalTime>
  <Words>545</Words>
  <Application>Microsoft Office PowerPoint</Application>
  <PresentationFormat>Экран (4:3)</PresentationFormat>
  <Paragraphs>88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мой нубук</cp:lastModifiedBy>
  <cp:revision>60</cp:revision>
  <dcterms:created xsi:type="dcterms:W3CDTF">2010-10-15T04:35:20Z</dcterms:created>
  <dcterms:modified xsi:type="dcterms:W3CDTF">2017-10-11T13:23:12Z</dcterms:modified>
</cp:coreProperties>
</file>