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72" r:id="rId4"/>
    <p:sldId id="273" r:id="rId5"/>
    <p:sldId id="259" r:id="rId6"/>
    <p:sldId id="266" r:id="rId7"/>
    <p:sldId id="267" r:id="rId8"/>
    <p:sldId id="274" r:id="rId9"/>
    <p:sldId id="268" r:id="rId10"/>
    <p:sldId id="269" r:id="rId11"/>
    <p:sldId id="270" r:id="rId12"/>
    <p:sldId id="260" r:id="rId13"/>
    <p:sldId id="275" r:id="rId14"/>
    <p:sldId id="277" r:id="rId15"/>
    <p:sldId id="276" r:id="rId16"/>
    <p:sldId id="271" r:id="rId17"/>
    <p:sldId id="26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96" autoAdjust="0"/>
  </p:normalViewPr>
  <p:slideViewPr>
    <p:cSldViewPr>
      <p:cViewPr varScale="1">
        <p:scale>
          <a:sx n="69" d="100"/>
          <a:sy n="69" d="100"/>
        </p:scale>
        <p:origin x="-54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19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D00720A-9BE9-4C11-A183-FCD838B32E4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02933EA-D835-4EBD-BD5A-A32E571E0168}">
      <dgm:prSet/>
      <dgm:spPr/>
      <dgm:t>
        <a:bodyPr/>
        <a:lstStyle/>
        <a:p>
          <a:pPr rtl="0"/>
          <a:r>
            <a:rPr lang="ru-RU" dirty="0" smtClean="0"/>
            <a:t>«Да, мне нравится учится. Только, когда не высыпаюсь, не очень хочется в школу идти» -</a:t>
          </a:r>
          <a:endParaRPr lang="ru-RU" dirty="0"/>
        </a:p>
      </dgm:t>
    </dgm:pt>
    <dgm:pt modelId="{8A0F39D4-D350-4B94-A345-F9D3BC857D6F}" type="parTrans" cxnId="{8F1FF798-A031-4F23-899E-16CDE3D390B8}">
      <dgm:prSet/>
      <dgm:spPr/>
      <dgm:t>
        <a:bodyPr/>
        <a:lstStyle/>
        <a:p>
          <a:endParaRPr lang="ru-RU"/>
        </a:p>
      </dgm:t>
    </dgm:pt>
    <dgm:pt modelId="{55DD4DB4-5366-4D86-89FE-09CC1EB1C946}" type="sibTrans" cxnId="{8F1FF798-A031-4F23-899E-16CDE3D390B8}">
      <dgm:prSet/>
      <dgm:spPr/>
      <dgm:t>
        <a:bodyPr/>
        <a:lstStyle/>
        <a:p>
          <a:endParaRPr lang="ru-RU"/>
        </a:p>
      </dgm:t>
    </dgm:pt>
    <dgm:pt modelId="{6FA2128C-62FB-42A2-8D39-D2FB124D6A49}" type="pres">
      <dgm:prSet presAssocID="{9D00720A-9BE9-4C11-A183-FCD838B32E4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BA37EBD-946A-4F9E-A595-85C159200D88}" type="pres">
      <dgm:prSet presAssocID="{102933EA-D835-4EBD-BD5A-A32E571E0168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F1FF798-A031-4F23-899E-16CDE3D390B8}" srcId="{9D00720A-9BE9-4C11-A183-FCD838B32E4F}" destId="{102933EA-D835-4EBD-BD5A-A32E571E0168}" srcOrd="0" destOrd="0" parTransId="{8A0F39D4-D350-4B94-A345-F9D3BC857D6F}" sibTransId="{55DD4DB4-5366-4D86-89FE-09CC1EB1C946}"/>
    <dgm:cxn modelId="{F361830D-880C-478F-A0CA-326DDBB540EE}" type="presOf" srcId="{102933EA-D835-4EBD-BD5A-A32E571E0168}" destId="{0BA37EBD-946A-4F9E-A595-85C159200D88}" srcOrd="0" destOrd="0" presId="urn:microsoft.com/office/officeart/2005/8/layout/vList2"/>
    <dgm:cxn modelId="{95547D83-450F-4540-B482-E2798A4F972A}" type="presOf" srcId="{9D00720A-9BE9-4C11-A183-FCD838B32E4F}" destId="{6FA2128C-62FB-42A2-8D39-D2FB124D6A49}" srcOrd="0" destOrd="0" presId="urn:microsoft.com/office/officeart/2005/8/layout/vList2"/>
    <dgm:cxn modelId="{3CA66FEE-B736-4D56-BDBE-E6FEEDDE3B46}" type="presParOf" srcId="{6FA2128C-62FB-42A2-8D39-D2FB124D6A49}" destId="{0BA37EBD-946A-4F9E-A595-85C159200D8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A37EBD-946A-4F9E-A595-85C159200D88}">
      <dsp:nvSpPr>
        <dsp:cNvPr id="0" name=""/>
        <dsp:cNvSpPr/>
      </dsp:nvSpPr>
      <dsp:spPr>
        <a:xfrm>
          <a:off x="0" y="140617"/>
          <a:ext cx="7745505" cy="35965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1930" tIns="201930" rIns="201930" bIns="201930" numCol="1" spcCol="1270" anchor="ctr" anchorCtr="0">
          <a:noAutofit/>
        </a:bodyPr>
        <a:lstStyle/>
        <a:p>
          <a:pPr lvl="0" algn="l" defTabSz="2355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300" kern="1200" dirty="0" smtClean="0"/>
            <a:t>«Да, мне нравится учится. Только, когда не высыпаюсь, не очень хочется в школу идти» -</a:t>
          </a:r>
          <a:endParaRPr lang="ru-RU" sz="5300" kern="1200" dirty="0"/>
        </a:p>
      </dsp:txBody>
      <dsp:txXfrm>
        <a:off x="175571" y="316188"/>
        <a:ext cx="7394363" cy="324543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908720"/>
            <a:ext cx="7416824" cy="2232248"/>
          </a:xfrm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dirty="0" smtClean="0"/>
              <a:t>Домашние задания: чьё это дело?</a:t>
            </a:r>
            <a:br>
              <a:rPr lang="ru-RU" dirty="0" smtClean="0"/>
            </a:br>
            <a:r>
              <a:rPr lang="ru-RU" sz="2600" dirty="0" smtClean="0"/>
              <a:t>ИЩЕМ ГРАНИЦЫ САМОСТОЯТЕЛЬНОСТИ</a:t>
            </a:r>
            <a:endParaRPr lang="ru-RU" sz="2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7744" y="3789040"/>
            <a:ext cx="6400800" cy="1752600"/>
          </a:xfrm>
        </p:spPr>
        <p:txBody>
          <a:bodyPr/>
          <a:lstStyle/>
          <a:p>
            <a:pPr algn="r"/>
            <a:r>
              <a:rPr lang="ru-RU" dirty="0" smtClean="0"/>
              <a:t>Подготовила: </a:t>
            </a:r>
          </a:p>
          <a:p>
            <a:pPr algn="r"/>
            <a:r>
              <a:rPr lang="ru-RU" dirty="0" smtClean="0"/>
              <a:t>педагог-психолог МОУ «СШИ № 2» </a:t>
            </a:r>
          </a:p>
          <a:p>
            <a:pPr algn="r"/>
            <a:r>
              <a:rPr lang="ru-RU" dirty="0" smtClean="0"/>
              <a:t>Письменная О.Н.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36861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188640"/>
            <a:ext cx="7756263" cy="1054250"/>
          </a:xfrm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b="1" dirty="0" smtClean="0"/>
              <a:t>О мотивации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28754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693987889"/>
              </p:ext>
            </p:extLst>
          </p:nvPr>
        </p:nvGraphicFramePr>
        <p:xfrm>
          <a:off x="699247" y="2248347"/>
          <a:ext cx="7745505" cy="38778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260648"/>
            <a:ext cx="7756263" cy="1440160"/>
          </a:xfrm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pPr lvl="0"/>
            <a:r>
              <a:rPr lang="ru-RU" dirty="0"/>
              <a:t>слова ребенка с учебным мотивом! </a:t>
            </a:r>
          </a:p>
        </p:txBody>
      </p:sp>
    </p:spTree>
    <p:extLst>
      <p:ext uri="{BB962C8B-B14F-4D97-AF65-F5344CB8AC3E}">
        <p14:creationId xmlns:p14="http://schemas.microsoft.com/office/powerpoint/2010/main" xmlns="" val="890839215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9247" y="2248347"/>
            <a:ext cx="7833193" cy="4349005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 fontScale="70000" lnSpcReduction="20000"/>
          </a:bodyPr>
          <a:lstStyle/>
          <a:p>
            <a:pPr lvl="0"/>
            <a:r>
              <a:rPr lang="ru-RU" dirty="0" smtClean="0"/>
              <a:t>Начните </a:t>
            </a:r>
            <a:r>
              <a:rPr lang="ru-RU" dirty="0"/>
              <a:t>с предмета, который легче всего дается ребенку, и не отвечайте ни на один вопрос, обращенный к вам, пока задание не выполнено до конца. Посмотрите, есть ли оплошности, предложите поискать их самому. Старайтесь избегать слово </a:t>
            </a:r>
            <a:r>
              <a:rPr lang="ru-RU" i="1" dirty="0"/>
              <a:t>«ошибка».</a:t>
            </a:r>
            <a:r>
              <a:rPr lang="ru-RU" dirty="0"/>
              <a:t> Не высмеивайте </a:t>
            </a:r>
            <a:r>
              <a:rPr lang="ru-RU" i="1" dirty="0"/>
              <a:t>«ошибки»</a:t>
            </a:r>
            <a:r>
              <a:rPr lang="ru-RU" dirty="0"/>
              <a:t> своих детей.</a:t>
            </a:r>
          </a:p>
          <a:p>
            <a:pPr lvl="0"/>
            <a:r>
              <a:rPr lang="ru-RU" b="1" i="1" dirty="0"/>
              <a:t>Математика</a:t>
            </a:r>
            <a:r>
              <a:rPr lang="ru-RU" dirty="0"/>
              <a:t>. Таблицу умножения повесьте над кроватью и учите по ней и умножать, и делить сразу. Опережайте школу, учите всю таблицу. Задачи учите читать и представлять. Если ребенок не может справиться с задачей,  покажите, как это сделать на примере аналогичной задачи. </a:t>
            </a:r>
          </a:p>
          <a:p>
            <a:pPr lvl="0"/>
            <a:r>
              <a:rPr lang="ru-RU" b="1" i="1" dirty="0"/>
              <a:t>Чтение.</a:t>
            </a:r>
            <a:r>
              <a:rPr lang="ru-RU" dirty="0"/>
              <a:t> Один раз ребенок читает сам. Потом он пересказывает вам прочитанное. Если неточно перескажет какое-то место, пусть читает еще. Так уходим от бессмысленных повторов. Обязательно читайте на ночь с ребенком книжки вслух, по очереди, а где возможно и по ролям.</a:t>
            </a:r>
          </a:p>
          <a:p>
            <a:pPr lvl="0"/>
            <a:r>
              <a:rPr lang="ru-RU" b="1" i="1" dirty="0"/>
              <a:t>Русский язык</a:t>
            </a:r>
            <a:r>
              <a:rPr lang="ru-RU" b="1" dirty="0"/>
              <a:t>.</a:t>
            </a:r>
            <a:r>
              <a:rPr lang="ru-RU" dirty="0"/>
              <a:t> При трудностях выполните все задания вслух, но не пишите в учебнике ни букв, ни слов. При письменном выполнении ребенок еще раз все вспоминает. Уйдите из комнаты, пока он не выполнит задание, не стойте за спиной.</a:t>
            </a:r>
          </a:p>
          <a:p>
            <a:pPr lvl="0"/>
            <a:r>
              <a:rPr lang="ru-RU" b="1" i="1" dirty="0"/>
              <a:t>Окружающий мир</a:t>
            </a:r>
            <a:r>
              <a:rPr lang="ru-RU" dirty="0"/>
              <a:t> – не только по книге. Выпишите дополнительные журналы. Делайте оттуда интересные вырезки и подбирайте тексты. Это пригодится в 5 классе.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8490" y="116632"/>
            <a:ext cx="7915958" cy="1728192"/>
          </a:xfrm>
          <a:solidFill>
            <a:schemeClr val="bg2"/>
          </a:solidFill>
        </p:spPr>
        <p:txBody>
          <a:bodyPr/>
          <a:lstStyle/>
          <a:p>
            <a:r>
              <a:rPr lang="ru-RU" sz="2900" b="1" dirty="0"/>
              <a:t>Памятка</a:t>
            </a:r>
            <a:r>
              <a:rPr lang="ru-RU" sz="2900" dirty="0"/>
              <a:t/>
            </a:r>
            <a:br>
              <a:rPr lang="ru-RU" sz="2900" dirty="0"/>
            </a:br>
            <a:r>
              <a:rPr lang="ru-RU" sz="2900" b="1" i="1" dirty="0"/>
              <a:t>«Как приучить ребенка к самостоятельности в приготовлении уроков</a:t>
            </a:r>
            <a:r>
              <a:rPr lang="ru-RU" sz="2900" b="1" i="1" dirty="0" smtClean="0"/>
              <a:t>?»</a:t>
            </a:r>
            <a:endParaRPr lang="ru-RU" sz="2900" dirty="0"/>
          </a:p>
        </p:txBody>
      </p:sp>
    </p:spTree>
    <p:extLst>
      <p:ext uri="{BB962C8B-B14F-4D97-AF65-F5344CB8AC3E}">
        <p14:creationId xmlns:p14="http://schemas.microsoft.com/office/powerpoint/2010/main" xmlns="" val="3125691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699247" y="2000241"/>
            <a:ext cx="7745505" cy="4857760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lvl="0"/>
            <a:r>
              <a:rPr lang="ru-RU" sz="2300" b="1" dirty="0" smtClean="0"/>
              <a:t>Домашние задания ребёнок должен выполнять сам. </a:t>
            </a:r>
            <a:r>
              <a:rPr lang="ru-RU" sz="2300" dirty="0" smtClean="0"/>
              <a:t>Если родители приучают школьника к тому, что задания любой сложности делаются сообща, </a:t>
            </a:r>
            <a:r>
              <a:rPr lang="ru-RU" sz="2300" b="1" dirty="0" smtClean="0"/>
              <a:t>то у него не будет необходимости прилагать достаточно усилий </a:t>
            </a:r>
            <a:r>
              <a:rPr lang="ru-RU" sz="2300" dirty="0" smtClean="0"/>
              <a:t>для того, чтобы как следует разобраться в предмете.</a:t>
            </a:r>
          </a:p>
          <a:p>
            <a:pPr lvl="0">
              <a:buNone/>
            </a:pPr>
            <a:endParaRPr lang="ru-RU" sz="2300" dirty="0" smtClean="0"/>
          </a:p>
          <a:p>
            <a:pPr lvl="0"/>
            <a:r>
              <a:rPr lang="ru-RU" sz="2300" b="1" dirty="0" smtClean="0"/>
              <a:t>Не отвлекайте ребёнка во время выполнения домашней работы. </a:t>
            </a:r>
            <a:r>
              <a:rPr lang="ru-RU" sz="2300" dirty="0" smtClean="0"/>
              <a:t>Часто родители сами мешают своим детям готовить уроки. Не давайте ребёнку параллельных заданий, </a:t>
            </a:r>
            <a:r>
              <a:rPr lang="ru-RU" sz="2300" b="1" dirty="0" smtClean="0"/>
              <a:t>чётко расставляйте приоритеты – сначала уроки, затем всё остальное. </a:t>
            </a:r>
            <a:r>
              <a:rPr lang="ru-RU" sz="2300" dirty="0" smtClean="0"/>
              <a:t>Если же ваш ребёнок будет постоянно отвлекаться на просьбы помочь по дому, то для домашних заданий останется не так много времени.</a:t>
            </a:r>
          </a:p>
          <a:p>
            <a:pPr lvl="0"/>
            <a:endParaRPr lang="ru-RU" sz="1800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71472" y="142852"/>
            <a:ext cx="8143932" cy="1714512"/>
          </a:xfrm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sz="3800" b="1" dirty="0" smtClean="0"/>
              <a:t>Рекомендации психолога родителям, чьи дети отказываются выполнять домашние задания</a:t>
            </a:r>
            <a:endParaRPr lang="ru-RU" sz="3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0"/>
            <a:ext cx="9143999" cy="6858001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85000" lnSpcReduction="20000"/>
          </a:bodyPr>
          <a:lstStyle/>
          <a:p>
            <a:pPr lvl="0"/>
            <a:endParaRPr lang="ru-RU" dirty="0" smtClean="0"/>
          </a:p>
          <a:p>
            <a:pPr lvl="0"/>
            <a:r>
              <a:rPr lang="ru-RU" b="1" dirty="0" smtClean="0"/>
              <a:t>Не нагнетайте страх у ребёнка перед приготовлением уроков. </a:t>
            </a:r>
            <a:r>
              <a:rPr lang="ru-RU" dirty="0" smtClean="0"/>
              <a:t>Часто родители сами отбивают у ребёнка желание заниматься. В воспитательных целях родители не редко делают акцент на том, что домашних заданий так много, они такие трудные, что их невозможно выполнить за час или два. </a:t>
            </a:r>
            <a:r>
              <a:rPr lang="ru-RU" b="1" dirty="0" smtClean="0"/>
              <a:t>Ребёнок расстраивается и не спешит браться за дело, </a:t>
            </a:r>
            <a:r>
              <a:rPr lang="ru-RU" dirty="0" smtClean="0"/>
              <a:t>которое – по его представлению – невозможно закончить в срок. </a:t>
            </a:r>
            <a:r>
              <a:rPr lang="ru-RU" u="sng" dirty="0" smtClean="0"/>
              <a:t>Напротив, дайте понять ребёнку, что выполнение домашнего задания пусть и требует усидчивости и времени, но выполнимо.</a:t>
            </a:r>
          </a:p>
          <a:p>
            <a:pPr lvl="0"/>
            <a:r>
              <a:rPr lang="ru-RU" b="1" dirty="0" smtClean="0"/>
              <a:t>Не оценивайте ребёнка только по урокам. </a:t>
            </a:r>
            <a:r>
              <a:rPr lang="ru-RU" dirty="0" smtClean="0"/>
              <a:t>Многие родители сводят всё своё общение с ребёнком и все требования к нему только к домашним заданиям. Сделал уроки – мы тебя любим, не сделал – будешь наказан. </a:t>
            </a:r>
            <a:r>
              <a:rPr lang="ru-RU" b="1" dirty="0" smtClean="0"/>
              <a:t>Это заставляет ребёнка считать, что его родители ценят только оценки, а не его самого.</a:t>
            </a:r>
          </a:p>
          <a:p>
            <a:pPr lvl="0"/>
            <a:r>
              <a:rPr lang="ru-RU" b="1" dirty="0" smtClean="0"/>
              <a:t>Помогите своему ребёнку распределить работу. </a:t>
            </a:r>
            <a:r>
              <a:rPr lang="ru-RU" dirty="0" smtClean="0"/>
              <a:t>Научите ребёнка чередовать сложные задания и лёгкие. Например, выучить короткий стих проще, чем решить сложную задачу, особенно, если ребёнок не слишком силён в математике. Пусть работа начнётся с менее сложных заданий, тогда она будет выполнена намного быстрее и с удовольствием.</a:t>
            </a:r>
          </a:p>
          <a:p>
            <a:r>
              <a:rPr lang="ru-RU" b="1" dirty="0" smtClean="0"/>
              <a:t>Не контролируйте ребёнка во всём. </a:t>
            </a:r>
            <a:r>
              <a:rPr lang="ru-RU" dirty="0" smtClean="0"/>
              <a:t>Родители имеют полное право проверять, насколько хорошо и правильно сделаны уроки. Но, в то же время, ребёнок должен учиться сам справляться с заданиями. Поэтому нельзя стоять над душой, пока ребёнок делает уроки. Вы можете вмешаться лишь тогда, когда ребёнок сам попросит о помощи.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1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lvl="0"/>
            <a:endParaRPr lang="ru-RU" sz="1800" dirty="0" smtClean="0"/>
          </a:p>
          <a:p>
            <a:pPr lvl="0"/>
            <a:r>
              <a:rPr lang="ru-RU" sz="2000" b="1" dirty="0" smtClean="0"/>
              <a:t>Правильно работайте над ошибками своего ребёнка. </a:t>
            </a:r>
            <a:r>
              <a:rPr lang="ru-RU" sz="2000" dirty="0" smtClean="0"/>
              <a:t>Когда ребёнок показываем вам приготовленные домашние задания, не указывайте ему на сделанные ошибки. </a:t>
            </a:r>
            <a:r>
              <a:rPr lang="ru-RU" sz="2000" u="sng" dirty="0" smtClean="0"/>
              <a:t>Просто сообщите о том, что они есть, пусть ребёнок сам найдёт и исправит их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Домашние задания даются ребёнку для того, чтобы он ещё раз повторил материал, пройденный в школе, усвоил его полностью. </a:t>
            </a:r>
            <a:r>
              <a:rPr lang="ru-RU" sz="2000" b="1" dirty="0" smtClean="0"/>
              <a:t>Именно при выполнении домашних заданий ребёнок имеет большее право на ошибку, чем на контрольных.</a:t>
            </a:r>
            <a:r>
              <a:rPr lang="ru-RU" sz="2000" dirty="0" smtClean="0"/>
              <a:t> Поэтому относиться к ним, как к индикатору успеваемости, не стоит.</a:t>
            </a:r>
          </a:p>
          <a:p>
            <a:pPr lvl="0"/>
            <a:r>
              <a:rPr lang="ru-RU" sz="2000" b="1" dirty="0" smtClean="0"/>
              <a:t>Старайтесь правильно поощрять ребёнка. </a:t>
            </a:r>
            <a:r>
              <a:rPr lang="ru-RU" sz="2000" dirty="0" smtClean="0"/>
              <a:t>За несделанные уроки родители часто наказывают детей, но совершенно забывают о том, что за честно выполненные домашние задания нужно поощрять. Иногда это просто ласковое слово, иногда что-то более весомое – всё зависит от традиций вашей семьи. </a:t>
            </a:r>
            <a:r>
              <a:rPr lang="ru-RU" sz="2000" u="sng" dirty="0" smtClean="0"/>
              <a:t>Важно лишь не пытаться подкупить желание ребёнка учиться.</a:t>
            </a:r>
          </a:p>
          <a:p>
            <a:r>
              <a:rPr lang="ru-RU" sz="2000" dirty="0" smtClean="0"/>
              <a:t>Некоторые дети не нуждаются в том, чтобы </a:t>
            </a:r>
            <a:r>
              <a:rPr lang="ru-RU" sz="2000" b="1" dirty="0" smtClean="0"/>
              <a:t>бесконечно зубрить </a:t>
            </a:r>
            <a:r>
              <a:rPr lang="ru-RU" sz="2000" dirty="0" smtClean="0"/>
              <a:t>главы из учебников, чтобы запомнить материал, другим же приходится готовить уроки чуть дольше. </a:t>
            </a:r>
            <a:r>
              <a:rPr lang="ru-RU" sz="2000" b="1" dirty="0" smtClean="0"/>
              <a:t>Учитывайте особенности вашего ребёнка и помните:  от вашего отношения к его учёбе зависит и то, насколько она будет нравиться ребёнку.</a:t>
            </a:r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188640"/>
            <a:ext cx="7828271" cy="1224136"/>
          </a:xfrm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sz="4000" b="1" dirty="0" smtClean="0"/>
              <a:t>Планирование должно быть наглядным!</a:t>
            </a:r>
            <a:endParaRPr lang="ru-RU" sz="4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-108520" y="1556792"/>
            <a:ext cx="1966503" cy="369332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/>
              <a:t>Подводим итог</a:t>
            </a:r>
            <a:endParaRPr lang="ru-RU" b="1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46088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sz="4400" b="1" dirty="0" smtClean="0"/>
              <a:t>СПАСИБО ЗА ВНИМАНИЕ!</a:t>
            </a:r>
            <a:endParaRPr lang="ru-RU" sz="4400" b="1" dirty="0"/>
          </a:p>
        </p:txBody>
      </p:sp>
      <p:pic>
        <p:nvPicPr>
          <p:cNvPr id="4" name="Содержимое 3" descr="Hydrangea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86491" y="2247900"/>
            <a:ext cx="5171017" cy="3878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08018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9247" y="2248347"/>
            <a:ext cx="7745505" cy="4204989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 algn="ctr"/>
            <a:r>
              <a:rPr lang="ru-RU" b="1" dirty="0" smtClean="0"/>
              <a:t>При словах «нужно делать уроки» современные родители вздрагивают сильнее, чем их дети.</a:t>
            </a:r>
          </a:p>
          <a:p>
            <a:pPr algn="ctr"/>
            <a:r>
              <a:rPr lang="ru-RU" b="1" dirty="0" smtClean="0"/>
              <a:t>Уроки легли тяжким грузом на отношения детей и родителей и подрывают добрые отношения с детьми. </a:t>
            </a:r>
          </a:p>
          <a:p>
            <a:pPr algn="ctr"/>
            <a:r>
              <a:rPr lang="ru-RU" b="1" dirty="0" smtClean="0"/>
              <a:t>Современное образование вызывает вопрос у некоторых родителей: «Непонятно, на что в конечном итоге направлено современное образование?»</a:t>
            </a:r>
          </a:p>
          <a:p>
            <a:pPr algn="ctr"/>
            <a:r>
              <a:rPr lang="ru-RU" b="1" dirty="0" smtClean="0"/>
              <a:t>У детей паника перед сдачей чтения, всероссийских проверочных работ в 4 классе.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77713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699247" y="2000240"/>
            <a:ext cx="7745505" cy="4857759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/>
              <a:t>1. Дети должны твердо усвоить, что учатся они не для вас, а для себя, и соответственно, уроки — это их личное дело.</a:t>
            </a:r>
          </a:p>
          <a:p>
            <a:pPr>
              <a:buNone/>
            </a:pPr>
            <a:r>
              <a:rPr lang="ru-RU" b="1" dirty="0" smtClean="0"/>
              <a:t>2. Помогать им, разумеется, нужно, но так, чтобы приготовление домашних заданий не перекладывалось на ваши плечи.</a:t>
            </a:r>
          </a:p>
          <a:p>
            <a:pPr>
              <a:buNone/>
            </a:pPr>
            <a:r>
              <a:rPr lang="ru-RU" b="1" dirty="0" smtClean="0"/>
              <a:t>3. Иначе говоря, у ребят должна создаваться иллюзия, будто они свободны в своем выборе делать или не делать уроки.</a:t>
            </a:r>
          </a:p>
          <a:p>
            <a:pPr>
              <a:buNone/>
            </a:pPr>
            <a:r>
              <a:rPr lang="ru-RU" b="1" dirty="0" smtClean="0"/>
              <a:t>4. Но именно иллюзия, поскольку отказ от приготовления уроков должен сопрягаться с отказом от развлечений. А это для детей совсем не привлекательно.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428604"/>
            <a:ext cx="8358246" cy="1195802"/>
          </a:xfrm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sz="4000" b="1" dirty="0" smtClean="0"/>
              <a:t>Сформировать правильное отношение к домашним заданиям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b="1" dirty="0" smtClean="0"/>
              <a:t>Пример</a:t>
            </a:r>
            <a:endParaRPr lang="ru-RU" b="1" dirty="0"/>
          </a:p>
        </p:txBody>
      </p:sp>
      <p:pic>
        <p:nvPicPr>
          <p:cNvPr id="4" name="Picture 2" descr="Как заинтересовать ребенка учиться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71603" y="2188768"/>
            <a:ext cx="5830987" cy="3883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9247" y="2248347"/>
            <a:ext cx="7745505" cy="4421013"/>
          </a:xfrm>
          <a:solidFill>
            <a:schemeClr val="bg2"/>
          </a:solidFill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dirty="0" smtClean="0"/>
              <a:t>– это ответственность родителей</a:t>
            </a:r>
          </a:p>
          <a:p>
            <a:pPr algn="ctr">
              <a:buNone/>
            </a:pPr>
            <a:endParaRPr lang="ru-RU" dirty="0"/>
          </a:p>
          <a:p>
            <a:r>
              <a:rPr lang="ru-RU" sz="2800" b="1" dirty="0" smtClean="0"/>
              <a:t>1. Организовать пространство, необходимое для выполнения заданий.</a:t>
            </a:r>
          </a:p>
          <a:p>
            <a:r>
              <a:rPr lang="ru-RU" sz="2800" b="1" dirty="0" smtClean="0"/>
              <a:t>2. Вместе с ребенком составить план выполнения </a:t>
            </a:r>
            <a:r>
              <a:rPr lang="ru-RU" sz="2800" b="1" dirty="0" err="1" smtClean="0"/>
              <a:t>дом.задания</a:t>
            </a:r>
            <a:r>
              <a:rPr lang="ru-RU" sz="2800" b="1" dirty="0" smtClean="0"/>
              <a:t>.</a:t>
            </a:r>
          </a:p>
          <a:p>
            <a:r>
              <a:rPr lang="ru-RU" sz="2800" b="1" dirty="0" smtClean="0"/>
              <a:t>3. Вместе с ребенком проверять выполненное </a:t>
            </a:r>
            <a:r>
              <a:rPr lang="ru-RU" sz="2800" b="1" dirty="0" err="1" smtClean="0"/>
              <a:t>дом.задание</a:t>
            </a:r>
            <a:r>
              <a:rPr lang="ru-RU" sz="2800" b="1" dirty="0" smtClean="0"/>
              <a:t>. </a:t>
            </a:r>
          </a:p>
          <a:p>
            <a:pPr algn="r"/>
            <a:r>
              <a:rPr lang="ru-RU" dirty="0" smtClean="0"/>
              <a:t>Никаких «писать вместо ребенка в тетради» – </a:t>
            </a:r>
          </a:p>
          <a:p>
            <a:pPr algn="r"/>
            <a:r>
              <a:rPr lang="ru-RU" dirty="0" smtClean="0"/>
              <a:t>не должно быть!</a:t>
            </a:r>
          </a:p>
          <a:p>
            <a:pPr algn="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8490" y="0"/>
            <a:ext cx="7756263" cy="1624406"/>
          </a:xfrm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sz="3600" u="sng" dirty="0" smtClean="0"/>
              <a:t>ВОПРОС:</a:t>
            </a:r>
            <a:r>
              <a:rPr lang="ru-RU" sz="3600" dirty="0" smtClean="0"/>
              <a:t> </a:t>
            </a:r>
            <a:r>
              <a:rPr lang="ru-RU" sz="3600" b="1" dirty="0" smtClean="0"/>
              <a:t>Что же должны родители при выполнении </a:t>
            </a:r>
            <a:r>
              <a:rPr lang="ru-RU" sz="3600" b="1" dirty="0" err="1" smtClean="0"/>
              <a:t>дом.заданий</a:t>
            </a:r>
            <a:r>
              <a:rPr lang="ru-RU" sz="3600" b="1" dirty="0" smtClean="0"/>
              <a:t>?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3642154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99247" y="2132856"/>
            <a:ext cx="7745505" cy="4392487"/>
          </a:xfrm>
          <a:solidFill>
            <a:schemeClr val="bg2"/>
          </a:solidFill>
        </p:spPr>
        <p:txBody>
          <a:bodyPr/>
          <a:lstStyle/>
          <a:p>
            <a:r>
              <a:rPr lang="ru-RU" b="1" dirty="0" smtClean="0"/>
              <a:t>«Родитель не должен становиться Учителем!» </a:t>
            </a:r>
            <a:r>
              <a:rPr lang="ru-RU" dirty="0" smtClean="0"/>
              <a:t>– утверждают психологи.</a:t>
            </a:r>
          </a:p>
          <a:p>
            <a:r>
              <a:rPr lang="ru-RU" dirty="0" smtClean="0"/>
              <a:t>Задача педагога – это всегда оценивать, критиковать!.</a:t>
            </a:r>
          </a:p>
          <a:p>
            <a:r>
              <a:rPr lang="ru-RU" dirty="0" smtClean="0"/>
              <a:t>Оценка учителя – это только оценка, это только критика. </a:t>
            </a:r>
          </a:p>
          <a:p>
            <a:endParaRPr lang="ru-RU" b="1" dirty="0" smtClean="0"/>
          </a:p>
          <a:p>
            <a:r>
              <a:rPr lang="ru-RU" b="1" dirty="0" smtClean="0"/>
              <a:t>НО: </a:t>
            </a:r>
            <a:r>
              <a:rPr lang="ru-RU" dirty="0" smtClean="0"/>
              <a:t>Оценка, высказанная мамой – это всегда другая история! Это всегда глубоко и лично! </a:t>
            </a:r>
          </a:p>
          <a:p>
            <a:r>
              <a:rPr lang="ru-RU" dirty="0" smtClean="0"/>
              <a:t>Поэтому любой родитель должен очень хорошо понимать – какова его позиция в этом вопросе!?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solidFill>
            <a:schemeClr val="bg2"/>
          </a:solidFill>
        </p:spPr>
        <p:txBody>
          <a:bodyPr/>
          <a:lstStyle/>
          <a:p>
            <a:r>
              <a:rPr lang="ru-RU" b="1" dirty="0" smtClean="0"/>
              <a:t>Мама - не педагог!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4359" y="1700808"/>
            <a:ext cx="1620380" cy="369332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b="1" dirty="0" smtClean="0"/>
              <a:t>Мы не можем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159903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99247" y="2248347"/>
            <a:ext cx="7977209" cy="4493021"/>
          </a:xfrm>
          <a:solidFill>
            <a:schemeClr val="bg2"/>
          </a:solidFill>
        </p:spPr>
        <p:txBody>
          <a:bodyPr>
            <a:normAutofit fontScale="85000" lnSpcReduction="20000"/>
          </a:bodyPr>
          <a:lstStyle/>
          <a:p>
            <a:r>
              <a:rPr lang="ru-RU" b="1" dirty="0" smtClean="0"/>
              <a:t>1. Режимный момент – спланировать, обеспечить условия для выполнения, проверить. Постепенно передаем ребенку ответственность выполнения. Вместе планируем, вместе проверяем – делает уроки сам! (процесс выполнения). </a:t>
            </a:r>
          </a:p>
          <a:p>
            <a:endParaRPr lang="ru-RU" b="1" dirty="0"/>
          </a:p>
          <a:p>
            <a:r>
              <a:rPr lang="ru-RU" b="1" dirty="0" smtClean="0"/>
              <a:t>2. Ценностный момент – уроки делать надо! Это почетное право и обязанность каждого школьника.</a:t>
            </a:r>
          </a:p>
          <a:p>
            <a:endParaRPr lang="ru-RU" b="1" dirty="0"/>
          </a:p>
          <a:p>
            <a:r>
              <a:rPr lang="ru-RU" b="1" dirty="0" smtClean="0"/>
              <a:t>3. Выдерживать чёткую позицию – «кто мы сейчас?» - </a:t>
            </a:r>
          </a:p>
          <a:p>
            <a:pPr marL="0" indent="0" algn="ctr">
              <a:buNone/>
            </a:pPr>
            <a:r>
              <a:rPr lang="ru-RU" b="1" dirty="0" smtClean="0"/>
              <a:t>Мы - Родители! </a:t>
            </a:r>
          </a:p>
          <a:p>
            <a:endParaRPr lang="ru-RU" b="1" dirty="0"/>
          </a:p>
          <a:p>
            <a:pPr lvl="0"/>
            <a:r>
              <a:rPr lang="ru-RU" b="1" dirty="0" smtClean="0"/>
              <a:t>4. Помощь репетитора.</a:t>
            </a:r>
            <a:r>
              <a:rPr lang="ru-RU" b="1" dirty="0"/>
              <a:t> </a:t>
            </a:r>
            <a:endParaRPr lang="ru-RU" b="1" dirty="0" smtClean="0"/>
          </a:p>
          <a:p>
            <a:pPr lvl="0"/>
            <a:endParaRPr lang="ru-RU" b="1" dirty="0"/>
          </a:p>
          <a:p>
            <a:pPr lvl="0"/>
            <a:r>
              <a:rPr lang="ru-RU" b="1" dirty="0" smtClean="0"/>
              <a:t>В </a:t>
            </a:r>
            <a:r>
              <a:rPr lang="ru-RU" b="1" dirty="0"/>
              <a:t>каких-то случаях – объяснить и разъяснить! Но это </a:t>
            </a:r>
            <a:r>
              <a:rPr lang="ru-RU" b="1" dirty="0" smtClean="0"/>
              <a:t>не значит </a:t>
            </a:r>
            <a:r>
              <a:rPr lang="ru-RU" b="1" dirty="0"/>
              <a:t>- </a:t>
            </a:r>
            <a:r>
              <a:rPr lang="ru-RU" b="1" dirty="0" smtClean="0"/>
              <a:t> </a:t>
            </a:r>
            <a:r>
              <a:rPr lang="ru-RU" b="1" dirty="0"/>
              <a:t>делать «вместо» и </a:t>
            </a:r>
            <a:r>
              <a:rPr lang="ru-RU" b="1" dirty="0" smtClean="0"/>
              <a:t> </a:t>
            </a:r>
            <a:r>
              <a:rPr lang="ru-RU" b="1" dirty="0"/>
              <a:t>делать «за». </a:t>
            </a:r>
            <a:endParaRPr lang="ru-RU" b="1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80920" cy="1291750"/>
          </a:xfrm>
          <a:solidFill>
            <a:schemeClr val="bg2"/>
          </a:solidFill>
        </p:spPr>
        <p:txBody>
          <a:bodyPr/>
          <a:lstStyle/>
          <a:p>
            <a:r>
              <a:rPr lang="ru-RU" sz="4000" b="1" dirty="0" smtClean="0"/>
              <a:t>ДЕЙСТВИЯ</a:t>
            </a:r>
            <a:endParaRPr lang="ru-RU" sz="4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8329" y="1813466"/>
            <a:ext cx="1461682" cy="369332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b="1" dirty="0" smtClean="0"/>
              <a:t>Мы можем!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3754061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pPr algn="just"/>
            <a:r>
              <a:rPr lang="ru-RU" b="1" dirty="0" smtClean="0"/>
              <a:t>Ко 2-3-му классу постарайтесь выйти на то, что ребенок обращается к вам лишь при каких-либо затруднениях, а все остальное, что ему по силам, делает самостоятельно. </a:t>
            </a:r>
          </a:p>
          <a:p>
            <a:pPr algn="just"/>
            <a:r>
              <a:rPr lang="ru-RU" b="1" dirty="0" smtClean="0"/>
              <a:t>Но проверять качество приготовления уроков, безусловно, необходимо.</a:t>
            </a:r>
          </a:p>
          <a:p>
            <a:endParaRPr lang="ru-RU" dirty="0"/>
          </a:p>
        </p:txBody>
      </p:sp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688490" y="0"/>
            <a:ext cx="7756263" cy="1624406"/>
          </a:xfrm>
          <a:solidFill>
            <a:schemeClr val="bg2"/>
          </a:solidFill>
        </p:spPr>
        <p:txBody>
          <a:bodyPr/>
          <a:lstStyle/>
          <a:p>
            <a:r>
              <a:rPr lang="ru-RU" sz="3600" b="1" dirty="0" smtClean="0"/>
              <a:t>Вопрос: В каком возрасте ребенок должен делать уроки сам?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116632"/>
            <a:ext cx="7756263" cy="1054250"/>
          </a:xfrm>
          <a:solidFill>
            <a:schemeClr val="bg2"/>
          </a:solidFill>
        </p:spPr>
        <p:txBody>
          <a:bodyPr/>
          <a:lstStyle/>
          <a:p>
            <a:r>
              <a:rPr lang="ru-RU" sz="3600" b="1" dirty="0" smtClean="0"/>
              <a:t>Если ребенка невозможно заставить делать домашние задания…</a:t>
            </a:r>
            <a:endParaRPr lang="ru-RU" sz="3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707904" y="1372126"/>
            <a:ext cx="4936416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b="1" dirty="0" smtClean="0"/>
              <a:t>Антон Сорин – семейный и детский психолог</a:t>
            </a:r>
            <a:endParaRPr lang="ru-RU" b="1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53201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414</TotalTime>
  <Words>1055</Words>
  <Application>Microsoft Office PowerPoint</Application>
  <PresentationFormat>Экран (4:3)</PresentationFormat>
  <Paragraphs>73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Твердый переплет</vt:lpstr>
      <vt:lpstr>Домашние задания: чьё это дело? ИЩЕМ ГРАНИЦЫ САМОСТОЯТЕЛЬНОСТИ</vt:lpstr>
      <vt:lpstr>Слайд 2</vt:lpstr>
      <vt:lpstr>Сформировать правильное отношение к домашним заданиям</vt:lpstr>
      <vt:lpstr>Пример</vt:lpstr>
      <vt:lpstr>ВОПРОС: Что же должны родители при выполнении дом.заданий?</vt:lpstr>
      <vt:lpstr>Мама - не педагог!</vt:lpstr>
      <vt:lpstr>ДЕЙСТВИЯ</vt:lpstr>
      <vt:lpstr>Вопрос: В каком возрасте ребенок должен делать уроки сам?</vt:lpstr>
      <vt:lpstr>Если ребенка невозможно заставить делать домашние задания…</vt:lpstr>
      <vt:lpstr>О мотивации</vt:lpstr>
      <vt:lpstr>слова ребенка с учебным мотивом! </vt:lpstr>
      <vt:lpstr>Памятка «Как приучить ребенка к самостоятельности в приготовлении уроков?»</vt:lpstr>
      <vt:lpstr>Рекомендации психолога родителям, чьи дети отказываются выполнять домашние задания</vt:lpstr>
      <vt:lpstr>Слайд 14</vt:lpstr>
      <vt:lpstr>Слайд 15</vt:lpstr>
      <vt:lpstr>Планирование должно быть наглядным!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Домашние задания: чьё это дело? ИЩЕМ ГРАНИЦЫ САМОСТОЯТЕЛЬНОСТИ</dc:title>
  <dc:creator>Ольга</dc:creator>
  <cp:lastModifiedBy>111</cp:lastModifiedBy>
  <cp:revision>41</cp:revision>
  <dcterms:created xsi:type="dcterms:W3CDTF">2017-09-17T19:09:24Z</dcterms:created>
  <dcterms:modified xsi:type="dcterms:W3CDTF">2017-10-11T07:06:24Z</dcterms:modified>
</cp:coreProperties>
</file>