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6" r:id="rId3"/>
    <p:sldId id="267" r:id="rId4"/>
    <p:sldId id="258" r:id="rId5"/>
    <p:sldId id="259" r:id="rId6"/>
    <p:sldId id="266" r:id="rId7"/>
    <p:sldId id="268" r:id="rId8"/>
    <p:sldId id="269" r:id="rId9"/>
    <p:sldId id="270" r:id="rId10"/>
    <p:sldId id="260" r:id="rId11"/>
    <p:sldId id="271" r:id="rId12"/>
    <p:sldId id="272" r:id="rId13"/>
    <p:sldId id="264" r:id="rId14"/>
    <p:sldId id="273" r:id="rId15"/>
    <p:sldId id="274" r:id="rId16"/>
    <p:sldId id="265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4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28BDE69-C8B9-45CC-9F28-DE0C3D48272B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E371987-E5FF-407E-933B-992BB88087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BDE69-C8B9-45CC-9F28-DE0C3D48272B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71987-E5FF-407E-933B-992BB88087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BDE69-C8B9-45CC-9F28-DE0C3D48272B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71987-E5FF-407E-933B-992BB88087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28BDE69-C8B9-45CC-9F28-DE0C3D48272B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E371987-E5FF-407E-933B-992BB88087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28BDE69-C8B9-45CC-9F28-DE0C3D48272B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E371987-E5FF-407E-933B-992BB88087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BDE69-C8B9-45CC-9F28-DE0C3D48272B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71987-E5FF-407E-933B-992BB88087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BDE69-C8B9-45CC-9F28-DE0C3D48272B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71987-E5FF-407E-933B-992BB88087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28BDE69-C8B9-45CC-9F28-DE0C3D48272B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E371987-E5FF-407E-933B-992BB88087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BDE69-C8B9-45CC-9F28-DE0C3D48272B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71987-E5FF-407E-933B-992BB88087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28BDE69-C8B9-45CC-9F28-DE0C3D48272B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E371987-E5FF-407E-933B-992BB88087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28BDE69-C8B9-45CC-9F28-DE0C3D48272B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E371987-E5FF-407E-933B-992BB88087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28BDE69-C8B9-45CC-9F28-DE0C3D48272B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E371987-E5FF-407E-933B-992BB88087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2000240"/>
            <a:ext cx="6172200" cy="3857652"/>
          </a:xfrm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4400" dirty="0" smtClean="0">
                <a:solidFill>
                  <a:srgbClr val="002060"/>
                </a:solidFill>
                <a:latin typeface="Comic Sans MS" pitchFamily="66" charset="0"/>
              </a:rPr>
              <a:t>Классный час</a:t>
            </a:r>
          </a:p>
          <a:p>
            <a:pPr algn="ctr"/>
            <a:r>
              <a:rPr lang="ru-RU" sz="800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Georgia" pitchFamily="18" charset="0"/>
              </a:rPr>
              <a:t>«Формула здоровья»</a:t>
            </a:r>
            <a:r>
              <a:rPr lang="ru-RU" sz="8000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</a:p>
          <a:p>
            <a:pPr algn="ctr"/>
            <a:endParaRPr lang="ru-RU" sz="8000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</a:rPr>
              <a:t>учитель: Григорьева </a:t>
            </a:r>
            <a:r>
              <a:rPr lang="ru-RU" sz="2000" dirty="0" err="1" smtClean="0">
                <a:solidFill>
                  <a:srgbClr val="002060"/>
                </a:solidFill>
                <a:latin typeface="Comic Sans MS" pitchFamily="66" charset="0"/>
              </a:rPr>
              <a:t>Саргылана</a:t>
            </a: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</a:rPr>
              <a:t> Валентиновна </a:t>
            </a:r>
            <a:endParaRPr lang="ru-RU" sz="2000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357158" y="428604"/>
            <a:ext cx="8501122" cy="785818"/>
          </a:xfr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1800" cap="none" dirty="0" smtClean="0">
                <a:ln/>
                <a:solidFill>
                  <a:srgbClr val="C00000"/>
                </a:solidFill>
              </a:rPr>
              <a:t>МБОУ </a:t>
            </a:r>
            <a:r>
              <a:rPr lang="ru-RU" sz="1800" cap="none" dirty="0" smtClean="0">
                <a:ln/>
                <a:solidFill>
                  <a:srgbClr val="C00000"/>
                </a:solidFill>
              </a:rPr>
              <a:t>«</a:t>
            </a:r>
            <a:r>
              <a:rPr lang="ru-RU" sz="1800" cap="none" dirty="0" err="1" smtClean="0">
                <a:ln/>
                <a:solidFill>
                  <a:srgbClr val="C00000"/>
                </a:solidFill>
              </a:rPr>
              <a:t>Крестяхская</a:t>
            </a:r>
            <a:r>
              <a:rPr lang="ru-RU" sz="1800" cap="none" dirty="0" smtClean="0">
                <a:ln/>
                <a:solidFill>
                  <a:srgbClr val="C00000"/>
                </a:solidFill>
              </a:rPr>
              <a:t> средняя</a:t>
            </a:r>
            <a:r>
              <a:rPr lang="ru-RU" sz="1800" cap="none" dirty="0" smtClean="0">
                <a:ln/>
                <a:solidFill>
                  <a:srgbClr val="C00000"/>
                </a:solidFill>
              </a:rPr>
              <a:t> </a:t>
            </a:r>
            <a:r>
              <a:rPr lang="ru-RU" sz="1800" cap="none" dirty="0" smtClean="0">
                <a:ln/>
                <a:solidFill>
                  <a:srgbClr val="C00000"/>
                </a:solidFill>
              </a:rPr>
              <a:t>общеобразовательная школа им. </a:t>
            </a:r>
            <a:r>
              <a:rPr lang="ru-RU" sz="1800" cap="none" dirty="0" smtClean="0">
                <a:ln/>
                <a:solidFill>
                  <a:srgbClr val="C00000"/>
                </a:solidFill>
              </a:rPr>
              <a:t>И</a:t>
            </a:r>
            <a:r>
              <a:rPr lang="ru-RU" sz="1800" cap="none" dirty="0" smtClean="0">
                <a:ln/>
                <a:solidFill>
                  <a:srgbClr val="C00000"/>
                </a:solidFill>
              </a:rPr>
              <a:t>.Г.Спиридонова»</a:t>
            </a:r>
            <a:r>
              <a:rPr lang="ru-RU" sz="1800" cap="none" dirty="0" smtClean="0">
                <a:ln/>
                <a:solidFill>
                  <a:srgbClr val="C00000"/>
                </a:solidFill>
              </a:rPr>
              <a:t/>
            </a:r>
            <a:br>
              <a:rPr lang="ru-RU" sz="1800" cap="none" dirty="0" smtClean="0">
                <a:ln/>
                <a:solidFill>
                  <a:srgbClr val="C00000"/>
                </a:solidFill>
              </a:rPr>
            </a:br>
            <a:r>
              <a:rPr lang="ru-RU" sz="1800" cap="none" dirty="0" smtClean="0">
                <a:ln/>
                <a:solidFill>
                  <a:srgbClr val="C00000"/>
                </a:solidFill>
              </a:rPr>
              <a:t>МР «</a:t>
            </a:r>
            <a:r>
              <a:rPr lang="ru-RU" sz="1800" cap="none" dirty="0" err="1" smtClean="0">
                <a:ln/>
                <a:solidFill>
                  <a:srgbClr val="C00000"/>
                </a:solidFill>
              </a:rPr>
              <a:t>Сунтарский</a:t>
            </a:r>
            <a:r>
              <a:rPr lang="ru-RU" sz="1800" cap="none" dirty="0" smtClean="0">
                <a:ln/>
                <a:solidFill>
                  <a:srgbClr val="C00000"/>
                </a:solidFill>
              </a:rPr>
              <a:t> улус (район)», Республика Саха (Якутия)</a:t>
            </a:r>
            <a:endParaRPr lang="ru-RU" sz="1800" cap="none" dirty="0">
              <a:ln/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500042"/>
            <a:ext cx="7315208" cy="1214446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Формула здоровья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>
          <a:xfrm>
            <a:off x="1785918" y="2214554"/>
            <a:ext cx="6643734" cy="3429024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150000"/>
              </a:lnSpc>
              <a:buNone/>
            </a:pPr>
            <a:r>
              <a:rPr lang="ru-RU" sz="3800" b="1" i="1" dirty="0" smtClean="0">
                <a:solidFill>
                  <a:srgbClr val="002060"/>
                </a:solidFill>
              </a:rPr>
              <a:t>Здоровье = рациональное питание +</a:t>
            </a:r>
            <a:endParaRPr lang="ru-RU" sz="2800" b="1" i="1" dirty="0" smtClean="0">
              <a:solidFill>
                <a:srgbClr val="002060"/>
              </a:solidFill>
            </a:endParaRPr>
          </a:p>
          <a:p>
            <a:pPr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8000" dirty="0" smtClean="0">
                <a:solidFill>
                  <a:srgbClr val="FF0000"/>
                </a:solidFill>
              </a:rPr>
              <a:t>З = РП +</a:t>
            </a:r>
            <a:endParaRPr lang="ru-RU" sz="8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285720" y="1428736"/>
            <a:ext cx="850112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Гиподинамия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(недостаточная двигательная активность) является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одним из факторов риска,</a:t>
            </a:r>
            <a:r>
              <a:rPr kumimoji="0" lang="ru-RU" sz="2800" b="1" i="1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оказывающих наиболее выраженное отрицательное влияние на развитие и состояние здоровья растущего организма.</a:t>
            </a:r>
          </a:p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Национальные игры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одно из комплексных средств воспитания. Они направлены на всестороннюю физическую подготовленность, совершенствование функции организма, черт характера играющих; отражают условия жизни народа.</a:t>
            </a:r>
          </a:p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357158" y="285728"/>
            <a:ext cx="828680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ктивация двигательной деятельности школьников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357158" y="1071546"/>
            <a:ext cx="8358246" cy="606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Кэтэх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тарды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ыы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 (перетяни затылком)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на земле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чертят линию,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игроки надевают на шею завязанный ремень-кушак, они стоят против друг друга по команде начинают тянуть друг друга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Кириэс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тэбии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 (крест)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2 палки шириной 3см, длиной 70см кладут крест-накрест. Игрок,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держа руки за спиной, должен прыгать на одной ноге, не касаясь креста.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Дул5алаа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ын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 (кочкарник)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берут поленья 20см длиной 7см толщиной и кладут посреди балагана (7-9 поленьев)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Игрок с завязанными глазами 3 раза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поварачивается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вокруг себя и направляется в сторону поленьев.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Кулун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куллустуур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жеркбёнок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держатся пальцами парами, не опуская рук, начать кружиться вокруг себя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Наартаны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ойуу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(прыжки через нарту)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500034" y="214290"/>
            <a:ext cx="8072494" cy="10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cs typeface="Times New Roman" pitchFamily="18" charset="0"/>
              </a:rPr>
              <a:t>Национальные</a:t>
            </a:r>
            <a:r>
              <a:rPr kumimoji="0" lang="ru-RU" sz="36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cs typeface="Times New Roman" pitchFamily="18" charset="0"/>
              </a:rPr>
              <a:t> игры народа </a:t>
            </a:r>
            <a:r>
              <a:rPr kumimoji="0" lang="ru-RU" sz="3600" b="1" i="0" u="none" strike="noStrike" cap="none" normalizeH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cs typeface="Times New Roman" pitchFamily="18" charset="0"/>
              </a:rPr>
              <a:t>саха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00042"/>
            <a:ext cx="7715304" cy="965668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C00000"/>
                </a:solidFill>
              </a:rPr>
              <a:t>Формула здоровья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>
          <a:xfrm>
            <a:off x="214282" y="1643050"/>
            <a:ext cx="8429684" cy="1871666"/>
          </a:xfrm>
        </p:spPr>
        <p:txBody>
          <a:bodyPr>
            <a:noAutofit/>
          </a:bodyPr>
          <a:lstStyle/>
          <a:p>
            <a:pPr algn="ctr">
              <a:buNone/>
            </a:pPr>
            <a:endParaRPr lang="ru-RU" sz="3800" dirty="0" smtClean="0">
              <a:solidFill>
                <a:schemeClr val="accent3"/>
              </a:solidFill>
            </a:endParaRPr>
          </a:p>
          <a:p>
            <a:pPr algn="ctr">
              <a:buNone/>
            </a:pPr>
            <a:r>
              <a:rPr lang="ru-RU" sz="3800" dirty="0" smtClean="0">
                <a:solidFill>
                  <a:srgbClr val="002060"/>
                </a:solidFill>
              </a:rPr>
              <a:t>Здоровье = рациональное питание + активная деятельность</a:t>
            </a:r>
          </a:p>
          <a:p>
            <a:pPr algn="ctr">
              <a:buNone/>
            </a:pPr>
            <a:endParaRPr lang="ru-RU" sz="3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14448" y="4286256"/>
            <a:ext cx="74295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8000" dirty="0" smtClean="0">
                <a:solidFill>
                  <a:srgbClr val="FF0000"/>
                </a:solidFill>
              </a:rPr>
              <a:t>З = РП + АД+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642910" y="571480"/>
            <a:ext cx="814393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Есть такое средство -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смехотерапия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357158" y="1285860"/>
            <a:ext cx="8501122" cy="495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Давайте говорить друг другу комплименты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Игра, в которую предстоит играть, направлена  на то, чтобы научиться видеть хорошее в другом человеке. 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нас уже есть две команды. Встаем друг против друга</a:t>
            </a:r>
            <a:r>
              <a:rPr kumimoji="0" lang="ru-RU" sz="2800" b="1" i="1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говорим комплименты.  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каждом нужно отметить только хорошее, доброе: это могут быть черты характера, особенности внешности или поведения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785786" y="571480"/>
            <a:ext cx="7358114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Игра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Смехотерапия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Командам дается задание: рассмешить другую команду. (На подготовку дается 2 минуты).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«Смех – лучшее лекарство». 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571472" y="2786058"/>
            <a:ext cx="8143932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Упражнение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Улыбка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упражнение из подросткового варианта прогрессивной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мышечной   релаксации  по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Джейкобсону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Релаксация уменьшает мышечное напряжение и снижает уровень тревоги и стресса.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Сначала улыбнитесь так широко, как только можно. Улыбка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 ушей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Готовы? Начали. Очень широкая улыбка. Еще шире. Подержите так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расслабьтесь. 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Повторим 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еще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 и сфотографируемся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Улыбающееся лицо 3"/>
          <p:cNvSpPr/>
          <p:nvPr/>
        </p:nvSpPr>
        <p:spPr>
          <a:xfrm>
            <a:off x="857224" y="1928802"/>
            <a:ext cx="1414466" cy="127159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214290"/>
            <a:ext cx="7172332" cy="1285884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C00000"/>
                </a:solidFill>
              </a:rPr>
              <a:t>Формула здоровья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>
          <a:xfrm>
            <a:off x="2000232" y="4929198"/>
            <a:ext cx="6858048" cy="216010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6000" dirty="0" smtClean="0">
                <a:solidFill>
                  <a:srgbClr val="FF0000"/>
                </a:solidFill>
              </a:rPr>
              <a:t>З = РП + АД + ПЭ</a:t>
            </a:r>
          </a:p>
          <a:p>
            <a:pPr algn="ctr">
              <a:buNone/>
            </a:pPr>
            <a:endParaRPr lang="ru-RU" sz="6000" dirty="0" smtClean="0">
              <a:solidFill>
                <a:schemeClr val="accent3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2071678"/>
            <a:ext cx="892971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Здоровье</a:t>
            </a:r>
            <a:r>
              <a:rPr lang="ru-RU" sz="3200" b="1" dirty="0" smtClean="0">
                <a:solidFill>
                  <a:srgbClr val="002060"/>
                </a:solidFill>
              </a:rPr>
              <a:t> = рациональное питание + активная деятельность +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 положительные эмоции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лнце 5"/>
          <p:cNvSpPr/>
          <p:nvPr/>
        </p:nvSpPr>
        <p:spPr>
          <a:xfrm>
            <a:off x="571472" y="357166"/>
            <a:ext cx="7715304" cy="6215106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428860" y="2357430"/>
            <a:ext cx="4071966" cy="1928826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СПАСИБО </a:t>
            </a:r>
          </a:p>
          <a:p>
            <a:pPr algn="ctr"/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ЗА ВНИМАНИЕ !</a:t>
            </a:r>
            <a:endParaRPr lang="ru-RU" sz="4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428604"/>
            <a:ext cx="7929618" cy="5475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  <a:buClr>
                <a:srgbClr val="C00000"/>
              </a:buClr>
              <a:buNone/>
            </a:pP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5400" b="1" dirty="0" smtClean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10000"/>
              </a:lnSpc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44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выяснить, что является непреложным условием здоровья и что мешает быть здоровым;</a:t>
            </a:r>
          </a:p>
          <a:p>
            <a:pPr algn="just">
              <a:lnSpc>
                <a:spcPct val="110000"/>
              </a:lnSpc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44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вывести «формулу здоровья».</a:t>
            </a:r>
            <a:endParaRPr lang="ru-RU" sz="4400" b="1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28596" y="928670"/>
          <a:ext cx="7572427" cy="4549096"/>
        </p:xfrm>
        <a:graphic>
          <a:graphicData uri="http://schemas.openxmlformats.org/drawingml/2006/table">
            <a:tbl>
              <a:tblPr/>
              <a:tblGrid>
                <a:gridCol w="651783"/>
                <a:gridCol w="5363193"/>
                <a:gridCol w="1557451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Название этапа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Время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41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400" b="1" i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 err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Оргмомент</a:t>
                      </a:r>
                      <a:r>
                        <a:rPr lang="ru-RU" sz="1400" b="1" i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 Актуализация цели и ознакомление с блоком - схемой проведения </a:t>
                      </a:r>
                      <a:r>
                        <a:rPr lang="ru-RU" sz="1400" b="1" i="1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классного</a:t>
                      </a:r>
                      <a:r>
                        <a:rPr lang="ru-RU" sz="1400" b="1" i="1" baseline="0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часа</a:t>
                      </a:r>
                      <a:endParaRPr lang="ru-RU" sz="1400" b="1" i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i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 мин </a:t>
                      </a:r>
                      <a:endParaRPr lang="ru-RU" sz="1400" b="1" i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4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400" b="1" i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Разминка. Гимн самому себе – «Декларация моей </a:t>
                      </a:r>
                      <a:r>
                        <a:rPr lang="ru-RU" sz="1400" b="1" i="1" dirty="0" err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самоценности</a:t>
                      </a:r>
                      <a:r>
                        <a:rPr lang="ru-RU" sz="1400" b="1" i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» </a:t>
                      </a:r>
                      <a:endParaRPr lang="ru-RU" sz="1400" b="1" i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i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 мин</a:t>
                      </a:r>
                      <a:endParaRPr lang="ru-RU" sz="1400" b="1" i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4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400" b="1" i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«Для чего нужна формула здоровья»? Организация полилога </a:t>
                      </a:r>
                      <a:endParaRPr lang="ru-RU" sz="1400" b="1" i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i="1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 мин</a:t>
                      </a:r>
                      <a:endParaRPr lang="ru-RU" sz="1400" b="1" i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4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400" b="1" i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Кафе – лаборатория «Школьный завтрак»</a:t>
                      </a:r>
                      <a:endParaRPr lang="ru-RU" sz="1400" b="1" i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 мин</a:t>
                      </a:r>
                      <a:endParaRPr lang="ru-RU" sz="1400" b="1" i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41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400" b="1" i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Роль национальных игр в активации двигательной деятельности школьников</a:t>
                      </a:r>
                      <a:endParaRPr lang="ru-RU" sz="1400" b="1" i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 мин</a:t>
                      </a:r>
                      <a:endParaRPr lang="ru-RU" sz="1400" b="1" i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4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400" b="1" i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Викторина–игра «Учение+здоровье»</a:t>
                      </a:r>
                      <a:endParaRPr lang="ru-RU" sz="1400" b="1" i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 мин</a:t>
                      </a:r>
                      <a:endParaRPr lang="ru-RU" sz="1400" b="1" i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4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400" b="1" i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Есть такое средство – смехотерапия</a:t>
                      </a:r>
                      <a:endParaRPr lang="ru-RU" sz="1400" b="1" i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i="1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 мин </a:t>
                      </a:r>
                      <a:endParaRPr lang="ru-RU" sz="1400" b="1" i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4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400" b="1" i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«Формула здоровья». Итоги. Подарок + сюрприз</a:t>
                      </a:r>
                      <a:endParaRPr lang="ru-RU" sz="1400" b="1" i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 мин</a:t>
                      </a:r>
                      <a:endParaRPr lang="ru-RU" sz="1400" b="1" i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4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400" b="1" i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Рефлексия </a:t>
                      </a:r>
                      <a:endParaRPr lang="ru-RU" sz="1400" b="1" i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 мин</a:t>
                      </a:r>
                      <a:endParaRPr lang="ru-RU" sz="1400" b="1" i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7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i="1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Продолжительность</a:t>
                      </a:r>
                      <a:endParaRPr lang="ru-RU" sz="1400" b="1" i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45 мин </a:t>
                      </a:r>
                      <a:endParaRPr lang="ru-RU" sz="1400" b="1" i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33382" y="142852"/>
            <a:ext cx="8510618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Блок- схема проведения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классного часа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«Формула здоровья»</a:t>
            </a:r>
            <a:endParaRPr kumimoji="0" lang="ru-RU" sz="2000" b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500042"/>
            <a:ext cx="8143932" cy="642942"/>
          </a:xfrm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Декларация моей самоценности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5984" y="1428736"/>
            <a:ext cx="6172200" cy="5160500"/>
          </a:xfrm>
        </p:spPr>
        <p:txBody>
          <a:bodyPr>
            <a:normAutofit/>
          </a:bodyPr>
          <a:lstStyle/>
          <a:p>
            <a:pPr>
              <a:buClr>
                <a:srgbClr val="002060"/>
              </a:buClr>
              <a:buFont typeface="Wingdings" pitchFamily="2" charset="2"/>
              <a:buChar char="v"/>
            </a:pPr>
            <a:r>
              <a:rPr lang="ru-RU" sz="1600" dirty="0" smtClean="0">
                <a:solidFill>
                  <a:srgbClr val="002060"/>
                </a:solidFill>
              </a:rPr>
              <a:t>Я – это Я.</a:t>
            </a:r>
          </a:p>
          <a:p>
            <a:pPr>
              <a:buClr>
                <a:srgbClr val="002060"/>
              </a:buClr>
              <a:buFont typeface="Wingdings" pitchFamily="2" charset="2"/>
              <a:buChar char="v"/>
            </a:pPr>
            <a:r>
              <a:rPr lang="ru-RU" sz="1600" dirty="0" smtClean="0">
                <a:solidFill>
                  <a:srgbClr val="002060"/>
                </a:solidFill>
              </a:rPr>
              <a:t>Во всем мире нет никого в точности такого же, как Я.</a:t>
            </a:r>
          </a:p>
          <a:p>
            <a:pPr>
              <a:buClr>
                <a:srgbClr val="002060"/>
              </a:buClr>
              <a:buFont typeface="Wingdings" pitchFamily="2" charset="2"/>
              <a:buChar char="v"/>
            </a:pPr>
            <a:r>
              <a:rPr lang="ru-RU" sz="1600" dirty="0" smtClean="0">
                <a:solidFill>
                  <a:srgbClr val="002060"/>
                </a:solidFill>
              </a:rPr>
              <a:t>Мне принадлежат все мои надежды и страхи, все мои фантазии и мечты.</a:t>
            </a:r>
          </a:p>
          <a:p>
            <a:pPr>
              <a:buClr>
                <a:srgbClr val="002060"/>
              </a:buClr>
              <a:buFont typeface="Wingdings" pitchFamily="2" charset="2"/>
              <a:buChar char="v"/>
            </a:pPr>
            <a:r>
              <a:rPr lang="ru-RU" sz="1600" dirty="0" smtClean="0">
                <a:solidFill>
                  <a:srgbClr val="002060"/>
                </a:solidFill>
              </a:rPr>
              <a:t>Мне принадлежат все мои поражения и ошибки, все мои победы и успехи.</a:t>
            </a:r>
          </a:p>
          <a:p>
            <a:pPr>
              <a:buClr>
                <a:srgbClr val="002060"/>
              </a:buClr>
              <a:buFont typeface="Wingdings" pitchFamily="2" charset="2"/>
              <a:buChar char="v"/>
            </a:pPr>
            <a:r>
              <a:rPr lang="ru-RU" sz="1600" dirty="0" smtClean="0">
                <a:solidFill>
                  <a:srgbClr val="002060"/>
                </a:solidFill>
              </a:rPr>
              <a:t>Я могу подарить людям радость и счастье, дружбу и любовь.</a:t>
            </a:r>
          </a:p>
          <a:p>
            <a:pPr>
              <a:buClr>
                <a:srgbClr val="002060"/>
              </a:buClr>
              <a:buFont typeface="Wingdings" pitchFamily="2" charset="2"/>
              <a:buChar char="v"/>
            </a:pPr>
            <a:r>
              <a:rPr lang="ru-RU" sz="1600" dirty="0" smtClean="0">
                <a:solidFill>
                  <a:srgbClr val="002060"/>
                </a:solidFill>
              </a:rPr>
              <a:t>Я – воплощение надежд своих родителей.</a:t>
            </a:r>
          </a:p>
          <a:p>
            <a:pPr>
              <a:buClr>
                <a:srgbClr val="002060"/>
              </a:buClr>
              <a:buFont typeface="Wingdings" pitchFamily="2" charset="2"/>
              <a:buChar char="v"/>
            </a:pPr>
            <a:r>
              <a:rPr lang="ru-RU" sz="1600" dirty="0" smtClean="0">
                <a:solidFill>
                  <a:srgbClr val="002060"/>
                </a:solidFill>
              </a:rPr>
              <a:t>Я – неповторимая личность, активный творец своей жизни.</a:t>
            </a:r>
          </a:p>
          <a:p>
            <a:pPr>
              <a:buClr>
                <a:srgbClr val="002060"/>
              </a:buClr>
              <a:buFont typeface="Wingdings" pitchFamily="2" charset="2"/>
              <a:buChar char="v"/>
            </a:pPr>
            <a:r>
              <a:rPr lang="ru-RU" sz="1600" dirty="0" smtClean="0">
                <a:solidFill>
                  <a:srgbClr val="002060"/>
                </a:solidFill>
              </a:rPr>
              <a:t>У меня есть цель в жизни. Поставленная цель – половина успеха.</a:t>
            </a:r>
          </a:p>
          <a:p>
            <a:pPr>
              <a:buClr>
                <a:srgbClr val="002060"/>
              </a:buClr>
              <a:buFont typeface="Wingdings" pitchFamily="2" charset="2"/>
              <a:buChar char="v"/>
            </a:pPr>
            <a:r>
              <a:rPr lang="ru-RU" sz="1600" dirty="0" smtClean="0">
                <a:solidFill>
                  <a:srgbClr val="002060"/>
                </a:solidFill>
              </a:rPr>
              <a:t>Я принадлежу себе, и поэтому Я могу строить себя.</a:t>
            </a:r>
          </a:p>
          <a:p>
            <a:pPr>
              <a:buClr>
                <a:srgbClr val="002060"/>
              </a:buClr>
              <a:buFont typeface="Wingdings" pitchFamily="2" charset="2"/>
              <a:buChar char="v"/>
            </a:pPr>
            <a:r>
              <a:rPr lang="ru-RU" sz="1600" dirty="0" smtClean="0">
                <a:solidFill>
                  <a:srgbClr val="002060"/>
                </a:solidFill>
              </a:rPr>
              <a:t>Я – это Я, и Я – это замечательно!</a:t>
            </a:r>
          </a:p>
          <a:p>
            <a:pPr>
              <a:buClr>
                <a:srgbClr val="002060"/>
              </a:buClr>
              <a:buFont typeface="Wingdings" pitchFamily="2" charset="2"/>
              <a:buChar char="v"/>
            </a:pPr>
            <a:r>
              <a:rPr lang="ru-RU" sz="1600" dirty="0" smtClean="0">
                <a:solidFill>
                  <a:srgbClr val="002060"/>
                </a:solidFill>
              </a:rPr>
              <a:t>Я успешный, уверенный в себе человек!</a:t>
            </a:r>
          </a:p>
          <a:p>
            <a:pPr>
              <a:buClr>
                <a:srgbClr val="002060"/>
              </a:buClr>
              <a:buFont typeface="Wingdings" pitchFamily="2" charset="2"/>
              <a:buChar char="v"/>
            </a:pPr>
            <a:endParaRPr lang="ru-RU" sz="1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501122" cy="64294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Народная мудрость – пословица: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1571612"/>
            <a:ext cx="7467600" cy="450059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rgbClr val="002060"/>
                </a:solidFill>
              </a:rPr>
              <a:t>«Деньги потерял - ………….. потерял,</a:t>
            </a:r>
          </a:p>
          <a:p>
            <a:pPr algn="ctr">
              <a:buNone/>
            </a:pPr>
            <a:r>
              <a:rPr lang="ru-RU" sz="4400" dirty="0" smtClean="0">
                <a:solidFill>
                  <a:srgbClr val="002060"/>
                </a:solidFill>
              </a:rPr>
              <a:t>время потерял -……………потерял,</a:t>
            </a:r>
          </a:p>
          <a:p>
            <a:pPr algn="ctr">
              <a:buNone/>
            </a:pPr>
            <a:r>
              <a:rPr lang="ru-RU" sz="4400" dirty="0" smtClean="0">
                <a:solidFill>
                  <a:srgbClr val="002060"/>
                </a:solidFill>
              </a:rPr>
              <a:t>а здоровье потерял - ………….потерял»</a:t>
            </a:r>
          </a:p>
          <a:p>
            <a:pPr algn="ctr">
              <a:buNone/>
            </a:pPr>
            <a:endParaRPr lang="ru-RU" sz="440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800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sz="280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80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80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80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1071546"/>
            <a:ext cx="792961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rgbClr val="002060"/>
                </a:solidFill>
              </a:rPr>
              <a:t>« Деньги потерял – </a:t>
            </a:r>
            <a:r>
              <a:rPr lang="ru-RU" sz="4400" dirty="0" smtClean="0">
                <a:solidFill>
                  <a:srgbClr val="FF0000"/>
                </a:solidFill>
              </a:rPr>
              <a:t>ничего не</a:t>
            </a:r>
            <a:r>
              <a:rPr lang="ru-RU" sz="4400" dirty="0" smtClean="0">
                <a:solidFill>
                  <a:srgbClr val="0070C0"/>
                </a:solidFill>
              </a:rPr>
              <a:t> </a:t>
            </a:r>
            <a:r>
              <a:rPr lang="ru-RU" sz="4400" dirty="0" smtClean="0">
                <a:solidFill>
                  <a:srgbClr val="002060"/>
                </a:solidFill>
              </a:rPr>
              <a:t>потерял,</a:t>
            </a:r>
          </a:p>
          <a:p>
            <a:pPr algn="ctr">
              <a:buNone/>
            </a:pPr>
            <a:r>
              <a:rPr lang="ru-RU" sz="4400" dirty="0" smtClean="0">
                <a:solidFill>
                  <a:srgbClr val="002060"/>
                </a:solidFill>
              </a:rPr>
              <a:t>время потерял – </a:t>
            </a:r>
            <a:r>
              <a:rPr lang="ru-RU" sz="4400" dirty="0" smtClean="0">
                <a:solidFill>
                  <a:srgbClr val="FF0000"/>
                </a:solidFill>
              </a:rPr>
              <a:t>много</a:t>
            </a:r>
            <a:r>
              <a:rPr lang="ru-RU" sz="4400" dirty="0" smtClean="0">
                <a:solidFill>
                  <a:srgbClr val="0070C0"/>
                </a:solidFill>
              </a:rPr>
              <a:t> </a:t>
            </a:r>
            <a:r>
              <a:rPr lang="ru-RU" sz="4400" dirty="0" smtClean="0">
                <a:solidFill>
                  <a:srgbClr val="002060"/>
                </a:solidFill>
              </a:rPr>
              <a:t>потерял,</a:t>
            </a:r>
          </a:p>
          <a:p>
            <a:pPr algn="ctr">
              <a:buNone/>
            </a:pPr>
            <a:r>
              <a:rPr lang="ru-RU" sz="4400" dirty="0" smtClean="0">
                <a:solidFill>
                  <a:srgbClr val="002060"/>
                </a:solidFill>
              </a:rPr>
              <a:t>а здоровье потерял – </a:t>
            </a:r>
            <a:r>
              <a:rPr lang="ru-RU" sz="4400" dirty="0" smtClean="0">
                <a:solidFill>
                  <a:srgbClr val="FF0000"/>
                </a:solidFill>
              </a:rPr>
              <a:t>все</a:t>
            </a:r>
            <a:r>
              <a:rPr lang="ru-RU" sz="4400" dirty="0" smtClean="0">
                <a:solidFill>
                  <a:srgbClr val="0070C0"/>
                </a:solidFill>
              </a:rPr>
              <a:t> </a:t>
            </a:r>
            <a:r>
              <a:rPr lang="ru-RU" sz="4400" dirty="0" smtClean="0">
                <a:solidFill>
                  <a:srgbClr val="002060"/>
                </a:solidFill>
              </a:rPr>
              <a:t>потерял»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428604"/>
            <a:ext cx="8358246" cy="6227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Кафе – лаборатория «Школьный завтрак»</a:t>
            </a:r>
            <a:endParaRPr lang="ru-RU" sz="3200" b="1" dirty="0">
              <a:solidFill>
                <a:srgbClr val="C00000"/>
              </a:solidFill>
              <a:latin typeface="Calibri"/>
              <a:ea typeface="Times New Roman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1142984"/>
            <a:ext cx="7758984" cy="46228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200" b="1" i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Задание: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Приготовить бутерброд, используя данные продукты питания: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200" b="1" i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кусочки хлеба, отварное мясо, рыба, сыр, колбаса, пирожок, йогурты, творожок,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200" b="1" i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чипсы, газированная вода, морс, чай, сок, овощи, фрукты.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200" b="1" i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При этом нужно обязательно учесть пользу для здоровья, а не вред.</a:t>
            </a:r>
            <a:endParaRPr lang="ru-RU" sz="3200" b="1" i="1" dirty="0">
              <a:solidFill>
                <a:srgbClr val="002060"/>
              </a:solidFill>
              <a:latin typeface="Calibri"/>
              <a:ea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428596" y="302359"/>
            <a:ext cx="8089009" cy="5924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Рекомендации: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7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приготовления домашних бутербродов хорошо подойдут ржаной хлеб, отварное мясо или рыба, а также сыр.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7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Эти продукты длительное время не теряют свежести и легко умещаются в портфеле, рюкзаке.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7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следует забывать об овощах и фруктах. Они прекрасно утоляют чувство голода и являются природным источником витаминов.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7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Можно приобрести молочный продукт.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7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Йогурты, творожок принесут вам больше пользы, чем гамбургер или пирожок.</a:t>
            </a:r>
            <a:endParaRPr kumimoji="0" lang="ru-RU" sz="27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7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Старайтесь также меньше дать газированной воды. Заменяйте ее соками, морсами или чаем.</a:t>
            </a:r>
            <a:endParaRPr kumimoji="0" lang="ru-RU" sz="27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57158" y="428604"/>
            <a:ext cx="8286808" cy="5293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Вывод: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Следовательно, рациональное питание </a:t>
            </a:r>
            <a:r>
              <a:rPr kumimoji="0" lang="ru-RU" sz="4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4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это потребление экологически чистых, натуральных продуктов, лечение природными лекарствами и обязательное соблюдение режима питания.</a:t>
            </a:r>
            <a:endParaRPr kumimoji="0" lang="ru-RU" sz="4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Формула здоровья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Формула здоровья</Template>
  <TotalTime>0</TotalTime>
  <Words>893</Words>
  <Application>Microsoft Office PowerPoint</Application>
  <PresentationFormat>Экран (4:3)</PresentationFormat>
  <Paragraphs>120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Формула здоровья</vt:lpstr>
      <vt:lpstr>МБОУ «Крестяхская средняя общеобразовательная школа им. И.Г.Спиридонова» МР «Сунтарский улус (район)», Республика Саха (Якутия)</vt:lpstr>
      <vt:lpstr>Слайд 2</vt:lpstr>
      <vt:lpstr>Слайд 3</vt:lpstr>
      <vt:lpstr>Декларация моей самоценности</vt:lpstr>
      <vt:lpstr>Народная мудрость – пословица:</vt:lpstr>
      <vt:lpstr>Слайд 6</vt:lpstr>
      <vt:lpstr>Слайд 7</vt:lpstr>
      <vt:lpstr>Слайд 8</vt:lpstr>
      <vt:lpstr>Слайд 9</vt:lpstr>
      <vt:lpstr>Формула здоровья</vt:lpstr>
      <vt:lpstr>Слайд 11</vt:lpstr>
      <vt:lpstr>Слайд 12</vt:lpstr>
      <vt:lpstr>Формула здоровья</vt:lpstr>
      <vt:lpstr>Слайд 14</vt:lpstr>
      <vt:lpstr>Слайд 15</vt:lpstr>
      <vt:lpstr>Формула здоровья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«Сунтарская начальная общеобразовательная школа им. В.Г. Павлова» МР «Сунтарский улус (район)», Республика Саха (Якутия)</dc:title>
  <dc:creator>Admin</dc:creator>
  <cp:lastModifiedBy>Admin</cp:lastModifiedBy>
  <cp:revision>2</cp:revision>
  <dcterms:created xsi:type="dcterms:W3CDTF">2013-10-15T22:02:14Z</dcterms:created>
  <dcterms:modified xsi:type="dcterms:W3CDTF">2017-10-01T12:47:23Z</dcterms:modified>
</cp:coreProperties>
</file>