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85A162D-25AE-4494-BA4F-A826A0C44893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A6856A1-8806-40E3-A7EA-E104E02B4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435161" cy="1702160"/>
          </a:xfrm>
        </p:spPr>
        <p:txBody>
          <a:bodyPr>
            <a:noAutofit/>
          </a:bodyPr>
          <a:lstStyle/>
          <a:p>
            <a:r>
              <a:rPr lang="ru-RU" sz="2000" i="1" dirty="0">
                <a:solidFill>
                  <a:schemeClr val="tx2"/>
                </a:solidFill>
              </a:rPr>
              <a:t>Муниципальное бюджетное дошкольное образовательное учреждение</a:t>
            </a:r>
            <a:br>
              <a:rPr lang="ru-RU" sz="2000" i="1" dirty="0">
                <a:solidFill>
                  <a:schemeClr val="tx2"/>
                </a:solidFill>
              </a:rPr>
            </a:br>
            <a:r>
              <a:rPr lang="ru-RU" sz="2000" i="1" dirty="0">
                <a:solidFill>
                  <a:schemeClr val="tx2"/>
                </a:solidFill>
              </a:rPr>
              <a:t>детский сад №2 г. Приморск.</a:t>
            </a:r>
            <a:br>
              <a:rPr lang="ru-RU" sz="2000" i="1" dirty="0">
                <a:solidFill>
                  <a:schemeClr val="tx2"/>
                </a:solidFill>
              </a:rPr>
            </a:br>
            <a:r>
              <a:rPr lang="ru-RU" sz="2000" i="1" dirty="0">
                <a:solidFill>
                  <a:schemeClr val="tx2"/>
                </a:solidFill>
              </a:rPr>
              <a:t/>
            </a:r>
            <a:br>
              <a:rPr lang="ru-RU" sz="2000" i="1" dirty="0">
                <a:solidFill>
                  <a:schemeClr val="tx2"/>
                </a:solidFill>
              </a:rPr>
            </a:br>
            <a:r>
              <a:rPr lang="ru-RU" sz="2000" i="1" dirty="0">
                <a:solidFill>
                  <a:schemeClr val="tx2"/>
                </a:solidFill>
              </a:rPr>
              <a:t>Конспект </a:t>
            </a:r>
            <a:r>
              <a:rPr lang="ru-RU" sz="2000" i="1" dirty="0" smtClean="0">
                <a:solidFill>
                  <a:schemeClr val="tx2"/>
                </a:solidFill>
              </a:rPr>
              <a:t> интегрированного занятия по развитию речи и лепке </a:t>
            </a:r>
            <a:r>
              <a:rPr lang="ru-RU" sz="2000" i="1" dirty="0">
                <a:solidFill>
                  <a:schemeClr val="tx2"/>
                </a:solidFill>
              </a:rPr>
              <a:t>в средней группе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2924944"/>
            <a:ext cx="5712179" cy="233567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4000" b="1" i="1" dirty="0" smtClean="0"/>
              <a:t>«Овощи </a:t>
            </a:r>
            <a:r>
              <a:rPr lang="ru-RU" sz="4000" b="1" i="1" dirty="0"/>
              <a:t>и </a:t>
            </a:r>
            <a:r>
              <a:rPr lang="ru-RU" sz="4000" b="1" i="1" dirty="0" smtClean="0"/>
              <a:t>фрукты»</a:t>
            </a:r>
          </a:p>
          <a:p>
            <a:endParaRPr lang="ru-RU" dirty="0" smtClean="0"/>
          </a:p>
          <a:p>
            <a:r>
              <a:rPr lang="ru-RU" sz="2800" dirty="0" smtClean="0"/>
              <a:t>Кабанова </a:t>
            </a:r>
            <a:r>
              <a:rPr lang="ru-RU" sz="2800" dirty="0"/>
              <a:t>Ксения Сергеевна</a:t>
            </a:r>
          </a:p>
          <a:p>
            <a:r>
              <a:rPr lang="ru-RU" sz="2800" dirty="0"/>
              <a:t>Воспитатель группы «Колокольчик»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47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1399379"/>
          </a:xfrm>
        </p:spPr>
        <p:txBody>
          <a:bodyPr>
            <a:normAutofit fontScale="90000"/>
          </a:bodyPr>
          <a:lstStyle/>
          <a:p>
            <a:r>
              <a:rPr lang="ru-RU" sz="3100" b="1" i="1" dirty="0"/>
              <a:t>1.Дидактическая игра </a:t>
            </a:r>
            <a:r>
              <a:rPr lang="ru-RU" sz="3100" b="1" i="1" dirty="0" smtClean="0"/>
              <a:t>   «</a:t>
            </a:r>
            <a:r>
              <a:rPr lang="ru-RU" sz="3100" b="1" i="1" dirty="0"/>
              <a:t>Собираем  урожай». </a:t>
            </a:r>
            <a:r>
              <a:rPr lang="ru-RU" b="1" i="1" dirty="0"/>
              <a:t>       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416824" cy="4608512"/>
          </a:xfrm>
        </p:spPr>
        <p:txBody>
          <a:bodyPr>
            <a:normAutofit fontScale="32500" lnSpcReduction="20000"/>
          </a:bodyPr>
          <a:lstStyle/>
          <a:p>
            <a:r>
              <a:rPr lang="ru-RU" sz="4300" dirty="0"/>
              <a:t>Дети сидят за столами. Воспитатель произносит текст,  дети должны в каждой фразе отгадать последнее слово. Если дети правильно отгадывают загадку, воспитатель вывешивает на доску картинку с отгадкой.</a:t>
            </a:r>
          </a:p>
          <a:p>
            <a:r>
              <a:rPr lang="ru-RU" sz="4300" dirty="0"/>
              <a:t>Поздним летом в огород собирается народ. Зрел всё лето урожай! Что собрали? Отгадай</a:t>
            </a:r>
            <a:r>
              <a:rPr lang="ru-RU" sz="4300" dirty="0" smtClean="0"/>
              <a:t>!</a:t>
            </a:r>
            <a:r>
              <a:rPr lang="ru-RU" sz="4300" dirty="0"/>
              <a:t> </a:t>
            </a:r>
          </a:p>
          <a:p>
            <a:r>
              <a:rPr lang="ru-RU" sz="4300" dirty="0"/>
              <a:t>- Здесь весною было пусто, летом выросла… (капуста).</a:t>
            </a:r>
          </a:p>
          <a:p>
            <a:r>
              <a:rPr lang="ru-RU" sz="4300" dirty="0"/>
              <a:t>- Солнышко светило, чтоб ярче зеленел … (укроп).</a:t>
            </a:r>
          </a:p>
          <a:p>
            <a:r>
              <a:rPr lang="ru-RU" sz="4300" dirty="0"/>
              <a:t>- Собираем мы в лукошко очень крупную … (картошку).</a:t>
            </a:r>
          </a:p>
          <a:p>
            <a:r>
              <a:rPr lang="ru-RU" sz="4300" dirty="0"/>
              <a:t>- От дождя земля намокла – вылезай, толстушка  … (свёкла).</a:t>
            </a:r>
          </a:p>
          <a:p>
            <a:r>
              <a:rPr lang="ru-RU" sz="4300" dirty="0"/>
              <a:t>- Из земли – за чуб плутовку тянем сочную … (морковку).</a:t>
            </a:r>
          </a:p>
          <a:p>
            <a:r>
              <a:rPr lang="ru-RU" sz="4300" dirty="0"/>
              <a:t>- Помогает деду внук – собирает с грядок … (лук).</a:t>
            </a:r>
          </a:p>
          <a:p>
            <a:r>
              <a:rPr lang="ru-RU" sz="4300" dirty="0"/>
              <a:t>- Просит дедушка Федюшку: - собери ещё … (петрушку).</a:t>
            </a:r>
          </a:p>
          <a:p>
            <a:r>
              <a:rPr lang="ru-RU" sz="4300" dirty="0"/>
              <a:t>- Вот зелёный толстячок – крупный, гладкий … (кабачок).</a:t>
            </a:r>
          </a:p>
          <a:p>
            <a:r>
              <a:rPr lang="ru-RU" sz="4300" dirty="0"/>
              <a:t>- А теперь пойдём мы в сад, там созрел уж … (виноград).</a:t>
            </a:r>
          </a:p>
          <a:p>
            <a:r>
              <a:rPr lang="ru-RU" sz="4300" dirty="0"/>
              <a:t>- Очень сочны и красивы, выросли на ветках … (сливы).</a:t>
            </a:r>
          </a:p>
          <a:p>
            <a:r>
              <a:rPr lang="ru-RU" sz="4300" dirty="0"/>
              <a:t>- Для Серёжи и Марины набираем … (мандарины).</a:t>
            </a:r>
          </a:p>
          <a:p>
            <a:r>
              <a:rPr lang="ru-RU" sz="4300" dirty="0"/>
              <a:t>- Для Ванюши и Катюши соберём в корзину … (груши).</a:t>
            </a:r>
          </a:p>
          <a:p>
            <a:r>
              <a:rPr lang="ru-RU" sz="4300" dirty="0"/>
              <a:t>- Не забудем для Алёны очень кислые … (лимоны).</a:t>
            </a:r>
          </a:p>
          <a:p>
            <a:r>
              <a:rPr lang="ru-RU" sz="4300" dirty="0"/>
              <a:t>- Для начинки в пироги набираем … (яблоки).</a:t>
            </a:r>
          </a:p>
          <a:p>
            <a:r>
              <a:rPr lang="ru-RU" sz="4300" dirty="0"/>
              <a:t>Вот и всё! Хоть и устали, урожай мы весь собрали</a:t>
            </a:r>
            <a:r>
              <a:rPr lang="ru-RU" sz="4300" dirty="0" smtClean="0"/>
              <a:t>!</a:t>
            </a:r>
          </a:p>
          <a:p>
            <a:r>
              <a:rPr lang="ru-RU" sz="4300" dirty="0"/>
              <a:t>- Какие овощи собирали в огороде?  - Какие фрукты собрали в саду?</a:t>
            </a:r>
          </a:p>
          <a:p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15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23186"/>
          </a:xfrm>
        </p:spPr>
        <p:txBody>
          <a:bodyPr>
            <a:normAutofit fontScale="90000"/>
          </a:bodyPr>
          <a:lstStyle/>
          <a:p>
            <a:r>
              <a:rPr lang="ru-RU" sz="3100" b="1" i="1" dirty="0"/>
              <a:t>2.Физкультминутка «Компот</a:t>
            </a:r>
            <a:r>
              <a:rPr lang="ru-RU" sz="3100" b="1" i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560840" cy="5112568"/>
          </a:xfrm>
        </p:spPr>
        <p:txBody>
          <a:bodyPr>
            <a:normAutofit/>
          </a:bodyPr>
          <a:lstStyle/>
          <a:p>
            <a:r>
              <a:rPr lang="ru-RU" dirty="0" smtClean="0"/>
              <a:t>Будем </a:t>
            </a:r>
            <a:r>
              <a:rPr lang="ru-RU" dirty="0"/>
              <a:t>  мы   варить   компот   (левую   ладошку   держат   ковшиком,   а</a:t>
            </a:r>
            <a:br>
              <a:rPr lang="ru-RU" dirty="0"/>
            </a:br>
            <a:r>
              <a:rPr lang="ru-RU" dirty="0"/>
              <a:t>указательным пальцем правой руки «мешают»)</a:t>
            </a:r>
          </a:p>
          <a:p>
            <a:r>
              <a:rPr lang="ru-RU" dirty="0"/>
              <a:t>Фруктов нужно много. Вот:   (загибают пальчики по одному, начиная с большого)</a:t>
            </a:r>
          </a:p>
          <a:p>
            <a:r>
              <a:rPr lang="ru-RU" dirty="0"/>
              <a:t>Будем яблоки крошить,</a:t>
            </a:r>
          </a:p>
          <a:p>
            <a:r>
              <a:rPr lang="ru-RU" dirty="0"/>
              <a:t>Грушу будем мы рубить.</a:t>
            </a:r>
          </a:p>
          <a:p>
            <a:r>
              <a:rPr lang="ru-RU" dirty="0"/>
              <a:t>Отожмем лимонный сок,</a:t>
            </a:r>
          </a:p>
          <a:p>
            <a:r>
              <a:rPr lang="ru-RU" dirty="0"/>
              <a:t>Слив положим и песок.</a:t>
            </a:r>
          </a:p>
          <a:p>
            <a:r>
              <a:rPr lang="ru-RU" dirty="0"/>
              <a:t>Варим, варим мы компот (варят и мешают)</a:t>
            </a:r>
          </a:p>
          <a:p>
            <a:r>
              <a:rPr lang="ru-RU" dirty="0"/>
              <a:t>Угостим честной народ</a:t>
            </a:r>
          </a:p>
        </p:txBody>
      </p:sp>
    </p:spTree>
    <p:extLst>
      <p:ext uri="{BB962C8B-B14F-4D97-AF65-F5344CB8AC3E}">
        <p14:creationId xmlns:p14="http://schemas.microsoft.com/office/powerpoint/2010/main" xmlns="" val="33274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488832" cy="532859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Раздается стук в дверь: (воспитатель выходит за дверь одевает на руку куклу Бабушки).</a:t>
            </a:r>
          </a:p>
          <a:p>
            <a:r>
              <a:rPr lang="ru-RU" dirty="0"/>
              <a:t>Ребята посмотрите, кто к нам пришел в гости, это же бабушка Маша.</a:t>
            </a:r>
          </a:p>
          <a:p>
            <a:r>
              <a:rPr lang="ru-RU" dirty="0"/>
              <a:t>Давайте поздороваемся с бабушкой Машей.</a:t>
            </a:r>
          </a:p>
          <a:p>
            <a:r>
              <a:rPr lang="ru-RU" dirty="0"/>
              <a:t>Дети: Здравствуйте!</a:t>
            </a:r>
          </a:p>
          <a:p>
            <a:r>
              <a:rPr lang="ru-RU" dirty="0"/>
              <a:t>Б.Маша:- Здравствуйте ребятишки, девчонки и мальчишки.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Я </a:t>
            </a:r>
            <a:r>
              <a:rPr lang="ru-RU" dirty="0"/>
              <a:t>пришла к вам с огорода, принесла подарков много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Вы </a:t>
            </a:r>
            <a:r>
              <a:rPr lang="ru-RU" dirty="0"/>
              <a:t>в корзинку загляните 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тихонько </a:t>
            </a:r>
            <a:r>
              <a:rPr lang="ru-RU" dirty="0"/>
              <a:t>посмотрите.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Что </a:t>
            </a:r>
            <a:r>
              <a:rPr lang="ru-RU" dirty="0"/>
              <a:t>же там лежит внутри,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но </a:t>
            </a:r>
            <a:r>
              <a:rPr lang="ru-RU" dirty="0"/>
              <a:t>не </a:t>
            </a:r>
            <a:r>
              <a:rPr lang="ru-RU" dirty="0" smtClean="0"/>
              <a:t>просто </a:t>
            </a:r>
            <a:r>
              <a:rPr lang="ru-RU" dirty="0"/>
              <a:t>загляните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а </a:t>
            </a:r>
            <a:r>
              <a:rPr lang="ru-RU" dirty="0"/>
              <a:t>на вкус определите.</a:t>
            </a:r>
          </a:p>
        </p:txBody>
      </p:sp>
      <p:pic>
        <p:nvPicPr>
          <p:cNvPr id="4098" name="Picture 2" descr="I:\DCIM\101_PANA\P10109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5661" y="4077072"/>
            <a:ext cx="2776287" cy="2082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536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sz="3100" b="1" i="1" dirty="0"/>
              <a:t>3. Дидактическая игра «Отгадай по вкусу».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632848" cy="4382301"/>
          </a:xfrm>
        </p:spPr>
        <p:txBody>
          <a:bodyPr>
            <a:normAutofit fontScale="92500"/>
          </a:bodyPr>
          <a:lstStyle/>
          <a:p>
            <a:r>
              <a:rPr lang="ru-RU" dirty="0"/>
              <a:t>Дети с закрытыми глазами пробуют кусочки овощей и фруктов.  Надо  отгадать, что попробовали.</a:t>
            </a:r>
          </a:p>
          <a:p>
            <a:r>
              <a:rPr lang="ru-RU" dirty="0"/>
              <a:t>Б.Маша: - Какие вы молодцы ребята, угадали все мои овощи и фрукты, не зря значит, вам я их принесла.</a:t>
            </a:r>
          </a:p>
          <a:p>
            <a:r>
              <a:rPr lang="ru-RU" dirty="0"/>
              <a:t>Ребята, а скажите мне, пожалуйста, а вы капусту солить умеете?</a:t>
            </a:r>
          </a:p>
          <a:p>
            <a:r>
              <a:rPr lang="ru-RU" dirty="0"/>
              <a:t>Ответы детей.</a:t>
            </a:r>
          </a:p>
          <a:p>
            <a:r>
              <a:rPr lang="ru-RU" dirty="0"/>
              <a:t>А давай мы сейчас вместе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 </a:t>
            </a:r>
            <a:r>
              <a:rPr lang="ru-RU" dirty="0"/>
              <a:t>вами посолим капусту, ее </a:t>
            </a:r>
            <a:r>
              <a:rPr lang="ru-RU" dirty="0" smtClean="0"/>
              <a:t>у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меня ох, как и много уродилось.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I:\DCIM\101_PANA\P10109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56992"/>
            <a:ext cx="266834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211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864095"/>
          </a:xfrm>
        </p:spPr>
        <p:txBody>
          <a:bodyPr>
            <a:noAutofit/>
          </a:bodyPr>
          <a:lstStyle/>
          <a:p>
            <a:r>
              <a:rPr lang="ru-RU" sz="2800" b="1" i="1" dirty="0"/>
              <a:t>4.Пальчиковая гимнастика.  «Мы капусту  солим».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4824536"/>
          </a:xfrm>
        </p:spPr>
        <p:txBody>
          <a:bodyPr>
            <a:normAutofit/>
          </a:bodyPr>
          <a:lstStyle/>
          <a:p>
            <a:r>
              <a:rPr lang="ru-RU" dirty="0"/>
              <a:t>Мы капусту  рубим,  рубим.</a:t>
            </a:r>
          </a:p>
          <a:p>
            <a:r>
              <a:rPr lang="ru-RU" dirty="0"/>
              <a:t>Мы морковку трем, трем.</a:t>
            </a:r>
          </a:p>
          <a:p>
            <a:r>
              <a:rPr lang="ru-RU" dirty="0"/>
              <a:t>Мы капусту солим, солим.</a:t>
            </a:r>
          </a:p>
          <a:p>
            <a:r>
              <a:rPr lang="ru-RU" dirty="0"/>
              <a:t>Мы капусту жмём, жмём.</a:t>
            </a:r>
          </a:p>
          <a:p>
            <a:r>
              <a:rPr lang="ru-RU" dirty="0"/>
              <a:t>Попробовали капусту.</a:t>
            </a:r>
          </a:p>
          <a:p>
            <a:r>
              <a:rPr lang="ru-RU" dirty="0"/>
              <a:t>Дети делают вид, что пробуют капусту.</a:t>
            </a:r>
          </a:p>
          <a:p>
            <a:r>
              <a:rPr lang="ru-RU" dirty="0"/>
              <a:t>Воспитатель: молодцы ребята, все-то вы знаете, все-то вы умеете.</a:t>
            </a:r>
          </a:p>
          <a:p>
            <a:r>
              <a:rPr lang="ru-RU" dirty="0"/>
              <a:t>А теперь давайте посмотрим,  что у нас лежит в наших конвертиках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I:\DCIM\101_PANA\P10109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8019" y="1412776"/>
            <a:ext cx="3024336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0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ru-RU" sz="3100" b="1" i="1" dirty="0"/>
              <a:t>Работа с раздаточным материалом: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632848" cy="518457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 каждого ребенка конверт, в котором лежат 2 картинки с изображением фрукта и овоща (помидор и яблоко, морковь и груша, лук и лимон, апельсин и помидор, слива и огурец), разрезанные по вертикали.</a:t>
            </a:r>
          </a:p>
          <a:p>
            <a:r>
              <a:rPr lang="ru-RU" dirty="0"/>
              <a:t>Задание:</a:t>
            </a:r>
          </a:p>
          <a:p>
            <a:r>
              <a:rPr lang="ru-RU" dirty="0"/>
              <a:t>Составь картинки и назови их.</a:t>
            </a:r>
          </a:p>
          <a:p>
            <a:r>
              <a:rPr lang="ru-RU" dirty="0"/>
              <a:t>Составление сравнительного рассказа по плану:</a:t>
            </a:r>
          </a:p>
          <a:p>
            <a:r>
              <a:rPr lang="ru-RU" dirty="0"/>
              <a:t>- Что это и это? (это яблоко, это помидор)</a:t>
            </a:r>
          </a:p>
          <a:p>
            <a:r>
              <a:rPr lang="ru-RU" dirty="0"/>
              <a:t>- Где они растут? (яблоко растет на дереве в саду, а помидор на грядке в</a:t>
            </a:r>
            <a:br>
              <a:rPr lang="ru-RU" dirty="0"/>
            </a:br>
            <a:r>
              <a:rPr lang="ru-RU" dirty="0"/>
              <a:t>огороде)</a:t>
            </a:r>
          </a:p>
          <a:p>
            <a:r>
              <a:rPr lang="ru-RU" dirty="0"/>
              <a:t>- Какого они цвета? (яблоко - зеленое, а помидор - красный)</a:t>
            </a:r>
          </a:p>
          <a:p>
            <a:r>
              <a:rPr lang="ru-RU" dirty="0"/>
              <a:t>- Какой они формы?</a:t>
            </a:r>
          </a:p>
          <a:p>
            <a:r>
              <a:rPr lang="ru-RU" dirty="0"/>
              <a:t>Воспитатель: Молодцы ребята. Справились и с этим заданием.</a:t>
            </a:r>
          </a:p>
        </p:txBody>
      </p:sp>
    </p:spTree>
    <p:extLst>
      <p:ext uri="{BB962C8B-B14F-4D97-AF65-F5344CB8AC3E}">
        <p14:creationId xmlns:p14="http://schemas.microsoft.com/office/powerpoint/2010/main" xmlns="" val="90254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416824" cy="4958365"/>
          </a:xfrm>
        </p:spPr>
        <p:txBody>
          <a:bodyPr>
            <a:normAutofit/>
          </a:bodyPr>
          <a:lstStyle/>
          <a:p>
            <a:r>
              <a:rPr lang="ru-RU" dirty="0"/>
              <a:t>Ребята, а давайте теперь, для нашей бабушки Маши попробуем слепить овощи и фрукты из пластилина.</a:t>
            </a:r>
          </a:p>
          <a:p>
            <a:r>
              <a:rPr lang="ru-RU" dirty="0"/>
              <a:t>Воспитатель говорит, что дети справа лепят овощи, а дети слева фрукты.</a:t>
            </a:r>
          </a:p>
          <a:p>
            <a:r>
              <a:rPr lang="ru-RU"/>
              <a:t>Дети </a:t>
            </a:r>
            <a:r>
              <a:rPr lang="ru-RU" smtClean="0"/>
              <a:t>приступают </a:t>
            </a:r>
            <a:r>
              <a:rPr lang="ru-RU" dirty="0"/>
              <a:t>к работе.</a:t>
            </a:r>
          </a:p>
          <a:p>
            <a:r>
              <a:rPr lang="ru-RU" dirty="0"/>
              <a:t>Воспитатель хвалит детей.</a:t>
            </a:r>
          </a:p>
          <a:p>
            <a:endParaRPr lang="ru-RU" dirty="0"/>
          </a:p>
        </p:txBody>
      </p:sp>
      <p:pic>
        <p:nvPicPr>
          <p:cNvPr id="1027" name="Picture 3" descr="C:\Users\Оля\Desktop\plastilin-morkov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71203"/>
            <a:ext cx="2952328" cy="2125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я\Desktop\plastilin-klubnik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3135784" cy="2469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265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4886357"/>
          </a:xfrm>
        </p:spPr>
        <p:txBody>
          <a:bodyPr>
            <a:normAutofit/>
          </a:bodyPr>
          <a:lstStyle/>
          <a:p>
            <a:r>
              <a:rPr lang="ru-RU" dirty="0"/>
              <a:t>Б.Маша: – Ну ребята молодцы, очень удивили, и подарков мне с собой много подарили. У меня еще одна есть с собой корзинка, в ней лежат для вас плоды, яблоньки подружки, очень вкусные они, догадайтесь дружно. Что это такое?</a:t>
            </a:r>
          </a:p>
          <a:p>
            <a:r>
              <a:rPr lang="ru-RU" dirty="0"/>
              <a:t>Дети:- Яблоки</a:t>
            </a:r>
          </a:p>
          <a:p>
            <a:r>
              <a:rPr lang="ru-RU" dirty="0"/>
              <a:t>Дети угощаются яблоками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Подводится итог </a:t>
            </a:r>
            <a:r>
              <a:rPr lang="ru-RU" dirty="0"/>
              <a:t>занятия.</a:t>
            </a:r>
          </a:p>
          <a:p>
            <a:endParaRPr lang="ru-RU" dirty="0"/>
          </a:p>
        </p:txBody>
      </p:sp>
      <p:pic>
        <p:nvPicPr>
          <p:cNvPr id="4" name="Picture 2" descr="I:\DCIM\101_PANA\P10109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52936"/>
            <a:ext cx="3096344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89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Литература: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268760"/>
            <a:ext cx="6196405" cy="4454309"/>
          </a:xfrm>
        </p:spPr>
        <p:txBody>
          <a:bodyPr>
            <a:normAutofit/>
          </a:bodyPr>
          <a:lstStyle/>
          <a:p>
            <a:pPr lvl="1"/>
            <a:r>
              <a:rPr lang="ru-RU" sz="1800" dirty="0"/>
              <a:t>Гербова В. В.  «Занятия по развитию речи в средней группе детского сада. Планы занятий»; Мозаика-Синтез  2010 г.</a:t>
            </a:r>
          </a:p>
          <a:p>
            <a:pPr lvl="1"/>
            <a:r>
              <a:rPr lang="ru-RU" sz="1800" dirty="0"/>
              <a:t>Комарова Т.С. «Занятия по изобразительной деятельности в средней группе детского сада. Конспекты занятий»; Мозаика-Синтез, 2010 г.</a:t>
            </a:r>
          </a:p>
          <a:p>
            <a:pPr lvl="1"/>
            <a:r>
              <a:rPr lang="ru-RU" sz="1800" dirty="0"/>
              <a:t>Лыкова И. А. «Изобразительная деятельность в детском саду. Средняя группа. Планирование, конспекты, методические рекомендации»; Карапуз-Дидактика 2006 г.</a:t>
            </a:r>
          </a:p>
          <a:p>
            <a:pPr lvl="1"/>
            <a:r>
              <a:rPr lang="ru-RU" sz="1800" dirty="0"/>
              <a:t>Сидорова У. М. «Задания по развитию речи детей средней группы ДОУ»; Сфера 2008</a:t>
            </a:r>
          </a:p>
          <a:p>
            <a:pPr lvl="1"/>
            <a:r>
              <a:rPr lang="ru-RU" sz="1800" dirty="0"/>
              <a:t>Ушакова О. С., Струнина Е. М. «Методика развития речи детей дошкольного возраста». М., 2003г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40486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Занятия по развитию речи и лепке для детей 4-5 лет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Цель: Закреплять </a:t>
            </a:r>
            <a:r>
              <a:rPr lang="ru-RU" dirty="0"/>
              <a:t>умение различать овощи и фрукты; составлять рассказ по опорным картинкам. Развивать общую и мелкую моторику. Воспитывать бережное отношение к природе. Развивать память, мышление, внимание. Закреплять умение лепить знакомые предметы круглой и овальной формы, применяя усвоенные ранее приемы (оттягивание, сглаживание, прищипывание).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773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764704"/>
            <a:ext cx="6196405" cy="49583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b="1" i="1" u="sng" dirty="0" smtClean="0"/>
              <a:t>Задачи</a:t>
            </a:r>
            <a:r>
              <a:rPr lang="ru-RU" dirty="0" smtClean="0"/>
              <a:t>: </a:t>
            </a:r>
            <a:r>
              <a:rPr lang="ru-RU" b="1" i="1" dirty="0" smtClean="0"/>
              <a:t>Образовательные</a:t>
            </a:r>
            <a:r>
              <a:rPr lang="ru-RU" dirty="0"/>
              <a:t>:  Повышать уровень познавательной активности и интеллекта ребёнка, интерес,  внимание к окружающим предметам.</a:t>
            </a:r>
          </a:p>
          <a:p>
            <a:r>
              <a:rPr lang="ru-RU" b="1" i="1" dirty="0"/>
              <a:t>Развивающие:</a:t>
            </a:r>
            <a:r>
              <a:rPr lang="ru-RU" dirty="0"/>
              <a:t> Совершенствовать грамматический строй речи, умение отвечать на вопросы,  выстраивать ответы логически правильно, развивать слуховое и зрительное внимание, логическое мышление, память, мелкую и общую моторику, пространственную ориентировку, развивать умение отгадывать загадки.  </a:t>
            </a:r>
          </a:p>
          <a:p>
            <a:r>
              <a:rPr lang="ru-RU" b="1" i="1" dirty="0"/>
              <a:t>Воспитательные:</a:t>
            </a:r>
            <a:r>
              <a:rPr lang="ru-RU" dirty="0"/>
              <a:t> Формировать навыки работы в коллективе, чувство единства, положительную установку на участие в занятии, желание </a:t>
            </a:r>
            <a:r>
              <a:rPr lang="ru-RU" dirty="0" smtClean="0"/>
              <a:t>помогать ближнему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32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/>
          <a:lstStyle/>
          <a:p>
            <a:r>
              <a:rPr lang="ru-RU" sz="2200" b="1" i="1" dirty="0"/>
              <a:t>Методы:</a:t>
            </a:r>
            <a:r>
              <a:rPr lang="ru-RU" sz="2200" dirty="0"/>
              <a:t>  </a:t>
            </a:r>
            <a:r>
              <a:rPr lang="ru-RU" sz="2800" dirty="0"/>
              <a:t>Практический,  игровой, наглядный, слуховой, словесный</a:t>
            </a:r>
            <a:r>
              <a:rPr lang="ru-RU" sz="2200" dirty="0"/>
              <a:t>.</a:t>
            </a:r>
          </a:p>
          <a:p>
            <a:r>
              <a:rPr lang="ru-RU" sz="2200" b="1" i="1" dirty="0"/>
              <a:t>Приемы:</a:t>
            </a:r>
            <a:r>
              <a:rPr lang="ru-RU" sz="2200" dirty="0"/>
              <a:t>  </a:t>
            </a:r>
            <a:r>
              <a:rPr lang="ru-RU" sz="2800" dirty="0"/>
              <a:t>Погружение в игровую ситуацию, групповая коллективная работа, беседа, загадывание загадок.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512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Здоровьесберегающие</a:t>
            </a:r>
            <a:r>
              <a:rPr lang="ru-RU" b="1" dirty="0"/>
              <a:t> </a:t>
            </a:r>
            <a:r>
              <a:rPr lang="ru-RU" b="1" dirty="0" smtClean="0"/>
              <a:t>технологии: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пальчиковая </a:t>
            </a:r>
            <a:r>
              <a:rPr lang="ru-RU" dirty="0"/>
              <a:t>гимнастика, </a:t>
            </a:r>
            <a:r>
              <a:rPr lang="ru-RU" dirty="0" smtClean="0"/>
              <a:t>   физкультминутки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Оля\Desktop\palchi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3888432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119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Предварительная 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dirty="0"/>
              <a:t>б</a:t>
            </a:r>
            <a:r>
              <a:rPr lang="ru-RU" sz="2200" dirty="0" smtClean="0"/>
              <a:t>еседы</a:t>
            </a:r>
            <a:r>
              <a:rPr lang="ru-RU" sz="2200" dirty="0"/>
              <a:t>, рассматривание иллюстраций, альбомов на тему:  «Овощи» и «Фрукты»,  составление рассказов по картинкам, дидактические игры,</a:t>
            </a:r>
          </a:p>
          <a:p>
            <a:r>
              <a:rPr lang="ru-RU" sz="2200" dirty="0"/>
              <a:t>чтение художественной литературы, отгадывание загадок</a:t>
            </a:r>
            <a:r>
              <a:rPr lang="ru-RU" dirty="0"/>
              <a:t>.</a:t>
            </a:r>
          </a:p>
        </p:txBody>
      </p:sp>
      <p:pic>
        <p:nvPicPr>
          <p:cNvPr id="7170" name="Picture 2" descr="C:\Users\Оля\Desktop\Corbis-42-265189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2857499" cy="1900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012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Демонстрационный материал: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Картинки с </a:t>
            </a:r>
            <a:r>
              <a:rPr lang="ru-RU" dirty="0" smtClean="0"/>
              <a:t>изображением овощей </a:t>
            </a:r>
            <a:r>
              <a:rPr lang="ru-RU" dirty="0"/>
              <a:t>и </a:t>
            </a:r>
            <a:r>
              <a:rPr lang="ru-RU" dirty="0" smtClean="0"/>
              <a:t>фруктов </a:t>
            </a:r>
            <a:r>
              <a:rPr lang="ru-RU" dirty="0"/>
              <a:t>(помидор, лук, яблоко, груша, слива, лимон, апельсин).  Кукла бабушки, две корзинки: (Одна с яблоками, другая с кусочками фруктов и овощей).</a:t>
            </a:r>
          </a:p>
          <a:p>
            <a:r>
              <a:rPr lang="ru-RU" b="1" dirty="0"/>
              <a:t>Раздаточный материал: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Конверты с двумя картинками с изображением </a:t>
            </a:r>
            <a:r>
              <a:rPr lang="ru-RU" dirty="0" smtClean="0"/>
              <a:t>овощей </a:t>
            </a:r>
            <a:r>
              <a:rPr lang="ru-RU" dirty="0"/>
              <a:t>и </a:t>
            </a:r>
            <a:r>
              <a:rPr lang="ru-RU" dirty="0" smtClean="0"/>
              <a:t>фруктов </a:t>
            </a:r>
            <a:r>
              <a:rPr lang="ru-RU" dirty="0"/>
              <a:t>(помидор и яблоко, морковь и груша, апельсин и помидор, слива и огурец), разрезанными на 2 части по вертикали, пластилин, доска, стека, салфетки.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998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занятия: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3924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Воспитатель говорит детям: «Встали на дорожке, </a:t>
            </a:r>
            <a:r>
              <a:rPr lang="ru-RU" dirty="0" smtClean="0"/>
              <a:t>подравняли </a:t>
            </a:r>
            <a:r>
              <a:rPr lang="ru-RU" dirty="0"/>
              <a:t>ножки, приготовили ладошки». Подходит к ребёнку, стоящему в шеренге первым, хлопает двумя ладонями по его выставленным вперёд ладошкам и говорит: «Мы». Подходит к следующему ребёнку, хлопает по его ладошкам и говорит: «Знаем». Таким образом, воспитатель проходит вдоль всего ряда детей и говорит фразу: «Мы знаем много названий овощей и фруктов». Важно, чтобы в сказанной фразе было столько слов, сколько детей в группе. Воспитатель возвращается к первому ребёнку и спрашивает,  какие фрукты или овощи он знает. Предупредить детей, что, называя фрукт или овощ, они должны хлопнуть  по ладоням воспитателя. После того как все дети по очереди назовут овощи и фрукты, они садятся за столы.</a:t>
            </a:r>
          </a:p>
        </p:txBody>
      </p:sp>
    </p:spTree>
    <p:extLst>
      <p:ext uri="{BB962C8B-B14F-4D97-AF65-F5344CB8AC3E}">
        <p14:creationId xmlns:p14="http://schemas.microsoft.com/office/powerpoint/2010/main" xmlns="" val="163328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72808" cy="488635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  - Ребята, вы уже догадались, о чём мы будем сегодня говорить? (об овощах и фруктах).                                                                                            </a:t>
            </a:r>
          </a:p>
          <a:p>
            <a:pPr lvl="0"/>
            <a:r>
              <a:rPr lang="ru-RU" dirty="0"/>
              <a:t>Где растут овощи? (На грядке в огороде)</a:t>
            </a:r>
          </a:p>
          <a:p>
            <a:pPr lvl="0"/>
            <a:r>
              <a:rPr lang="ru-RU" dirty="0"/>
              <a:t>Где растут фрукты? (На дереве в саду)</a:t>
            </a:r>
          </a:p>
          <a:p>
            <a:pPr lvl="0"/>
            <a:r>
              <a:rPr lang="ru-RU" dirty="0"/>
              <a:t>Как можно использовать овощи? (Варить суп, борщ, щи, жарить, делать</a:t>
            </a:r>
            <a:br>
              <a:rPr lang="ru-RU" dirty="0"/>
            </a:br>
            <a:r>
              <a:rPr lang="ru-RU" dirty="0"/>
              <a:t>                         салат, сок)</a:t>
            </a:r>
          </a:p>
          <a:p>
            <a:pPr lvl="0"/>
            <a:r>
              <a:rPr lang="ru-RU" dirty="0"/>
              <a:t>Что нужно сделать с овощами и фруктами прежде, чем их использовать?</a:t>
            </a:r>
            <a:br>
              <a:rPr lang="ru-RU" dirty="0"/>
            </a:br>
            <a:r>
              <a:rPr lang="ru-RU" dirty="0"/>
              <a:t>                          (Помыть)</a:t>
            </a:r>
          </a:p>
          <a:p>
            <a:pPr lvl="0"/>
            <a:r>
              <a:rPr lang="ru-RU" dirty="0"/>
              <a:t>А что можно приготовить из фруктов? (Компот, варенье)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13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130</TotalTime>
  <Words>735</Words>
  <Application>Microsoft Office PowerPoint</Application>
  <PresentationFormat>Экран (4:3)</PresentationFormat>
  <Paragraphs>111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Кнопка</vt:lpstr>
      <vt:lpstr>Муниципальное бюджетное дошкольное образовательное учреждение детский сад №2 г. Приморск.  Конспект  интегрированного занятия по развитию речи и лепке в средней группе</vt:lpstr>
      <vt:lpstr>Занятия по развитию речи и лепке для детей 4-5 лет</vt:lpstr>
      <vt:lpstr>Слайд 3</vt:lpstr>
      <vt:lpstr>Слайд 4</vt:lpstr>
      <vt:lpstr>Здоровьесберегающие технологии:</vt:lpstr>
      <vt:lpstr>Предварительная работа:</vt:lpstr>
      <vt:lpstr>Слайд 7</vt:lpstr>
      <vt:lpstr>Ход занятия:</vt:lpstr>
      <vt:lpstr>Слайд 9</vt:lpstr>
      <vt:lpstr>1.Дидактическая игра    «Собираем  урожай».          </vt:lpstr>
      <vt:lpstr>2.Физкультминутка «Компот» </vt:lpstr>
      <vt:lpstr>Слайд 12</vt:lpstr>
      <vt:lpstr>3. Дидактическая игра «Отгадай по вкусу». </vt:lpstr>
      <vt:lpstr>4.Пальчиковая гимнастика.  «Мы капусту  солим».</vt:lpstr>
      <vt:lpstr>Работа с раздаточным материалом: </vt:lpstr>
      <vt:lpstr>Слайд 16</vt:lpstr>
      <vt:lpstr>Слайд 17</vt:lpstr>
      <vt:lpstr>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№2 г. Приморск.  Конспект  интегрированного занятия по развитию речи и изобразительной деятельности  в средней группе</dc:title>
  <dc:creator>Оля</dc:creator>
  <cp:lastModifiedBy>Admin</cp:lastModifiedBy>
  <cp:revision>12</cp:revision>
  <dcterms:created xsi:type="dcterms:W3CDTF">2012-10-14T16:56:20Z</dcterms:created>
  <dcterms:modified xsi:type="dcterms:W3CDTF">2012-10-15T11:11:56Z</dcterms:modified>
</cp:coreProperties>
</file>