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B32A87-BB6B-4964-9A37-4B19313E7B0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ru-RU"/>
        </a:p>
      </dgm:t>
    </dgm:pt>
    <dgm:pt modelId="{68C0F74C-61B2-469B-AE56-0EBC68C00D95}">
      <dgm:prSet/>
      <dgm:spPr/>
      <dgm:t>
        <a:bodyPr/>
        <a:lstStyle/>
        <a:p>
          <a:pPr rtl="0"/>
          <a:r>
            <a:rPr lang="ru-RU" i="1" dirty="0" err="1" smtClean="0">
              <a:solidFill>
                <a:schemeClr val="bg1"/>
              </a:solidFill>
            </a:rPr>
            <a:t>Ноя́брьск</a:t>
          </a:r>
          <a:r>
            <a:rPr lang="ru-RU" i="1" dirty="0" smtClean="0">
              <a:solidFill>
                <a:schemeClr val="bg1"/>
              </a:solidFill>
            </a:rPr>
            <a:t> — город окружного значения Ямало-Ненецкого автономного округа России, второй по численности населения город автономного округа после Нового Уренгоя, один из немногих российских региональных городов, превосходящих административный центр своего субъекта федерации как по численности населения, так и по промышленному потенциалу.</a:t>
          </a:r>
          <a:endParaRPr lang="ru-RU" i="1" dirty="0">
            <a:solidFill>
              <a:schemeClr val="bg1"/>
            </a:solidFill>
          </a:endParaRPr>
        </a:p>
      </dgm:t>
    </dgm:pt>
    <dgm:pt modelId="{44171D5D-8EDF-4909-966C-5D3EAC53CDB7}" type="parTrans" cxnId="{08E2D645-0BE7-4025-A908-FB61C990CE9E}">
      <dgm:prSet/>
      <dgm:spPr/>
      <dgm:t>
        <a:bodyPr/>
        <a:lstStyle/>
        <a:p>
          <a:endParaRPr lang="ru-RU"/>
        </a:p>
      </dgm:t>
    </dgm:pt>
    <dgm:pt modelId="{22D55A4E-C50F-4F4F-B2BA-2FB900781D80}" type="sibTrans" cxnId="{08E2D645-0BE7-4025-A908-FB61C990CE9E}">
      <dgm:prSet/>
      <dgm:spPr/>
      <dgm:t>
        <a:bodyPr/>
        <a:lstStyle/>
        <a:p>
          <a:endParaRPr lang="ru-RU"/>
        </a:p>
      </dgm:t>
    </dgm:pt>
    <dgm:pt modelId="{88F4CE81-53E0-45AE-91D6-1F875896C097}" type="pres">
      <dgm:prSet presAssocID="{CCB32A87-BB6B-4964-9A37-4B19313E7B01}" presName="diagram" presStyleCnt="0">
        <dgm:presLayoutVars>
          <dgm:dir/>
          <dgm:resizeHandles val="exact"/>
        </dgm:presLayoutVars>
      </dgm:prSet>
      <dgm:spPr/>
      <dgm:t>
        <a:bodyPr/>
        <a:lstStyle/>
        <a:p>
          <a:endParaRPr lang="ru-RU"/>
        </a:p>
      </dgm:t>
    </dgm:pt>
    <dgm:pt modelId="{F0525962-D20A-47D8-A56D-43388095FE56}" type="pres">
      <dgm:prSet presAssocID="{68C0F74C-61B2-469B-AE56-0EBC68C00D95}" presName="node" presStyleLbl="node1" presStyleIdx="0" presStyleCnt="1" custScaleY="102660">
        <dgm:presLayoutVars>
          <dgm:bulletEnabled val="1"/>
        </dgm:presLayoutVars>
      </dgm:prSet>
      <dgm:spPr/>
      <dgm:t>
        <a:bodyPr/>
        <a:lstStyle/>
        <a:p>
          <a:endParaRPr lang="ru-RU"/>
        </a:p>
      </dgm:t>
    </dgm:pt>
  </dgm:ptLst>
  <dgm:cxnLst>
    <dgm:cxn modelId="{9BC77F90-C07C-4A30-A3D5-D74283DF1659}" type="presOf" srcId="{CCB32A87-BB6B-4964-9A37-4B19313E7B01}" destId="{88F4CE81-53E0-45AE-91D6-1F875896C097}" srcOrd="0" destOrd="0" presId="urn:microsoft.com/office/officeart/2005/8/layout/default"/>
    <dgm:cxn modelId="{779822BC-E37A-4BF9-9B48-9A6E2B8A4EFE}" type="presOf" srcId="{68C0F74C-61B2-469B-AE56-0EBC68C00D95}" destId="{F0525962-D20A-47D8-A56D-43388095FE56}" srcOrd="0" destOrd="0" presId="urn:microsoft.com/office/officeart/2005/8/layout/default"/>
    <dgm:cxn modelId="{08E2D645-0BE7-4025-A908-FB61C990CE9E}" srcId="{CCB32A87-BB6B-4964-9A37-4B19313E7B01}" destId="{68C0F74C-61B2-469B-AE56-0EBC68C00D95}" srcOrd="0" destOrd="0" parTransId="{44171D5D-8EDF-4909-966C-5D3EAC53CDB7}" sibTransId="{22D55A4E-C50F-4F4F-B2BA-2FB900781D80}"/>
    <dgm:cxn modelId="{107A2B24-B8F2-4137-A997-DBD133EC5643}" type="presParOf" srcId="{88F4CE81-53E0-45AE-91D6-1F875896C097}" destId="{F0525962-D20A-47D8-A56D-43388095FE56}" srcOrd="0"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0525962-D20A-47D8-A56D-43388095FE56}">
      <dsp:nvSpPr>
        <dsp:cNvPr id="0" name=""/>
        <dsp:cNvSpPr/>
      </dsp:nvSpPr>
      <dsp:spPr>
        <a:xfrm>
          <a:off x="4464" y="2736"/>
          <a:ext cx="9135070" cy="56268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ru-RU" sz="3600" i="1" kern="1200" dirty="0" err="1" smtClean="0">
              <a:solidFill>
                <a:schemeClr val="bg1"/>
              </a:solidFill>
            </a:rPr>
            <a:t>Ноя́брьск</a:t>
          </a:r>
          <a:r>
            <a:rPr lang="ru-RU" sz="3600" i="1" kern="1200" dirty="0" smtClean="0">
              <a:solidFill>
                <a:schemeClr val="bg1"/>
              </a:solidFill>
            </a:rPr>
            <a:t> — город окружного значения Ямало-Ненецкого автономного округа России, второй по численности населения город автономного округа после Нового Уренгоя, один из немногих российских региональных городов, превосходящих административный центр своего субъекта федерации как по численности населения, так и по промышленному потенциалу.</a:t>
          </a:r>
          <a:endParaRPr lang="ru-RU" sz="3600" i="1" kern="1200" dirty="0">
            <a:solidFill>
              <a:schemeClr val="bg1"/>
            </a:solidFill>
          </a:endParaRPr>
        </a:p>
      </dsp:txBody>
      <dsp:txXfrm>
        <a:off x="4464" y="2736"/>
        <a:ext cx="9135070" cy="562683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85000"/>
            <a:lum/>
          </a:blip>
          <a:srcRect/>
          <a:stretch>
            <a:fillRect l="-7000" r="-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03.10.2017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260648"/>
            <a:ext cx="7772400" cy="1470025"/>
          </a:xfrm>
        </p:spPr>
        <p:txBody>
          <a:bodyPr/>
          <a:lstStyle/>
          <a:p>
            <a:r>
              <a:rPr lang="ru-RU" b="1" i="1" dirty="0" smtClean="0">
                <a:solidFill>
                  <a:srgbClr val="FF0000"/>
                </a:solidFill>
              </a:rPr>
              <a:t>История г. Ноябрьска</a:t>
            </a:r>
            <a:endParaRPr lang="ru-RU" b="1" i="1" dirty="0">
              <a:solidFill>
                <a:srgbClr val="FF0000"/>
              </a:solidFill>
            </a:endParaRPr>
          </a:p>
        </p:txBody>
      </p:sp>
      <p:sp>
        <p:nvSpPr>
          <p:cNvPr id="3" name="Подзаголовок 2"/>
          <p:cNvSpPr>
            <a:spLocks noGrp="1"/>
          </p:cNvSpPr>
          <p:nvPr>
            <p:ph type="subTitle" idx="1"/>
          </p:nvPr>
        </p:nvSpPr>
        <p:spPr>
          <a:xfrm>
            <a:off x="899592" y="5733256"/>
            <a:ext cx="6984776" cy="891480"/>
          </a:xfrm>
        </p:spPr>
        <p:txBody>
          <a:bodyPr/>
          <a:lstStyle/>
          <a:p>
            <a:r>
              <a:rPr lang="ru-RU" b="1" dirty="0" smtClean="0">
                <a:solidFill>
                  <a:srgbClr val="FF0000"/>
                </a:solidFill>
              </a:rPr>
              <a:t>Подготовил </a:t>
            </a:r>
            <a:r>
              <a:rPr lang="ru-RU" b="1" smtClean="0">
                <a:solidFill>
                  <a:srgbClr val="FF0000"/>
                </a:solidFill>
              </a:rPr>
              <a:t>Кузнецов Илья</a:t>
            </a:r>
            <a:endParaRPr lang="ru-RU" b="1"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nvGraphicFramePr>
        <p:xfrm>
          <a:off x="0" y="0"/>
          <a:ext cx="9144000" cy="56323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4572000" cy="3539430"/>
          </a:xfrm>
          <a:prstGeom prst="rect">
            <a:avLst/>
          </a:prstGeom>
        </p:spPr>
        <p:txBody>
          <a:bodyPr>
            <a:spAutoFit/>
          </a:bodyPr>
          <a:lstStyle/>
          <a:p>
            <a:r>
              <a:rPr lang="ru-RU" sz="3200" dirty="0" smtClean="0">
                <a:solidFill>
                  <a:schemeClr val="bg1"/>
                </a:solidFill>
              </a:rPr>
              <a:t>Название города происходит от названия месяца ноябрь, так как строительство посёлка нефтяников развернулось в ноябре 1976 года.</a:t>
            </a:r>
            <a:endParaRPr lang="ru-RU" sz="3200" dirty="0">
              <a:solidFill>
                <a:schemeClr val="bg1"/>
              </a:solidFill>
            </a:endParaRPr>
          </a:p>
        </p:txBody>
      </p:sp>
      <p:pic>
        <p:nvPicPr>
          <p:cNvPr id="3" name="Рисунок 2" descr="оооо.jpg"/>
          <p:cNvPicPr>
            <a:picLocks noChangeAspect="1"/>
          </p:cNvPicPr>
          <p:nvPr/>
        </p:nvPicPr>
        <p:blipFill>
          <a:blip r:embed="rId2" cstate="print"/>
          <a:stretch>
            <a:fillRect/>
          </a:stretch>
        </p:blipFill>
        <p:spPr>
          <a:xfrm rot="503423">
            <a:off x="4019920" y="2826347"/>
            <a:ext cx="4729296" cy="3550610"/>
          </a:xfrm>
          <a:prstGeom prst="rect">
            <a:avLst/>
          </a:prstGeom>
          <a:ln>
            <a:noFill/>
          </a:ln>
          <a:effectLst>
            <a:outerShdw blurRad="190500" algn="tl" rotWithShape="0">
              <a:srgbClr val="000000">
                <a:alpha val="70000"/>
              </a:srgbClr>
            </a:outerShdw>
          </a:effectLst>
        </p:spPr>
      </p:pic>
      <p:sp>
        <p:nvSpPr>
          <p:cNvPr id="4" name="Прямоугольник 3"/>
          <p:cNvSpPr/>
          <p:nvPr/>
        </p:nvSpPr>
        <p:spPr>
          <a:xfrm rot="1234686">
            <a:off x="3464705" y="251652"/>
            <a:ext cx="2780055" cy="707886"/>
          </a:xfrm>
          <a:prstGeom prst="rect">
            <a:avLst/>
          </a:prstGeom>
          <a:noFill/>
        </p:spPr>
        <p:txBody>
          <a:bodyPr wrap="none" lIns="91440" tIns="45720" rIns="91440" bIns="45720">
            <a:spAutoFit/>
          </a:bodyPr>
          <a:lstStyle/>
          <a:p>
            <a:pPr algn="ctr"/>
            <a:r>
              <a:rPr lang="ru-RU" sz="40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Этимология</a:t>
            </a:r>
            <a:endParaRPr lang="ru-RU" sz="4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5693866"/>
          </a:xfrm>
          <a:prstGeom prst="rect">
            <a:avLst/>
          </a:prstGeom>
        </p:spPr>
        <p:txBody>
          <a:bodyPr wrap="square">
            <a:spAutoFit/>
          </a:bodyPr>
          <a:lstStyle/>
          <a:p>
            <a:pPr algn="ctr"/>
            <a:r>
              <a:rPr lang="ru-RU" sz="1400" dirty="0" smtClean="0">
                <a:solidFill>
                  <a:schemeClr val="bg1"/>
                </a:solidFill>
                <a:effectLst>
                  <a:outerShdw blurRad="38100" dist="38100" dir="2700000" algn="tl">
                    <a:srgbClr val="000000">
                      <a:alpha val="43137"/>
                    </a:srgbClr>
                  </a:outerShdw>
                </a:effectLst>
              </a:rPr>
              <a:t>Возникновение посёлка</a:t>
            </a:r>
          </a:p>
          <a:p>
            <a:r>
              <a:rPr lang="ru-RU" sz="1400" dirty="0" smtClean="0">
                <a:solidFill>
                  <a:schemeClr val="bg1"/>
                </a:solidFill>
                <a:effectLst>
                  <a:outerShdw blurRad="38100" dist="38100" dir="2700000" algn="tl">
                    <a:srgbClr val="000000">
                      <a:alpha val="43137"/>
                    </a:srgbClr>
                  </a:outerShdw>
                </a:effectLst>
              </a:rPr>
              <a:t> Возникновение населённого пункта связано с освоением нефтегазовых месторождений юга Ямало-Ненецкого автономного округа и севера Ханты-Мансийского автономного округа. Холмогорское, </a:t>
            </a:r>
            <a:r>
              <a:rPr lang="ru-RU" sz="1400" dirty="0" err="1" smtClean="0">
                <a:solidFill>
                  <a:schemeClr val="bg1"/>
                </a:solidFill>
                <a:effectLst>
                  <a:outerShdw blurRad="38100" dist="38100" dir="2700000" algn="tl">
                    <a:srgbClr val="000000">
                      <a:alpha val="43137"/>
                    </a:srgbClr>
                  </a:outerShdw>
                </a:effectLst>
              </a:rPr>
              <a:t>Карамовское</a:t>
            </a:r>
            <a:r>
              <a:rPr lang="ru-RU" sz="1400" dirty="0" smtClean="0">
                <a:solidFill>
                  <a:schemeClr val="bg1"/>
                </a:solidFill>
                <a:effectLst>
                  <a:outerShdw blurRad="38100" dist="38100" dir="2700000" algn="tl">
                    <a:srgbClr val="000000">
                      <a:alpha val="43137"/>
                    </a:srgbClr>
                  </a:outerShdw>
                </a:effectLst>
              </a:rPr>
              <a:t>, </a:t>
            </a:r>
            <a:r>
              <a:rPr lang="ru-RU" sz="1400" dirty="0" err="1" smtClean="0">
                <a:solidFill>
                  <a:schemeClr val="bg1"/>
                </a:solidFill>
                <a:effectLst>
                  <a:outerShdw blurRad="38100" dist="38100" dir="2700000" algn="tl">
                    <a:srgbClr val="000000">
                      <a:alpha val="43137"/>
                    </a:srgbClr>
                  </a:outerShdw>
                </a:effectLst>
              </a:rPr>
              <a:t>Повховское</a:t>
            </a:r>
            <a:r>
              <a:rPr lang="ru-RU" sz="1400" dirty="0" smtClean="0">
                <a:solidFill>
                  <a:schemeClr val="bg1"/>
                </a:solidFill>
                <a:effectLst>
                  <a:outerShdw blurRad="38100" dist="38100" dir="2700000" algn="tl">
                    <a:srgbClr val="000000">
                      <a:alpha val="43137"/>
                    </a:srgbClr>
                  </a:outerShdw>
                </a:effectLst>
              </a:rPr>
              <a:t>, </a:t>
            </a:r>
            <a:r>
              <a:rPr lang="ru-RU" sz="1400" dirty="0" err="1" smtClean="0">
                <a:solidFill>
                  <a:schemeClr val="bg1"/>
                </a:solidFill>
                <a:effectLst>
                  <a:outerShdw blurRad="38100" dist="38100" dir="2700000" algn="tl">
                    <a:srgbClr val="000000">
                      <a:alpha val="43137"/>
                    </a:srgbClr>
                  </a:outerShdw>
                </a:effectLst>
              </a:rPr>
              <a:t>Тевминское</a:t>
            </a:r>
            <a:r>
              <a:rPr lang="ru-RU" sz="1400" dirty="0" smtClean="0">
                <a:solidFill>
                  <a:schemeClr val="bg1"/>
                </a:solidFill>
                <a:effectLst>
                  <a:outerShdw blurRad="38100" dist="38100" dir="2700000" algn="tl">
                    <a:srgbClr val="000000">
                      <a:alpha val="43137"/>
                    </a:srgbClr>
                  </a:outerShdw>
                </a:effectLst>
              </a:rPr>
              <a:t>, </a:t>
            </a:r>
            <a:r>
              <a:rPr lang="ru-RU" sz="1400" dirty="0" err="1" smtClean="0">
                <a:solidFill>
                  <a:schemeClr val="bg1"/>
                </a:solidFill>
                <a:effectLst>
                  <a:outerShdw blurRad="38100" dist="38100" dir="2700000" algn="tl">
                    <a:srgbClr val="000000">
                      <a:alpha val="43137"/>
                    </a:srgbClr>
                  </a:outerShdw>
                </a:effectLst>
              </a:rPr>
              <a:t>Суторминское</a:t>
            </a:r>
            <a:r>
              <a:rPr lang="ru-RU" sz="1400" dirty="0" smtClean="0">
                <a:solidFill>
                  <a:schemeClr val="bg1"/>
                </a:solidFill>
                <a:effectLst>
                  <a:outerShdw blurRad="38100" dist="38100" dir="2700000" algn="tl">
                    <a:srgbClr val="000000">
                      <a:alpha val="43137"/>
                    </a:srgbClr>
                  </a:outerShdw>
                </a:effectLst>
              </a:rPr>
              <a:t> и </a:t>
            </a:r>
            <a:r>
              <a:rPr lang="ru-RU" sz="1400" dirty="0" err="1" smtClean="0">
                <a:solidFill>
                  <a:schemeClr val="bg1"/>
                </a:solidFill>
                <a:effectLst>
                  <a:outerShdw blurRad="38100" dist="38100" dir="2700000" algn="tl">
                    <a:srgbClr val="000000">
                      <a:alpha val="43137"/>
                    </a:srgbClr>
                  </a:outerShdw>
                </a:effectLst>
              </a:rPr>
              <a:t>Вынгапуровское</a:t>
            </a:r>
            <a:r>
              <a:rPr lang="ru-RU" sz="1400" dirty="0" smtClean="0">
                <a:solidFill>
                  <a:schemeClr val="bg1"/>
                </a:solidFill>
                <a:effectLst>
                  <a:outerShdw blurRad="38100" dist="38100" dir="2700000" algn="tl">
                    <a:srgbClr val="000000">
                      <a:alpha val="43137"/>
                    </a:srgbClr>
                  </a:outerShdw>
                </a:effectLst>
              </a:rPr>
              <a:t> месторождения дали жизнь городу, впоследствии получившему название Ноябрьск.</a:t>
            </a:r>
          </a:p>
          <a:p>
            <a:r>
              <a:rPr lang="ru-RU" sz="1400" dirty="0" smtClean="0">
                <a:solidFill>
                  <a:schemeClr val="bg1"/>
                </a:solidFill>
                <a:effectLst>
                  <a:outerShdw blurRad="38100" dist="38100" dir="2700000" algn="tl">
                    <a:srgbClr val="000000">
                      <a:alpha val="43137"/>
                    </a:srgbClr>
                  </a:outerShdw>
                </a:effectLst>
              </a:rPr>
              <a:t> В апреле 1975 года на лёд реки </a:t>
            </a:r>
            <a:r>
              <a:rPr lang="ru-RU" sz="1400" dirty="0" err="1" smtClean="0">
                <a:solidFill>
                  <a:schemeClr val="bg1"/>
                </a:solidFill>
                <a:effectLst>
                  <a:outerShdw blurRad="38100" dist="38100" dir="2700000" algn="tl">
                    <a:srgbClr val="000000">
                      <a:alpha val="43137"/>
                    </a:srgbClr>
                  </a:outerShdw>
                </a:effectLst>
              </a:rPr>
              <a:t>Иту-Яха</a:t>
            </a:r>
            <a:r>
              <a:rPr lang="ru-RU" sz="1400" dirty="0" smtClean="0">
                <a:solidFill>
                  <a:schemeClr val="bg1"/>
                </a:solidFill>
                <a:effectLst>
                  <a:outerShdw blurRad="38100" dist="38100" dir="2700000" algn="tl">
                    <a:srgbClr val="000000">
                      <a:alpha val="43137"/>
                    </a:srgbClr>
                  </a:outerShdw>
                </a:effectLst>
              </a:rPr>
              <a:t> высадился первый вертолётный десант для начала промышленного освоения Холмогорского месторождения, этот год считается датой основания будущего города. Зимой 1976 года посёлок Ноябрьский был обозначен на картах проектировщиков, а уже осенью того же года на место будущего посёлка прибыл трудовой десант механизированной колонны № 15 треста «</a:t>
            </a:r>
            <a:r>
              <a:rPr lang="ru-RU" sz="1400" dirty="0" err="1" smtClean="0">
                <a:solidFill>
                  <a:schemeClr val="bg1"/>
                </a:solidFill>
                <a:effectLst>
                  <a:outerShdw blurRad="38100" dist="38100" dir="2700000" algn="tl">
                    <a:srgbClr val="000000">
                      <a:alpha val="43137"/>
                    </a:srgbClr>
                  </a:outerShdw>
                </a:effectLst>
              </a:rPr>
              <a:t>Уралстроймеханизация</a:t>
            </a:r>
            <a:r>
              <a:rPr lang="ru-RU" sz="1400" dirty="0" smtClean="0">
                <a:solidFill>
                  <a:schemeClr val="bg1"/>
                </a:solidFill>
                <a:effectLst>
                  <a:outerShdw blurRad="38100" dist="38100" dir="2700000" algn="tl">
                    <a:srgbClr val="000000">
                      <a:alpha val="43137"/>
                    </a:srgbClr>
                  </a:outerShdw>
                </a:effectLst>
              </a:rPr>
              <a:t>». В ноябре 1976 года развернулось строительство железнодорожной станции Ноябрьская, расположенной на линии Сургут — Уренгой и пристанционного посёлка.</a:t>
            </a:r>
          </a:p>
          <a:p>
            <a:r>
              <a:rPr lang="ru-RU" sz="1400" dirty="0" smtClean="0">
                <a:solidFill>
                  <a:schemeClr val="bg1"/>
                </a:solidFill>
                <a:effectLst>
                  <a:outerShdw blurRad="38100" dist="38100" dir="2700000" algn="tl">
                    <a:srgbClr val="000000">
                      <a:alpha val="43137"/>
                    </a:srgbClr>
                  </a:outerShdw>
                </a:effectLst>
              </a:rPr>
              <a:t> Пристанционный посёлок Ноябрьск и Ноябрьский сельсовет были зарегистрированы Тюменским облисполкомом 26 октября 1977 года. В том же году началось формирование поселковой инфраструктуры: был образован Совет народных депутатов, открылась первая школа. В августе 1977 года численность населения посёлка составила 1523 человека. В начале 1978 года в Ноябрьском насчитывалось восемь улиц, работали почта, медпункт, два магазина. 20 мая 1978 года на станцию Ноябрьская прибыл первый поезд из </a:t>
            </a:r>
            <a:r>
              <a:rPr lang="ru-RU" sz="1400" dirty="0" err="1" smtClean="0">
                <a:solidFill>
                  <a:schemeClr val="bg1"/>
                </a:solidFill>
                <a:effectLst>
                  <a:outerShdw blurRad="38100" dist="38100" dir="2700000" algn="tl">
                    <a:srgbClr val="000000">
                      <a:alpha val="43137"/>
                    </a:srgbClr>
                  </a:outerShdw>
                </a:effectLst>
              </a:rPr>
              <a:t>Когалыма</a:t>
            </a:r>
            <a:r>
              <a:rPr lang="ru-RU" sz="1400" dirty="0" smtClean="0">
                <a:solidFill>
                  <a:schemeClr val="bg1"/>
                </a:solidFill>
                <a:effectLst>
                  <a:outerShdw blurRad="38100" dist="38100" dir="2700000" algn="tl">
                    <a:srgbClr val="000000">
                      <a:alpha val="43137"/>
                    </a:srgbClr>
                  </a:outerShdw>
                </a:effectLst>
              </a:rPr>
              <a:t>. В конце 1978 года началась эксплуатация </a:t>
            </a:r>
            <a:r>
              <a:rPr lang="ru-RU" sz="1400" dirty="0" err="1" smtClean="0">
                <a:solidFill>
                  <a:schemeClr val="bg1"/>
                </a:solidFill>
                <a:effectLst>
                  <a:outerShdw blurRad="38100" dist="38100" dir="2700000" algn="tl">
                    <a:srgbClr val="000000">
                      <a:alpha val="43137"/>
                    </a:srgbClr>
                  </a:outerShdw>
                </a:effectLst>
              </a:rPr>
              <a:t>Вынгапуровского</a:t>
            </a:r>
            <a:r>
              <a:rPr lang="ru-RU" sz="1400" dirty="0" smtClean="0">
                <a:solidFill>
                  <a:schemeClr val="bg1"/>
                </a:solidFill>
                <a:effectLst>
                  <a:outerShdw blurRad="38100" dist="38100" dir="2700000" algn="tl">
                    <a:srgbClr val="000000">
                      <a:alpha val="43137"/>
                    </a:srgbClr>
                  </a:outerShdw>
                </a:effectLst>
              </a:rPr>
              <a:t> газового промысла и была сдана в эксплуатацию взлётно-посадочная полоса у пристанционного посёлка. Воздушное сообщение связало Ноябрьский с Сургутом и </a:t>
            </a:r>
            <a:r>
              <a:rPr lang="ru-RU" sz="1400" dirty="0" err="1" smtClean="0">
                <a:solidFill>
                  <a:schemeClr val="bg1"/>
                </a:solidFill>
                <a:effectLst>
                  <a:outerShdw blurRad="38100" dist="38100" dir="2700000" algn="tl">
                    <a:srgbClr val="000000">
                      <a:alpha val="43137"/>
                    </a:srgbClr>
                  </a:outerShdw>
                </a:effectLst>
              </a:rPr>
              <a:t>Тарко-Сале</a:t>
            </a:r>
            <a:r>
              <a:rPr lang="ru-RU" sz="1400" dirty="0" smtClean="0">
                <a:solidFill>
                  <a:schemeClr val="bg1"/>
                </a:solidFill>
                <a:effectLst>
                  <a:outerShdw blurRad="38100" dist="38100" dir="2700000" algn="tl">
                    <a:srgbClr val="000000">
                      <a:alpha val="43137"/>
                    </a:srgbClr>
                  </a:outerShdw>
                </a:effectLst>
              </a:rPr>
              <a:t>.</a:t>
            </a:r>
          </a:p>
          <a:p>
            <a:r>
              <a:rPr lang="ru-RU" sz="1400" dirty="0" smtClean="0">
                <a:solidFill>
                  <a:schemeClr val="bg1"/>
                </a:solidFill>
                <a:effectLst>
                  <a:outerShdw blurRad="38100" dist="38100" dir="2700000" algn="tl">
                    <a:srgbClr val="000000">
                      <a:alpha val="43137"/>
                    </a:srgbClr>
                  </a:outerShdw>
                </a:effectLst>
              </a:rPr>
              <a:t> Однако 30 августа 1978 года Тюменским облисполкомом было решено перенести строительство будущего города в район разъезда </a:t>
            </a:r>
            <a:r>
              <a:rPr lang="ru-RU" sz="1400" dirty="0" err="1" smtClean="0">
                <a:solidFill>
                  <a:schemeClr val="bg1"/>
                </a:solidFill>
                <a:effectLst>
                  <a:outerShdw blurRad="38100" dist="38100" dir="2700000" algn="tl">
                    <a:srgbClr val="000000">
                      <a:alpha val="43137"/>
                    </a:srgbClr>
                  </a:outerShdw>
                </a:effectLst>
              </a:rPr>
              <a:t>Ханто</a:t>
            </a:r>
            <a:r>
              <a:rPr lang="ru-RU" sz="1400" dirty="0" smtClean="0">
                <a:solidFill>
                  <a:schemeClr val="bg1"/>
                </a:solidFill>
                <a:effectLst>
                  <a:outerShdw blurRad="38100" dist="38100" dir="2700000" algn="tl">
                    <a:srgbClr val="000000">
                      <a:alpha val="43137"/>
                    </a:srgbClr>
                  </a:outerShdw>
                </a:effectLst>
              </a:rPr>
              <a:t> на 213-м км железной дороги Сургут — Уренгой. В 1979 году было открыто движение на участке Сургут — </a:t>
            </a:r>
            <a:r>
              <a:rPr lang="ru-RU" sz="1400" dirty="0" err="1" smtClean="0">
                <a:solidFill>
                  <a:schemeClr val="bg1"/>
                </a:solidFill>
                <a:effectLst>
                  <a:outerShdw blurRad="38100" dist="38100" dir="2700000" algn="tl">
                    <a:srgbClr val="000000">
                      <a:alpha val="43137"/>
                    </a:srgbClr>
                  </a:outerShdw>
                </a:effectLst>
              </a:rPr>
              <a:t>Пелей</a:t>
            </a:r>
            <a:r>
              <a:rPr lang="ru-RU" sz="1400" dirty="0" smtClean="0">
                <a:solidFill>
                  <a:schemeClr val="bg1"/>
                </a:solidFill>
                <a:effectLst>
                  <a:outerShdw blurRad="38100" dist="38100" dir="2700000" algn="tl">
                    <a:srgbClr val="000000">
                      <a:alpha val="43137"/>
                    </a:srgbClr>
                  </a:outerShdw>
                </a:effectLst>
              </a:rPr>
              <a:t>, в том же году начали работать первая амбулатория и первая музыкальная школа.</a:t>
            </a:r>
          </a:p>
          <a:p>
            <a:r>
              <a:rPr lang="ru-RU" sz="1400" dirty="0" smtClean="0">
                <a:solidFill>
                  <a:schemeClr val="bg1"/>
                </a:solidFill>
                <a:effectLst>
                  <a:outerShdw blurRad="38100" dist="38100" dir="2700000" algn="tl">
                    <a:srgbClr val="000000">
                      <a:alpha val="43137"/>
                    </a:srgbClr>
                  </a:outerShdw>
                </a:effectLst>
              </a:rPr>
              <a:t>Продолжалось благоустройство посёлка и развитие инфраструктуры. В начале 1981 года построен первый капитальный пятиэтажный жилой дом, в основание фундамента которого заложена капсула с посланием комсомольцам XXI века, к концу года в посёлке насчитывалось уже более 40 000 квадратных метров жилья, из них 5 капитальных пятиэтажных жилых дома. Население посёлка в конце 1981 года было более 23 000 человек.</a:t>
            </a:r>
            <a:endParaRPr lang="ru-RU" sz="1400" dirty="0">
              <a:solidFill>
                <a:schemeClr val="bg1"/>
              </a:solidFill>
              <a:effectLst>
                <a:outerShdw blurRad="38100" dist="38100" dir="2700000" algn="tl">
                  <a:srgbClr val="000000">
                    <a:alpha val="43137"/>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740307"/>
          </a:xfrm>
          <a:prstGeom prst="rect">
            <a:avLst/>
          </a:prstGeom>
        </p:spPr>
        <p:txBody>
          <a:bodyPr wrap="square">
            <a:spAutoFit/>
          </a:bodyPr>
          <a:lstStyle/>
          <a:p>
            <a:pPr algn="ctr"/>
            <a:r>
              <a:rPr lang="ru-RU" b="1" dirty="0" smtClean="0">
                <a:solidFill>
                  <a:schemeClr val="bg1"/>
                </a:solidFill>
              </a:rPr>
              <a:t>Становление города</a:t>
            </a:r>
          </a:p>
          <a:p>
            <a:r>
              <a:rPr lang="ru-RU" dirty="0" smtClean="0">
                <a:solidFill>
                  <a:schemeClr val="bg1"/>
                </a:solidFill>
              </a:rPr>
              <a:t> 28 апреля 1982 года указом Президиума Верховного Совета РСФСР рабочий посёлок Ноябрьск </a:t>
            </a:r>
            <a:r>
              <a:rPr lang="ru-RU" dirty="0" err="1" smtClean="0">
                <a:solidFill>
                  <a:schemeClr val="bg1"/>
                </a:solidFill>
              </a:rPr>
              <a:t>Пуровского</a:t>
            </a:r>
            <a:r>
              <a:rPr lang="ru-RU" dirty="0" smtClean="0">
                <a:solidFill>
                  <a:schemeClr val="bg1"/>
                </a:solidFill>
              </a:rPr>
              <a:t> района был преобразован в город Ноябрьск окружного подчинения, в том же году был образован городской отдел народного образования и открыт первый дом культуры «Днепр».</a:t>
            </a:r>
          </a:p>
          <a:p>
            <a:r>
              <a:rPr lang="ru-RU" dirty="0" smtClean="0">
                <a:solidFill>
                  <a:schemeClr val="bg1"/>
                </a:solidFill>
              </a:rPr>
              <a:t>1 января 1983 года вышел первый номер городской газеты «Северная вахта». 3 ноября 1983 года самолёт Ан-24 из Сургута совершил первый пассажирский рейс </a:t>
            </a:r>
            <a:r>
              <a:rPr lang="ru-RU" dirty="0" err="1" smtClean="0">
                <a:solidFill>
                  <a:schemeClr val="bg1"/>
                </a:solidFill>
              </a:rPr>
              <a:t>ваэропорт</a:t>
            </a:r>
            <a:r>
              <a:rPr lang="ru-RU" dirty="0" smtClean="0">
                <a:solidFill>
                  <a:schemeClr val="bg1"/>
                </a:solidFill>
              </a:rPr>
              <a:t> Ноябрьска.</a:t>
            </a:r>
          </a:p>
          <a:p>
            <a:r>
              <a:rPr lang="ru-RU" dirty="0" smtClean="0">
                <a:solidFill>
                  <a:schemeClr val="bg1"/>
                </a:solidFill>
              </a:rPr>
              <a:t>1 января 1984 года вышел первый номер газеты «Слово нефтяника», а 24 апреля был открыт Музей трудовой славы. Численность населения к концу года составила более 55 000 человек.</a:t>
            </a:r>
          </a:p>
          <a:p>
            <a:r>
              <a:rPr lang="ru-RU" dirty="0" smtClean="0">
                <a:solidFill>
                  <a:schemeClr val="bg1"/>
                </a:solidFill>
              </a:rPr>
              <a:t>9 мая 1985 года в торжественной обстановке был открыт мемориал Великой Отечественной войны, в том же году была построена первая теплица и открыт салон бракосочетаний. В 1985 году добыча нефти в ноябрьском регионе составила 15 942 тыс. тонн. В 1986 году ноябрьские газовики добыли миллиард </a:t>
            </a:r>
            <a:r>
              <a:rPr lang="ru-RU" dirty="0" err="1" smtClean="0">
                <a:solidFill>
                  <a:schemeClr val="bg1"/>
                </a:solidFill>
              </a:rPr>
              <a:t>голубого</a:t>
            </a:r>
            <a:r>
              <a:rPr lang="ru-RU" dirty="0" smtClean="0">
                <a:solidFill>
                  <a:schemeClr val="bg1"/>
                </a:solidFill>
              </a:rPr>
              <a:t> топлива.</a:t>
            </a:r>
          </a:p>
          <a:p>
            <a:r>
              <a:rPr lang="ru-RU" dirty="0" smtClean="0">
                <a:solidFill>
                  <a:schemeClr val="bg1"/>
                </a:solidFill>
              </a:rPr>
              <a:t>В апреле 1987 года по случаю пятилетия присвоения Ноябрьску статуса города впервые отпраздновали День города. В 1988 году в городе открылась вторая музыкальная школа.</a:t>
            </a:r>
          </a:p>
          <a:p>
            <a:r>
              <a:rPr lang="ru-RU" dirty="0" smtClean="0">
                <a:solidFill>
                  <a:schemeClr val="bg1"/>
                </a:solidFill>
              </a:rPr>
              <a:t>31 января 1989 года учреждено первое частное предприятие — пивоваренное предприятие «Агой», а 22 марта утверждён первый герб города. В 1989 году «</a:t>
            </a:r>
            <a:r>
              <a:rPr lang="ru-RU" dirty="0" err="1" smtClean="0">
                <a:solidFill>
                  <a:schemeClr val="bg1"/>
                </a:solidFill>
              </a:rPr>
              <a:t>Ноябрьскнефтегаз</a:t>
            </a:r>
            <a:r>
              <a:rPr lang="ru-RU" dirty="0" smtClean="0">
                <a:solidFill>
                  <a:schemeClr val="bg1"/>
                </a:solidFill>
              </a:rPr>
              <a:t>» добыл рекордные 41 170 тыс. тонн нефти.</a:t>
            </a:r>
          </a:p>
          <a:p>
            <a:r>
              <a:rPr lang="ru-RU" dirty="0" smtClean="0">
                <a:solidFill>
                  <a:schemeClr val="bg1"/>
                </a:solidFill>
              </a:rPr>
              <a:t>В январе 1990 года на берегу </a:t>
            </a:r>
            <a:r>
              <a:rPr lang="ru-RU" dirty="0" err="1" smtClean="0">
                <a:solidFill>
                  <a:schemeClr val="bg1"/>
                </a:solidFill>
              </a:rPr>
              <a:t>Ханто</a:t>
            </a:r>
            <a:r>
              <a:rPr lang="ru-RU" dirty="0" smtClean="0">
                <a:solidFill>
                  <a:schemeClr val="bg1"/>
                </a:solidFill>
              </a:rPr>
              <a:t> открылся санаторий-профилакторий «Озерный», а 5 сентября организован Ноябрьский нефтяной техникум.</a:t>
            </a:r>
          </a:p>
          <a:p>
            <a:r>
              <a:rPr lang="ru-RU" dirty="0" smtClean="0">
                <a:solidFill>
                  <a:schemeClr val="bg1"/>
                </a:solidFill>
              </a:rPr>
              <a:t>Весной 1991 года было выбрано место для строительства Храма Архистратига Божия Михаила.</a:t>
            </a:r>
            <a:endParaRPr lang="ru-RU"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001643"/>
          </a:xfrm>
          <a:prstGeom prst="rect">
            <a:avLst/>
          </a:prstGeom>
        </p:spPr>
        <p:txBody>
          <a:bodyPr wrap="square">
            <a:spAutoFit/>
          </a:bodyPr>
          <a:lstStyle/>
          <a:p>
            <a:pPr algn="ctr"/>
            <a:r>
              <a:rPr lang="ru-RU" sz="3200" b="1" dirty="0" smtClean="0">
                <a:solidFill>
                  <a:schemeClr val="bg1"/>
                </a:solidFill>
              </a:rPr>
              <a:t>Постсоветский период</a:t>
            </a:r>
          </a:p>
          <a:p>
            <a:r>
              <a:rPr lang="ru-RU" sz="3200" dirty="0" smtClean="0">
                <a:solidFill>
                  <a:schemeClr val="bg1"/>
                </a:solidFill>
              </a:rPr>
              <a:t> 6-7 августа 1991 года Президент России Б. Н. Ельцин посетил Ноябрьск, а 23-24 июня 1992 года в Ноябрьске побывал вице-премьер Правительства России В. С. Черномырдин.</a:t>
            </a:r>
          </a:p>
          <a:p>
            <a:r>
              <a:rPr lang="ru-RU" sz="3200" dirty="0" smtClean="0">
                <a:solidFill>
                  <a:schemeClr val="bg1"/>
                </a:solidFill>
              </a:rPr>
              <a:t> 1 февраля 1994 года создано Ноябрьское информационное агентство «Миг».</a:t>
            </a:r>
          </a:p>
          <a:p>
            <a:r>
              <a:rPr lang="ru-RU" sz="3200" dirty="0" smtClean="0">
                <a:solidFill>
                  <a:schemeClr val="bg1"/>
                </a:solidFill>
              </a:rPr>
              <a:t> 30 марта 1997 года состоялось первое заседание Ноябрьской городской думы, в том же году был открыт Детский парк.</a:t>
            </a:r>
          </a:p>
          <a:p>
            <a:r>
              <a:rPr lang="ru-RU" sz="3200" dirty="0" smtClean="0">
                <a:solidFill>
                  <a:schemeClr val="bg1"/>
                </a:solidFill>
              </a:rPr>
              <a:t> 16 декабря 2004 года в состав города включён посёлок </a:t>
            </a:r>
            <a:r>
              <a:rPr lang="ru-RU" sz="3200" dirty="0" err="1" smtClean="0">
                <a:solidFill>
                  <a:schemeClr val="bg1"/>
                </a:solidFill>
              </a:rPr>
              <a:t>Вынгапуровский</a:t>
            </a:r>
            <a:r>
              <a:rPr lang="ru-RU" sz="3200" dirty="0" smtClean="0">
                <a:solidFill>
                  <a:schemeClr val="bg1"/>
                </a:solidFill>
              </a:rPr>
              <a:t>.</a:t>
            </a:r>
            <a:endParaRPr lang="ru-RU" sz="3200"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5632311"/>
          </a:xfrm>
          <a:prstGeom prst="rect">
            <a:avLst/>
          </a:prstGeom>
        </p:spPr>
        <p:txBody>
          <a:bodyPr wrap="square">
            <a:spAutoFit/>
          </a:bodyPr>
          <a:lstStyle/>
          <a:p>
            <a:pPr algn="ctr"/>
            <a:r>
              <a:rPr lang="ru-RU" sz="4000" b="1" dirty="0" smtClean="0">
                <a:solidFill>
                  <a:schemeClr val="bg1"/>
                </a:solidFill>
              </a:rPr>
              <a:t>Современность</a:t>
            </a:r>
          </a:p>
          <a:p>
            <a:r>
              <a:rPr lang="ru-RU" sz="4000" dirty="0" smtClean="0">
                <a:solidFill>
                  <a:schemeClr val="bg1"/>
                </a:solidFill>
              </a:rPr>
              <a:t>2 сентября 2012 года в честь Дня города и Дня работников нефтегазовой промышленности в небе над Ноябрьском состоялось шоу пилотажной группы «Русские Витязи».</a:t>
            </a:r>
          </a:p>
          <a:p>
            <a:r>
              <a:rPr lang="ru-RU" sz="4000" dirty="0" smtClean="0">
                <a:solidFill>
                  <a:schemeClr val="bg1"/>
                </a:solidFill>
              </a:rPr>
              <a:t>28 февраля 2014 года в городе прошёл этап эстафеты </a:t>
            </a:r>
            <a:r>
              <a:rPr lang="ru-RU" sz="4000" dirty="0" err="1" smtClean="0">
                <a:solidFill>
                  <a:schemeClr val="bg1"/>
                </a:solidFill>
              </a:rPr>
              <a:t>паралимпийского</a:t>
            </a:r>
            <a:r>
              <a:rPr lang="ru-RU" sz="4000" dirty="0" smtClean="0">
                <a:solidFill>
                  <a:schemeClr val="bg1"/>
                </a:solidFill>
              </a:rPr>
              <a:t> огня Сочинской </a:t>
            </a:r>
            <a:r>
              <a:rPr lang="ru-RU" sz="4000" dirty="0" err="1" smtClean="0">
                <a:solidFill>
                  <a:schemeClr val="bg1"/>
                </a:solidFill>
              </a:rPr>
              <a:t>Паралимпиады</a:t>
            </a:r>
            <a:r>
              <a:rPr lang="ru-RU" sz="4000" dirty="0" smtClean="0">
                <a:solidFill>
                  <a:schemeClr val="bg1"/>
                </a:solidFill>
              </a:rPr>
              <a:t> 2014.</a:t>
            </a:r>
            <a:endParaRPr lang="ru-RU" sz="4000" dirty="0">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71802" y="0"/>
            <a:ext cx="2883995" cy="1323439"/>
          </a:xfrm>
          <a:prstGeom prst="rect">
            <a:avLst/>
          </a:prstGeom>
          <a:noFill/>
        </p:spPr>
        <p:txBody>
          <a:bodyPr wrap="none" lIns="91440" tIns="45720" rIns="91440" bIns="45720">
            <a:spAutoFit/>
          </a:bodyPr>
          <a:lstStyle/>
          <a:p>
            <a:pPr algn="ctr"/>
            <a:r>
              <a:rPr lang="ru-RU" sz="80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Конец</a:t>
            </a:r>
            <a:endParaRPr lang="ru-RU" sz="8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3" name="Рисунок 2" descr="шгпжшппжш.jpg"/>
          <p:cNvPicPr>
            <a:picLocks noChangeAspect="1"/>
          </p:cNvPicPr>
          <p:nvPr/>
        </p:nvPicPr>
        <p:blipFill>
          <a:blip r:embed="rId2" cstate="print"/>
          <a:stretch>
            <a:fillRect/>
          </a:stretch>
        </p:blipFill>
        <p:spPr>
          <a:xfrm>
            <a:off x="0" y="1831153"/>
            <a:ext cx="9144000" cy="5026847"/>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80</Words>
  <Application>Microsoft Office PowerPoint</Application>
  <PresentationFormat>Экран (4:3)</PresentationFormat>
  <Paragraphs>29</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История г. Ноябрьска</vt:lpstr>
      <vt:lpstr>Слайд 2</vt:lpstr>
      <vt:lpstr>Слайд 3</vt:lpstr>
      <vt:lpstr>Слайд 4</vt:lpstr>
      <vt:lpstr>Слайд 5</vt:lpstr>
      <vt:lpstr>Слайд 6</vt:lpstr>
      <vt:lpstr>Слайд 7</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г. Ноябрьска</dc:title>
  <dc:creator>Мотя</dc:creator>
  <cp:lastModifiedBy>Светлана</cp:lastModifiedBy>
  <cp:revision>5</cp:revision>
  <dcterms:created xsi:type="dcterms:W3CDTF">2017-01-31T14:59:32Z</dcterms:created>
  <dcterms:modified xsi:type="dcterms:W3CDTF">2017-10-03T12:50:20Z</dcterms:modified>
</cp:coreProperties>
</file>