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433" r:id="rId2"/>
    <p:sldId id="372" r:id="rId3"/>
    <p:sldId id="376" r:id="rId4"/>
    <p:sldId id="401" r:id="rId5"/>
    <p:sldId id="382" r:id="rId6"/>
    <p:sldId id="383" r:id="rId7"/>
    <p:sldId id="384" r:id="rId8"/>
    <p:sldId id="431" r:id="rId9"/>
    <p:sldId id="413" r:id="rId10"/>
    <p:sldId id="395" r:id="rId11"/>
    <p:sldId id="415" r:id="rId12"/>
    <p:sldId id="402" r:id="rId13"/>
    <p:sldId id="430" r:id="rId14"/>
    <p:sldId id="403" r:id="rId15"/>
    <p:sldId id="419" r:id="rId16"/>
    <p:sldId id="406" r:id="rId17"/>
    <p:sldId id="423" r:id="rId18"/>
    <p:sldId id="434" r:id="rId19"/>
    <p:sldId id="435" r:id="rId20"/>
    <p:sldId id="436" r:id="rId21"/>
    <p:sldId id="447" r:id="rId22"/>
    <p:sldId id="442" r:id="rId23"/>
    <p:sldId id="445" r:id="rId24"/>
    <p:sldId id="437" r:id="rId25"/>
    <p:sldId id="440" r:id="rId26"/>
    <p:sldId id="438" r:id="rId27"/>
    <p:sldId id="443" r:id="rId28"/>
    <p:sldId id="444" r:id="rId29"/>
    <p:sldId id="428"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3333FF"/>
    <a:srgbClr val="003399"/>
    <a:srgbClr val="CCECFF"/>
    <a:srgbClr val="FFFFCC"/>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056" y="-1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C7913A-A11A-4B0F-8ED2-C319574ABF9A}" type="datetimeFigureOut">
              <a:rPr lang="ru-RU" smtClean="0"/>
              <a:pPr/>
              <a:t>11.10.2017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33F72E-FB12-43D0-8B68-937BA9F1CCAD}" type="slidenum">
              <a:rPr lang="ru-RU" smtClean="0"/>
              <a:pPr/>
              <a:t>‹#›</a:t>
            </a:fld>
            <a:endParaRPr lang="ru-RU"/>
          </a:p>
        </p:txBody>
      </p:sp>
    </p:spTree>
    <p:extLst>
      <p:ext uri="{BB962C8B-B14F-4D97-AF65-F5344CB8AC3E}">
        <p14:creationId xmlns="" xmlns:p14="http://schemas.microsoft.com/office/powerpoint/2010/main" val="1221424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033F72E-FB12-43D0-8B68-937BA9F1CCAD}" type="slidenum">
              <a:rPr lang="ru-RU" smtClean="0"/>
              <a:pPr/>
              <a:t>5</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033F72E-FB12-43D0-8B68-937BA9F1CCAD}" type="slidenum">
              <a:rPr lang="ru-RU" smtClean="0"/>
              <a:pPr/>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11.10.2017</a:t>
            </a:fld>
            <a:endParaRPr lang="ru-RU"/>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31.jpeg"/><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7.xml"/><Relationship Id="rId4" Type="http://schemas.openxmlformats.org/officeDocument/2006/relationships/image" Target="../media/image54.jpeg"/></Relationships>
</file>

<file path=ppt/slides/_rels/slide2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352928" cy="646331"/>
          </a:xfrm>
          <a:prstGeom prst="rect">
            <a:avLst/>
          </a:prstGeom>
        </p:spPr>
        <p:txBody>
          <a:bodyPr wrap="square">
            <a:spAutoFit/>
          </a:bodyPr>
          <a:lstStyle/>
          <a:p>
            <a:pPr algn="ctr"/>
            <a:r>
              <a:rPr lang="ru-RU" b="1" dirty="0" smtClean="0">
                <a:solidFill>
                  <a:srgbClr val="002060"/>
                </a:solidFill>
              </a:rPr>
              <a:t>СП – ДО детский сад </a:t>
            </a:r>
            <a:r>
              <a:rPr lang="ru-RU" b="1" dirty="0" err="1" smtClean="0">
                <a:solidFill>
                  <a:srgbClr val="002060"/>
                </a:solidFill>
              </a:rPr>
              <a:t>общеразвивающего</a:t>
            </a:r>
            <a:r>
              <a:rPr lang="ru-RU" b="1" dirty="0" smtClean="0">
                <a:solidFill>
                  <a:srgbClr val="002060"/>
                </a:solidFill>
              </a:rPr>
              <a:t> вида</a:t>
            </a:r>
          </a:p>
          <a:p>
            <a:pPr algn="ctr"/>
            <a:r>
              <a:rPr lang="ru-RU" b="1" dirty="0" smtClean="0">
                <a:solidFill>
                  <a:srgbClr val="002060"/>
                </a:solidFill>
              </a:rPr>
              <a:t> «Золотая рыбка» МБОУ «ЛСОШ»</a:t>
            </a:r>
            <a:endParaRPr lang="ru-RU" b="1" dirty="0">
              <a:solidFill>
                <a:srgbClr val="002060"/>
              </a:solidFill>
            </a:endParaRPr>
          </a:p>
        </p:txBody>
      </p:sp>
      <p:sp>
        <p:nvSpPr>
          <p:cNvPr id="3" name="Прямоугольник 2"/>
          <p:cNvSpPr/>
          <p:nvPr/>
        </p:nvSpPr>
        <p:spPr>
          <a:xfrm>
            <a:off x="539552" y="3861048"/>
            <a:ext cx="8352928" cy="2585323"/>
          </a:xfrm>
          <a:prstGeom prst="rect">
            <a:avLst/>
          </a:prstGeom>
        </p:spPr>
        <p:txBody>
          <a:bodyPr wrap="square">
            <a:spAutoFit/>
          </a:bodyPr>
          <a:lstStyle/>
          <a:p>
            <a:pPr algn="just"/>
            <a:r>
              <a:rPr lang="ru-RU" b="1" dirty="0" smtClean="0">
                <a:solidFill>
                  <a:srgbClr val="002060"/>
                </a:solidFill>
              </a:rPr>
              <a:t>Цель консультации:  </a:t>
            </a:r>
            <a:r>
              <a:rPr lang="ru-RU" dirty="0" smtClean="0">
                <a:solidFill>
                  <a:srgbClr val="002060"/>
                </a:solidFill>
              </a:rPr>
              <a:t>Ознакомление педагогов с формой работы по познавательной и творческой деятельности с детьми «ЛЭПБУК», направленной  на закрепление и систематизацию изученного материала, повышение интереса детей к обучению; развитие творческих способностей; с видами и этапами изготовления </a:t>
            </a:r>
            <a:r>
              <a:rPr lang="ru-RU" dirty="0" err="1" smtClean="0">
                <a:solidFill>
                  <a:srgbClr val="002060"/>
                </a:solidFill>
              </a:rPr>
              <a:t>лэпбука</a:t>
            </a:r>
            <a:r>
              <a:rPr lang="ru-RU" dirty="0" smtClean="0">
                <a:solidFill>
                  <a:srgbClr val="002060"/>
                </a:solidFill>
              </a:rPr>
              <a:t>.</a:t>
            </a:r>
          </a:p>
          <a:p>
            <a:r>
              <a:rPr lang="ru-RU" dirty="0" smtClean="0">
                <a:solidFill>
                  <a:srgbClr val="002060"/>
                </a:solidFill>
              </a:rPr>
              <a:t> </a:t>
            </a:r>
            <a:r>
              <a:rPr lang="ru-RU" b="1" dirty="0" smtClean="0">
                <a:solidFill>
                  <a:srgbClr val="002060"/>
                </a:solidFill>
              </a:rPr>
              <a:t>Планируемый результат:</a:t>
            </a:r>
          </a:p>
          <a:p>
            <a:r>
              <a:rPr lang="ru-RU" dirty="0" smtClean="0">
                <a:solidFill>
                  <a:srgbClr val="002060"/>
                </a:solidFill>
              </a:rPr>
              <a:t>• информирование педагогического сообщества о технологии изготовления </a:t>
            </a:r>
            <a:r>
              <a:rPr lang="ru-RU" dirty="0" err="1" smtClean="0">
                <a:solidFill>
                  <a:srgbClr val="002060"/>
                </a:solidFill>
              </a:rPr>
              <a:t>лэпбука</a:t>
            </a:r>
            <a:r>
              <a:rPr lang="ru-RU" dirty="0" smtClean="0">
                <a:solidFill>
                  <a:srgbClr val="002060"/>
                </a:solidFill>
              </a:rPr>
              <a:t>;</a:t>
            </a:r>
          </a:p>
          <a:p>
            <a:r>
              <a:rPr lang="ru-RU" dirty="0" smtClean="0">
                <a:solidFill>
                  <a:srgbClr val="002060"/>
                </a:solidFill>
              </a:rPr>
              <a:t>• психологическая готовность педагогов к работе в новых условиях.</a:t>
            </a:r>
            <a:r>
              <a:rPr lang="ru-RU" dirty="0" smtClean="0"/>
              <a:t>  </a:t>
            </a:r>
            <a:endParaRPr lang="ru-RU" dirty="0" smtClean="0">
              <a:solidFill>
                <a:srgbClr val="002060"/>
              </a:solidFill>
            </a:endParaRPr>
          </a:p>
        </p:txBody>
      </p:sp>
      <p:sp>
        <p:nvSpPr>
          <p:cNvPr id="6" name="TextBox 5"/>
          <p:cNvSpPr txBox="1"/>
          <p:nvPr/>
        </p:nvSpPr>
        <p:spPr>
          <a:xfrm>
            <a:off x="323528" y="1124744"/>
            <a:ext cx="8280920" cy="2123658"/>
          </a:xfrm>
          <a:prstGeom prst="rect">
            <a:avLst/>
          </a:prstGeom>
          <a:noFill/>
        </p:spPr>
        <p:txBody>
          <a:bodyPr wrap="square" rtlCol="0">
            <a:spAutoFit/>
          </a:bodyPr>
          <a:lstStyle/>
          <a:p>
            <a:pPr algn="ctr"/>
            <a:r>
              <a:rPr lang="ru-RU" sz="2400" b="1" dirty="0" smtClean="0">
                <a:solidFill>
                  <a:srgbClr val="002060"/>
                </a:solidFill>
              </a:rPr>
              <a:t>Консультация для педагогов</a:t>
            </a:r>
          </a:p>
          <a:p>
            <a:pPr algn="ctr"/>
            <a:r>
              <a:rPr lang="ru-RU" sz="2400" b="1" dirty="0" err="1" smtClean="0">
                <a:solidFill>
                  <a:srgbClr val="FF0000"/>
                </a:solidFill>
              </a:rPr>
              <a:t>Лэпбук</a:t>
            </a:r>
            <a:r>
              <a:rPr lang="ru-RU" sz="2400" b="1" dirty="0" smtClean="0">
                <a:solidFill>
                  <a:srgbClr val="FF0000"/>
                </a:solidFill>
              </a:rPr>
              <a:t> – как  современная форма организации  </a:t>
            </a:r>
          </a:p>
          <a:p>
            <a:pPr algn="ctr"/>
            <a:r>
              <a:rPr lang="ru-RU" sz="2400" b="1" dirty="0" smtClean="0">
                <a:solidFill>
                  <a:srgbClr val="FF0000"/>
                </a:solidFill>
              </a:rPr>
              <a:t>образовательной деятельности</a:t>
            </a:r>
          </a:p>
          <a:p>
            <a:pPr algn="r"/>
            <a:r>
              <a:rPr lang="ru-RU" sz="2000" dirty="0" smtClean="0">
                <a:solidFill>
                  <a:srgbClr val="002060"/>
                </a:solidFill>
              </a:rPr>
              <a:t> Федулова Ирина Юрьевна .</a:t>
            </a:r>
          </a:p>
          <a:p>
            <a:pPr algn="r"/>
            <a:r>
              <a:rPr lang="ru-RU" sz="2000" dirty="0" smtClean="0">
                <a:solidFill>
                  <a:srgbClr val="002060"/>
                </a:solidFill>
              </a:rPr>
              <a:t> Воспитатель </a:t>
            </a:r>
          </a:p>
          <a:p>
            <a:pPr algn="r"/>
            <a:r>
              <a:rPr lang="ru-RU" sz="2000" dirty="0" smtClean="0">
                <a:solidFill>
                  <a:srgbClr val="002060"/>
                </a:solidFill>
              </a:rPr>
              <a:t>высшей </a:t>
            </a:r>
            <a:r>
              <a:rPr lang="ru-RU" sz="2000" dirty="0" err="1" smtClean="0">
                <a:solidFill>
                  <a:srgbClr val="002060"/>
                </a:solidFill>
              </a:rPr>
              <a:t>кваллификационной</a:t>
            </a:r>
            <a:r>
              <a:rPr lang="ru-RU" sz="2000" dirty="0" smtClean="0">
                <a:solidFill>
                  <a:srgbClr val="002060"/>
                </a:solidFill>
              </a:rPr>
              <a:t> категории</a:t>
            </a:r>
            <a:endParaRPr lang="ru-RU" sz="2000" dirty="0">
              <a:solidFill>
                <a:srgbClr val="00206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player.myshared.ru/26/1285120/slides/slide_12.jpg"/>
          <p:cNvPicPr>
            <a:picLocks noChangeAspect="1" noChangeArrowheads="1"/>
          </p:cNvPicPr>
          <p:nvPr/>
        </p:nvPicPr>
        <p:blipFill>
          <a:blip r:embed="rId2" cstate="screen"/>
          <a:srcRect/>
          <a:stretch>
            <a:fillRect/>
          </a:stretch>
        </p:blipFill>
        <p:spPr bwMode="auto">
          <a:xfrm>
            <a:off x="395536" y="692696"/>
            <a:ext cx="2016224" cy="2736304"/>
          </a:xfrm>
          <a:prstGeom prst="rect">
            <a:avLst/>
          </a:prstGeom>
          <a:noFill/>
          <a:ln w="38100">
            <a:solidFill>
              <a:srgbClr val="00B0F0"/>
            </a:solidFill>
          </a:ln>
        </p:spPr>
      </p:pic>
      <p:pic>
        <p:nvPicPr>
          <p:cNvPr id="5" name="Picture 2" descr="http://player.myshared.ru/26/1285120/slides/slide_12.jpg"/>
          <p:cNvPicPr>
            <a:picLocks noChangeAspect="1" noChangeArrowheads="1"/>
          </p:cNvPicPr>
          <p:nvPr/>
        </p:nvPicPr>
        <p:blipFill>
          <a:blip r:embed="rId3" cstate="screen"/>
          <a:srcRect/>
          <a:stretch>
            <a:fillRect/>
          </a:stretch>
        </p:blipFill>
        <p:spPr bwMode="auto">
          <a:xfrm>
            <a:off x="1331640" y="3789040"/>
            <a:ext cx="3672408" cy="1588068"/>
          </a:xfrm>
          <a:prstGeom prst="rect">
            <a:avLst/>
          </a:prstGeom>
          <a:noFill/>
          <a:ln w="38100">
            <a:solidFill>
              <a:srgbClr val="00B0F0"/>
            </a:solidFill>
          </a:ln>
        </p:spPr>
      </p:pic>
      <p:pic>
        <p:nvPicPr>
          <p:cNvPr id="78850" name="Picture 2" descr="http://4.bp.blogspot.com/-o7Y1hxG0MOw/VBXJ2wUTvFI/AAAAAAAAfsk/9Znx6jrTaks/s1600/%D0%AD%D0%BB%D0%B5%D0%BC%D0%B5%D0%BD%D1%82%D1%8B1.jpg"/>
          <p:cNvPicPr>
            <a:picLocks noChangeAspect="1" noChangeArrowheads="1"/>
          </p:cNvPicPr>
          <p:nvPr/>
        </p:nvPicPr>
        <p:blipFill>
          <a:blip r:embed="rId4" cstate="screen"/>
          <a:srcRect/>
          <a:stretch>
            <a:fillRect/>
          </a:stretch>
        </p:blipFill>
        <p:spPr bwMode="auto">
          <a:xfrm>
            <a:off x="6084168" y="476672"/>
            <a:ext cx="2520280" cy="4400489"/>
          </a:xfrm>
          <a:prstGeom prst="rect">
            <a:avLst/>
          </a:prstGeom>
          <a:noFill/>
          <a:ln w="38100">
            <a:solidFill>
              <a:srgbClr val="00B0F0"/>
            </a:solidFill>
          </a:ln>
        </p:spPr>
      </p:pic>
      <p:pic>
        <p:nvPicPr>
          <p:cNvPr id="7" name="Picture 2" descr="http://ologike.ru/chto-delate-esli-rebenok-plachet-pri-rasstavanii-s-roditelyami/1161747_html_594d4645.png"/>
          <p:cNvPicPr>
            <a:picLocks noChangeAspect="1" noChangeArrowheads="1"/>
          </p:cNvPicPr>
          <p:nvPr/>
        </p:nvPicPr>
        <p:blipFill>
          <a:blip r:embed="rId5" cstate="screen"/>
          <a:srcRect/>
          <a:stretch>
            <a:fillRect/>
          </a:stretch>
        </p:blipFill>
        <p:spPr bwMode="auto">
          <a:xfrm>
            <a:off x="546270" y="5085184"/>
            <a:ext cx="7472986" cy="1772816"/>
          </a:xfrm>
          <a:prstGeom prst="rect">
            <a:avLst/>
          </a:prstGeom>
          <a:noFill/>
        </p:spPr>
      </p:pic>
      <p:pic>
        <p:nvPicPr>
          <p:cNvPr id="8" name="Picture 6" descr="http://ponyatovskaya.ucoz.ru/NOVOSTI/2016/lapbook/skrinshot_2016-10-04_20.39.58.png"/>
          <p:cNvPicPr>
            <a:picLocks noChangeAspect="1" noChangeArrowheads="1"/>
          </p:cNvPicPr>
          <p:nvPr/>
        </p:nvPicPr>
        <p:blipFill>
          <a:blip r:embed="rId6" cstate="screen"/>
          <a:srcRect/>
          <a:stretch>
            <a:fillRect/>
          </a:stretch>
        </p:blipFill>
        <p:spPr bwMode="auto">
          <a:xfrm>
            <a:off x="3203848" y="332656"/>
            <a:ext cx="1985735" cy="323437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548680"/>
            <a:ext cx="2263055" cy="461665"/>
          </a:xfrm>
          <a:prstGeom prst="rect">
            <a:avLst/>
          </a:prstGeom>
          <a:noFill/>
        </p:spPr>
        <p:txBody>
          <a:bodyPr wrap="none" rtlCol="0">
            <a:spAutoFit/>
          </a:bodyPr>
          <a:lstStyle/>
          <a:p>
            <a:r>
              <a:rPr lang="ru-RU" sz="2400" b="1" dirty="0" smtClean="0">
                <a:solidFill>
                  <a:srgbClr val="FF0000"/>
                </a:solidFill>
                <a:latin typeface="Times New Roman" pitchFamily="18" charset="0"/>
                <a:cs typeface="Times New Roman" pitchFamily="18" charset="0"/>
              </a:rPr>
              <a:t>С чего начать?</a:t>
            </a:r>
            <a:endParaRPr lang="ru-RU" sz="2400" b="1" dirty="0">
              <a:solidFill>
                <a:srgbClr val="FF0000"/>
              </a:solidFill>
              <a:latin typeface="Times New Roman" pitchFamily="18" charset="0"/>
              <a:cs typeface="Times New Roman" pitchFamily="18" charset="0"/>
            </a:endParaRPr>
          </a:p>
        </p:txBody>
      </p:sp>
      <p:sp>
        <p:nvSpPr>
          <p:cNvPr id="6" name="Прямоугольник 5"/>
          <p:cNvSpPr/>
          <p:nvPr/>
        </p:nvSpPr>
        <p:spPr>
          <a:xfrm>
            <a:off x="1187624" y="1412776"/>
            <a:ext cx="2448272" cy="720080"/>
          </a:xfrm>
          <a:prstGeom prst="rect">
            <a:avLst/>
          </a:prstGeom>
          <a:solidFill>
            <a:schemeClr val="bg1"/>
          </a:solidFill>
          <a:ln>
            <a:solidFill>
              <a:srgbClr val="CCECFF"/>
            </a:solidFill>
          </a:ln>
        </p:spPr>
        <p:style>
          <a:lnRef idx="0">
            <a:schemeClr val="accent5"/>
          </a:lnRef>
          <a:fillRef idx="3">
            <a:schemeClr val="accent5"/>
          </a:fillRef>
          <a:effectRef idx="3">
            <a:schemeClr val="accent5"/>
          </a:effectRef>
          <a:fontRef idx="minor">
            <a:schemeClr val="lt1"/>
          </a:fontRef>
        </p:style>
        <p:txBody>
          <a:bodyPr rtlCol="0" anchor="ctr"/>
          <a:lstStyle/>
          <a:p>
            <a:endParaRPr lang="ru-RU" sz="2000" b="1" dirty="0" smtClean="0">
              <a:solidFill>
                <a:srgbClr val="002060"/>
              </a:solidFill>
            </a:endParaRPr>
          </a:p>
          <a:p>
            <a:r>
              <a:rPr lang="ru-RU" sz="2000" b="1" dirty="0" smtClean="0">
                <a:solidFill>
                  <a:srgbClr val="002060"/>
                </a:solidFill>
              </a:rPr>
              <a:t>Тема</a:t>
            </a:r>
            <a:endParaRPr lang="ru-RU" sz="2000" dirty="0" smtClean="0">
              <a:solidFill>
                <a:srgbClr val="002060"/>
              </a:solidFill>
            </a:endParaRPr>
          </a:p>
          <a:p>
            <a:r>
              <a:rPr lang="ru-RU" dirty="0" smtClean="0"/>
              <a:t> </a:t>
            </a:r>
            <a:endParaRPr lang="ru-RU" dirty="0"/>
          </a:p>
        </p:txBody>
      </p:sp>
      <p:sp>
        <p:nvSpPr>
          <p:cNvPr id="7" name="Прямоугольник 6"/>
          <p:cNvSpPr/>
          <p:nvPr/>
        </p:nvSpPr>
        <p:spPr>
          <a:xfrm>
            <a:off x="1259632" y="2492896"/>
            <a:ext cx="2376264" cy="720080"/>
          </a:xfrm>
          <a:prstGeom prst="rect">
            <a:avLst/>
          </a:prstGeom>
          <a:solidFill>
            <a:schemeClr val="bg1"/>
          </a:solidFill>
          <a:ln>
            <a:solidFill>
              <a:srgbClr val="CCECFF"/>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2000" b="1" dirty="0" smtClean="0">
                <a:solidFill>
                  <a:srgbClr val="002060"/>
                </a:solidFill>
              </a:rPr>
              <a:t>План</a:t>
            </a:r>
            <a:r>
              <a:rPr lang="ru-RU" dirty="0" smtClean="0"/>
              <a:t> </a:t>
            </a:r>
            <a:endParaRPr lang="ru-RU" dirty="0"/>
          </a:p>
        </p:txBody>
      </p:sp>
      <p:sp>
        <p:nvSpPr>
          <p:cNvPr id="8" name="Прямоугольник 7"/>
          <p:cNvSpPr/>
          <p:nvPr/>
        </p:nvSpPr>
        <p:spPr>
          <a:xfrm>
            <a:off x="1331640" y="3429000"/>
            <a:ext cx="2304256" cy="720080"/>
          </a:xfrm>
          <a:prstGeom prst="rect">
            <a:avLst/>
          </a:prstGeom>
          <a:solidFill>
            <a:schemeClr val="bg1"/>
          </a:solidFill>
          <a:ln>
            <a:solidFill>
              <a:srgbClr val="CCECFF"/>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2000" b="1" dirty="0" smtClean="0">
                <a:solidFill>
                  <a:srgbClr val="002060"/>
                </a:solidFill>
              </a:rPr>
              <a:t>Макет </a:t>
            </a:r>
            <a:endParaRPr lang="ru-RU" dirty="0"/>
          </a:p>
        </p:txBody>
      </p:sp>
      <p:sp>
        <p:nvSpPr>
          <p:cNvPr id="9" name="Прямоугольник 8"/>
          <p:cNvSpPr/>
          <p:nvPr/>
        </p:nvSpPr>
        <p:spPr>
          <a:xfrm>
            <a:off x="1331640" y="4437112"/>
            <a:ext cx="2304256" cy="720080"/>
          </a:xfrm>
          <a:prstGeom prst="rect">
            <a:avLst/>
          </a:prstGeom>
          <a:solidFill>
            <a:schemeClr val="bg1"/>
          </a:solidFill>
          <a:ln>
            <a:solidFill>
              <a:srgbClr val="CCECFF"/>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2000" b="1" dirty="0" smtClean="0">
                <a:solidFill>
                  <a:srgbClr val="002060"/>
                </a:solidFill>
              </a:rPr>
              <a:t>Оформление </a:t>
            </a:r>
            <a:endParaRPr lang="ru-RU" dirty="0"/>
          </a:p>
        </p:txBody>
      </p:sp>
      <p:sp>
        <p:nvSpPr>
          <p:cNvPr id="10" name="Овал 9"/>
          <p:cNvSpPr/>
          <p:nvPr/>
        </p:nvSpPr>
        <p:spPr>
          <a:xfrm>
            <a:off x="395536" y="1412776"/>
            <a:ext cx="648072" cy="626368"/>
          </a:xfrm>
          <a:prstGeom prst="ellipse">
            <a:avLst/>
          </a:prstGeom>
          <a:solidFill>
            <a:srgbClr val="FF0000"/>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t>1</a:t>
            </a:r>
            <a:endParaRPr lang="ru-RU" b="1" dirty="0"/>
          </a:p>
        </p:txBody>
      </p:sp>
      <p:sp>
        <p:nvSpPr>
          <p:cNvPr id="11" name="Овал 10"/>
          <p:cNvSpPr/>
          <p:nvPr/>
        </p:nvSpPr>
        <p:spPr>
          <a:xfrm>
            <a:off x="539552" y="2564904"/>
            <a:ext cx="648072" cy="626368"/>
          </a:xfrm>
          <a:prstGeom prst="ellipse">
            <a:avLst/>
          </a:prstGeom>
          <a:solidFill>
            <a:srgbClr val="FF0000"/>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t>2</a:t>
            </a:r>
            <a:endParaRPr lang="ru-RU" b="1" dirty="0"/>
          </a:p>
        </p:txBody>
      </p:sp>
      <p:sp>
        <p:nvSpPr>
          <p:cNvPr id="12" name="Овал 11"/>
          <p:cNvSpPr/>
          <p:nvPr/>
        </p:nvSpPr>
        <p:spPr>
          <a:xfrm>
            <a:off x="539552" y="3429000"/>
            <a:ext cx="648072" cy="626368"/>
          </a:xfrm>
          <a:prstGeom prst="ellipse">
            <a:avLst/>
          </a:prstGeom>
          <a:solidFill>
            <a:srgbClr val="FF0000"/>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t>3</a:t>
            </a:r>
            <a:endParaRPr lang="ru-RU" b="1" dirty="0"/>
          </a:p>
        </p:txBody>
      </p:sp>
      <p:sp>
        <p:nvSpPr>
          <p:cNvPr id="13" name="Овал 12"/>
          <p:cNvSpPr/>
          <p:nvPr/>
        </p:nvSpPr>
        <p:spPr>
          <a:xfrm>
            <a:off x="539552" y="4509120"/>
            <a:ext cx="648072" cy="626368"/>
          </a:xfrm>
          <a:prstGeom prst="ellipse">
            <a:avLst/>
          </a:prstGeom>
          <a:solidFill>
            <a:srgbClr val="FF0000"/>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t>4</a:t>
            </a:r>
            <a:endParaRPr lang="ru-RU" b="1" dirty="0"/>
          </a:p>
        </p:txBody>
      </p:sp>
      <p:pic>
        <p:nvPicPr>
          <p:cNvPr id="51202" name="Picture 2" descr="http://www.maam.ru/upload/blogs/detsad-219171-1459361368.jpg"/>
          <p:cNvPicPr>
            <a:picLocks noChangeAspect="1" noChangeArrowheads="1"/>
          </p:cNvPicPr>
          <p:nvPr/>
        </p:nvPicPr>
        <p:blipFill>
          <a:blip r:embed="rId2" cstate="screen"/>
          <a:srcRect/>
          <a:stretch>
            <a:fillRect/>
          </a:stretch>
        </p:blipFill>
        <p:spPr bwMode="auto">
          <a:xfrm>
            <a:off x="4138724" y="2060848"/>
            <a:ext cx="4609740" cy="2736304"/>
          </a:xfrm>
          <a:prstGeom prst="rect">
            <a:avLst/>
          </a:prstGeom>
          <a:noFill/>
          <a:ln w="38100">
            <a:solidFill>
              <a:schemeClr val="accent1"/>
            </a:solidFill>
          </a:ln>
        </p:spPr>
      </p:pic>
      <p:pic>
        <p:nvPicPr>
          <p:cNvPr id="15" name="Picture 2" descr="http://futuresbeginning.com/cartoon-images-of-children-26.jpg"/>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1259632" y="5407470"/>
            <a:ext cx="5962650" cy="145053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http://www.maam.ru/upload/blogs/detsad-6348-1470583266.jpg"/>
          <p:cNvPicPr>
            <a:picLocks noChangeAspect="1" noChangeArrowheads="1"/>
          </p:cNvPicPr>
          <p:nvPr/>
        </p:nvPicPr>
        <p:blipFill>
          <a:blip r:embed="rId2" cstate="screen"/>
          <a:srcRect/>
          <a:stretch>
            <a:fillRect/>
          </a:stretch>
        </p:blipFill>
        <p:spPr bwMode="auto">
          <a:xfrm>
            <a:off x="5796136" y="548680"/>
            <a:ext cx="2893670" cy="3600400"/>
          </a:xfrm>
          <a:prstGeom prst="rect">
            <a:avLst/>
          </a:prstGeom>
          <a:noFill/>
        </p:spPr>
      </p:pic>
      <p:pic>
        <p:nvPicPr>
          <p:cNvPr id="70660" name="Picture 4" descr="И снова лэпбук (подруга попросила помочь сделать). Но, в итоге, полностью делала я. Что только не сделаешь для лучшей подруги ?  фото 15"/>
          <p:cNvPicPr>
            <a:picLocks noChangeAspect="1" noChangeArrowheads="1"/>
          </p:cNvPicPr>
          <p:nvPr/>
        </p:nvPicPr>
        <p:blipFill>
          <a:blip r:embed="rId3" cstate="screen"/>
          <a:srcRect/>
          <a:stretch>
            <a:fillRect/>
          </a:stretch>
        </p:blipFill>
        <p:spPr bwMode="auto">
          <a:xfrm>
            <a:off x="2123728" y="3429000"/>
            <a:ext cx="3456384" cy="2592289"/>
          </a:xfrm>
          <a:prstGeom prst="rect">
            <a:avLst/>
          </a:prstGeom>
          <a:noFill/>
        </p:spPr>
      </p:pic>
      <p:pic>
        <p:nvPicPr>
          <p:cNvPr id="4" name="Picture 2" descr="Лэпбук для дошкольников мастер класс "/>
          <p:cNvPicPr>
            <a:picLocks noChangeAspect="1" noChangeArrowheads="1"/>
          </p:cNvPicPr>
          <p:nvPr/>
        </p:nvPicPr>
        <p:blipFill>
          <a:blip r:embed="rId4" cstate="screen"/>
          <a:srcRect/>
          <a:stretch>
            <a:fillRect/>
          </a:stretch>
        </p:blipFill>
        <p:spPr bwMode="auto">
          <a:xfrm>
            <a:off x="2195736" y="692696"/>
            <a:ext cx="3548371" cy="2276872"/>
          </a:xfrm>
          <a:prstGeom prst="rect">
            <a:avLst/>
          </a:prstGeom>
          <a:noFill/>
        </p:spPr>
      </p:pic>
      <p:pic>
        <p:nvPicPr>
          <p:cNvPr id="5" name="Picture 2" descr="http://futuresbeginning.com/cartoon-images-of-children-26.jpg"/>
          <p:cNvPicPr>
            <a:picLocks noChangeAspect="1" noChangeArrowheads="1"/>
          </p:cNvPicPr>
          <p:nvPr/>
        </p:nvPicPr>
        <p:blipFill>
          <a:blip r:embed="rId5" cstate="screen">
            <a:clrChange>
              <a:clrFrom>
                <a:srgbClr val="FFFFFF"/>
              </a:clrFrom>
              <a:clrTo>
                <a:srgbClr val="FFFFFF">
                  <a:alpha val="0"/>
                </a:srgbClr>
              </a:clrTo>
            </a:clrChange>
          </a:blip>
          <a:srcRect/>
          <a:stretch>
            <a:fillRect/>
          </a:stretch>
        </p:blipFill>
        <p:spPr bwMode="auto">
          <a:xfrm>
            <a:off x="0" y="0"/>
            <a:ext cx="2411760"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764704"/>
            <a:ext cx="8352928" cy="5324535"/>
          </a:xfrm>
          <a:prstGeom prst="rect">
            <a:avLst/>
          </a:prstGeom>
          <a:solidFill>
            <a:schemeClr val="bg1"/>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000" dirty="0" smtClean="0">
                <a:solidFill>
                  <a:srgbClr val="002060"/>
                </a:solidFill>
                <a:latin typeface="Times New Roman" pitchFamily="18" charset="0"/>
                <a:cs typeface="Times New Roman" pitchFamily="18" charset="0"/>
              </a:rPr>
              <a:t>1. Эстетичность. </a:t>
            </a:r>
            <a:r>
              <a:rPr lang="ru-RU" sz="2000" dirty="0" err="1" smtClean="0">
                <a:solidFill>
                  <a:srgbClr val="002060"/>
                </a:solidFill>
                <a:latin typeface="Times New Roman" pitchFamily="18" charset="0"/>
                <a:cs typeface="Times New Roman" pitchFamily="18" charset="0"/>
              </a:rPr>
              <a:t>Лепбук</a:t>
            </a:r>
            <a:r>
              <a:rPr lang="ru-RU" sz="2000" dirty="0" smtClean="0">
                <a:solidFill>
                  <a:srgbClr val="002060"/>
                </a:solidFill>
                <a:latin typeface="Times New Roman" pitchFamily="18" charset="0"/>
                <a:cs typeface="Times New Roman" pitchFamily="18" charset="0"/>
              </a:rPr>
              <a:t> должен быть оформлен аккуратно, красиво. У детей должно появиться желание взять его в руки. В оформлении не стоит использовать много ярких цветов.</a:t>
            </a:r>
          </a:p>
          <a:p>
            <a:r>
              <a:rPr lang="ru-RU" sz="2000" dirty="0" smtClean="0">
                <a:solidFill>
                  <a:srgbClr val="002060"/>
                </a:solidFill>
                <a:latin typeface="Times New Roman" pitchFamily="18" charset="0"/>
                <a:cs typeface="Times New Roman" pitchFamily="18" charset="0"/>
              </a:rPr>
              <a:t>2. Долговечность. Конечно ни одно пособие, даже игрушка, не хранится вечно, но изготавливая </a:t>
            </a:r>
            <a:r>
              <a:rPr lang="ru-RU" sz="2000" b="1" dirty="0" err="1" smtClean="0">
                <a:solidFill>
                  <a:srgbClr val="002060"/>
                </a:solidFill>
                <a:latin typeface="Times New Roman" pitchFamily="18" charset="0"/>
                <a:cs typeface="Times New Roman" pitchFamily="18" charset="0"/>
              </a:rPr>
              <a:t>лэпбук</a:t>
            </a:r>
            <a:r>
              <a:rPr lang="ru-RU" sz="2000" dirty="0" smtClean="0">
                <a:solidFill>
                  <a:srgbClr val="002060"/>
                </a:solidFill>
                <a:latin typeface="Times New Roman" pitchFamily="18" charset="0"/>
                <a:cs typeface="Times New Roman" pitchFamily="18" charset="0"/>
              </a:rPr>
              <a:t>, стоит учесть, что с ним будут заниматься дети. Он должен быть достаточно крепким.</a:t>
            </a:r>
          </a:p>
          <a:p>
            <a:r>
              <a:rPr lang="ru-RU" sz="2000" dirty="0" smtClean="0">
                <a:solidFill>
                  <a:srgbClr val="002060"/>
                </a:solidFill>
                <a:latin typeface="Times New Roman" pitchFamily="18" charset="0"/>
                <a:cs typeface="Times New Roman" pitchFamily="18" charset="0"/>
              </a:rPr>
              <a:t>3. Минимум подписей. Никаких методических рекомендаций, больших текстов с описаниями, лишней информации. Все подписи должны быть напечатаны понятным для детей шрифтом </a:t>
            </a:r>
            <a:r>
              <a:rPr lang="ru-RU" sz="2000" i="1" dirty="0" smtClean="0">
                <a:solidFill>
                  <a:srgbClr val="002060"/>
                </a:solidFill>
                <a:latin typeface="Times New Roman" pitchFamily="18" charset="0"/>
                <a:cs typeface="Times New Roman" pitchFamily="18" charset="0"/>
              </a:rPr>
              <a:t>(в дошкольном образовании это только печатные буквы)</a:t>
            </a:r>
            <a:r>
              <a:rPr lang="ru-RU" sz="2000" dirty="0" smtClean="0">
                <a:solidFill>
                  <a:srgbClr val="002060"/>
                </a:solidFill>
                <a:latin typeface="Times New Roman" pitchFamily="18" charset="0"/>
                <a:cs typeface="Times New Roman" pitchFamily="18" charset="0"/>
              </a:rPr>
              <a:t>.</a:t>
            </a:r>
          </a:p>
          <a:p>
            <a:r>
              <a:rPr lang="ru-RU" sz="2000" dirty="0" smtClean="0">
                <a:solidFill>
                  <a:srgbClr val="002060"/>
                </a:solidFill>
                <a:latin typeface="Times New Roman" pitchFamily="18" charset="0"/>
                <a:cs typeface="Times New Roman" pitchFamily="18" charset="0"/>
              </a:rPr>
              <a:t>4. Все игры должны быть доступны пониманию детей. Взяв </a:t>
            </a:r>
            <a:r>
              <a:rPr lang="ru-RU" sz="2000" dirty="0" err="1" smtClean="0">
                <a:solidFill>
                  <a:srgbClr val="002060"/>
                </a:solidFill>
                <a:latin typeface="Times New Roman" pitchFamily="18" charset="0"/>
                <a:cs typeface="Times New Roman" pitchFamily="18" charset="0"/>
              </a:rPr>
              <a:t>лэпбук</a:t>
            </a:r>
            <a:r>
              <a:rPr lang="ru-RU" sz="2000" dirty="0" smtClean="0">
                <a:solidFill>
                  <a:srgbClr val="002060"/>
                </a:solidFill>
                <a:latin typeface="Times New Roman" pitchFamily="18" charset="0"/>
                <a:cs typeface="Times New Roman" pitchFamily="18" charset="0"/>
              </a:rPr>
              <a:t>, ребенок должен самостоятельно выбрать, что ему интересно, как с этим обращаться.</a:t>
            </a:r>
          </a:p>
          <a:p>
            <a:r>
              <a:rPr lang="ru-RU" sz="2000" dirty="0" smtClean="0">
                <a:solidFill>
                  <a:srgbClr val="002060"/>
                </a:solidFill>
                <a:latin typeface="Times New Roman" pitchFamily="18" charset="0"/>
                <a:cs typeface="Times New Roman" pitchFamily="18" charset="0"/>
              </a:rPr>
              <a:t>5. В </a:t>
            </a:r>
            <a:r>
              <a:rPr lang="ru-RU" sz="2000" dirty="0" err="1" smtClean="0">
                <a:solidFill>
                  <a:srgbClr val="002060"/>
                </a:solidFill>
                <a:latin typeface="Times New Roman" pitchFamily="18" charset="0"/>
                <a:cs typeface="Times New Roman" pitchFamily="18" charset="0"/>
              </a:rPr>
              <a:t>лэпбуке</a:t>
            </a:r>
            <a:r>
              <a:rPr lang="ru-RU" sz="2000" dirty="0" smtClean="0">
                <a:solidFill>
                  <a:srgbClr val="002060"/>
                </a:solidFill>
                <a:latin typeface="Times New Roman" pitchFamily="18" charset="0"/>
                <a:cs typeface="Times New Roman" pitchFamily="18" charset="0"/>
              </a:rPr>
              <a:t> приветствуется большое количество удобно открываемых кармашков. Они вызовут интерес у детей.</a:t>
            </a:r>
          </a:p>
          <a:p>
            <a:r>
              <a:rPr lang="ru-RU" sz="2000" dirty="0" smtClean="0">
                <a:solidFill>
                  <a:srgbClr val="002060"/>
                </a:solidFill>
                <a:latin typeface="Times New Roman" pitchFamily="18" charset="0"/>
                <a:cs typeface="Times New Roman" pitchFamily="18" charset="0"/>
              </a:rPr>
              <a:t>6. Информация, содержащаяся в </a:t>
            </a:r>
            <a:r>
              <a:rPr lang="ru-RU" sz="2000" dirty="0" err="1" smtClean="0">
                <a:solidFill>
                  <a:srgbClr val="002060"/>
                </a:solidFill>
                <a:latin typeface="Times New Roman" pitchFamily="18" charset="0"/>
                <a:cs typeface="Times New Roman" pitchFamily="18" charset="0"/>
              </a:rPr>
              <a:t>лэпбуке</a:t>
            </a:r>
            <a:r>
              <a:rPr lang="ru-RU" sz="2000" dirty="0" smtClean="0">
                <a:solidFill>
                  <a:srgbClr val="002060"/>
                </a:solidFill>
                <a:latin typeface="Times New Roman" pitchFamily="18" charset="0"/>
                <a:cs typeface="Times New Roman" pitchFamily="18" charset="0"/>
              </a:rPr>
              <a:t>, должна быть понятна ребенку и подобрана в соответствии с возрастом.</a:t>
            </a:r>
            <a:endParaRPr lang="ru-RU" sz="2000" dirty="0">
              <a:solidFill>
                <a:srgbClr val="002060"/>
              </a:solidFill>
              <a:latin typeface="Times New Roman" pitchFamily="18" charset="0"/>
              <a:cs typeface="Times New Roman" pitchFamily="18" charset="0"/>
            </a:endParaRPr>
          </a:p>
        </p:txBody>
      </p:sp>
      <p:sp>
        <p:nvSpPr>
          <p:cNvPr id="3" name="Прямоугольник 2"/>
          <p:cNvSpPr/>
          <p:nvPr/>
        </p:nvSpPr>
        <p:spPr>
          <a:xfrm>
            <a:off x="755576" y="260648"/>
            <a:ext cx="6485532" cy="461665"/>
          </a:xfrm>
          <a:prstGeom prst="rect">
            <a:avLst/>
          </a:prstGeom>
          <a:ln>
            <a:noFill/>
          </a:ln>
        </p:spPr>
        <p:txBody>
          <a:bodyPr wrap="square">
            <a:spAutoFit/>
          </a:bodyPr>
          <a:lstStyle/>
          <a:p>
            <a:pPr lvl="0"/>
            <a:r>
              <a:rPr lang="ru-RU" sz="2400" b="1" dirty="0" smtClean="0">
                <a:solidFill>
                  <a:srgbClr val="FF0000"/>
                </a:solidFill>
                <a:latin typeface="Times New Roman" pitchFamily="18" charset="0"/>
                <a:cs typeface="Times New Roman" pitchFamily="18" charset="0"/>
              </a:rPr>
              <a:t>Правила по созданию и оформлению </a:t>
            </a:r>
            <a:r>
              <a:rPr lang="ru-RU" sz="2400" b="1" dirty="0" err="1" smtClean="0">
                <a:solidFill>
                  <a:srgbClr val="FF0000"/>
                </a:solidFill>
                <a:latin typeface="Times New Roman" pitchFamily="18" charset="0"/>
                <a:cs typeface="Times New Roman" pitchFamily="18" charset="0"/>
              </a:rPr>
              <a:t>лэпбука</a:t>
            </a:r>
            <a:endParaRPr lang="ru-RU" sz="24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908721"/>
            <a:ext cx="8568952" cy="4339650"/>
          </a:xfrm>
          <a:prstGeom prst="rect">
            <a:avLst/>
          </a:prstGeom>
          <a:solidFill>
            <a:schemeClr val="bg1"/>
          </a:solidFill>
          <a:ln>
            <a:solidFill>
              <a:srgbClr val="CCECFF"/>
            </a:solidFill>
          </a:ln>
        </p:spPr>
        <p:style>
          <a:lnRef idx="0">
            <a:schemeClr val="accent5"/>
          </a:lnRef>
          <a:fillRef idx="3">
            <a:schemeClr val="accent5"/>
          </a:fillRef>
          <a:effectRef idx="3">
            <a:schemeClr val="accent5"/>
          </a:effectRef>
          <a:fontRef idx="minor">
            <a:schemeClr val="lt1"/>
          </a:fontRef>
        </p:style>
        <p:txBody>
          <a:bodyPr wrap="square">
            <a:spAutoFit/>
          </a:bodyPr>
          <a:lstStyle/>
          <a:p>
            <a:pPr algn="just">
              <a:buFont typeface="Arial" pitchFamily="34" charset="0"/>
              <a:buChar char="•"/>
            </a:pPr>
            <a:r>
              <a:rPr lang="ru-RU" sz="2000" dirty="0" err="1" smtClean="0">
                <a:solidFill>
                  <a:srgbClr val="003399"/>
                </a:solidFill>
                <a:latin typeface="Times New Roman" pitchFamily="18" charset="0"/>
                <a:cs typeface="Times New Roman" pitchFamily="18" charset="0"/>
              </a:rPr>
              <a:t>Лэпбук</a:t>
            </a:r>
            <a:r>
              <a:rPr lang="ru-RU" sz="2000" dirty="0" smtClean="0">
                <a:solidFill>
                  <a:srgbClr val="003399"/>
                </a:solidFill>
                <a:latin typeface="Times New Roman" pitchFamily="18" charset="0"/>
                <a:cs typeface="Times New Roman" pitchFamily="18" charset="0"/>
              </a:rPr>
              <a:t> помогает ребенку по своему желанию организовать информацию по изучаемой теме и лучше понять и запомнить материал.</a:t>
            </a:r>
          </a:p>
          <a:p>
            <a:pPr algn="just">
              <a:buFont typeface="Arial" pitchFamily="34" charset="0"/>
              <a:buChar char="•"/>
            </a:pPr>
            <a:r>
              <a:rPr lang="ru-RU" sz="2000" dirty="0" smtClean="0">
                <a:solidFill>
                  <a:srgbClr val="003399"/>
                </a:solidFill>
                <a:latin typeface="Times New Roman" pitchFamily="18" charset="0"/>
                <a:cs typeface="Times New Roman" pitchFamily="18" charset="0"/>
              </a:rPr>
              <a:t>Ребенок не раз будет возвращаться к тематической папке, чтобы полистать ее, поиграть в игры, распложенные в ней, и незаметно для себя повторить пройденный материал. </a:t>
            </a:r>
          </a:p>
          <a:p>
            <a:pPr algn="just">
              <a:buFont typeface="Arial" pitchFamily="34" charset="0"/>
              <a:buChar char="•"/>
            </a:pPr>
            <a:r>
              <a:rPr lang="ru-RU" sz="2000" dirty="0" err="1" smtClean="0">
                <a:solidFill>
                  <a:srgbClr val="003399"/>
                </a:solidFill>
                <a:latin typeface="Times New Roman" pitchFamily="18" charset="0"/>
                <a:cs typeface="Times New Roman" pitchFamily="18" charset="0"/>
              </a:rPr>
              <a:t>Лэпбук</a:t>
            </a:r>
            <a:r>
              <a:rPr lang="ru-RU" sz="2000" dirty="0" smtClean="0">
                <a:solidFill>
                  <a:srgbClr val="003399"/>
                </a:solidFill>
                <a:latin typeface="Times New Roman" pitchFamily="18" charset="0"/>
                <a:cs typeface="Times New Roman" pitchFamily="18" charset="0"/>
              </a:rPr>
              <a:t> способствует развитию творческого мышления, развивает познавательный интерес.</a:t>
            </a:r>
          </a:p>
          <a:p>
            <a:pPr algn="just">
              <a:buFont typeface="Arial" pitchFamily="34" charset="0"/>
              <a:buChar char="•"/>
            </a:pPr>
            <a:r>
              <a:rPr lang="ru-RU" sz="2000" dirty="0" smtClean="0">
                <a:solidFill>
                  <a:srgbClr val="003399"/>
                </a:solidFill>
                <a:latin typeface="Times New Roman" pitchFamily="18" charset="0"/>
                <a:cs typeface="Times New Roman" pitchFamily="18" charset="0"/>
              </a:rPr>
              <a:t> </a:t>
            </a:r>
            <a:r>
              <a:rPr lang="ru-RU" sz="2000" dirty="0" err="1" smtClean="0">
                <a:solidFill>
                  <a:srgbClr val="003399"/>
                </a:solidFill>
                <a:latin typeface="Times New Roman" pitchFamily="18" charset="0"/>
                <a:cs typeface="Times New Roman" pitchFamily="18" charset="0"/>
              </a:rPr>
              <a:t>Лэпбук</a:t>
            </a:r>
            <a:r>
              <a:rPr lang="ru-RU" sz="2000" dirty="0" smtClean="0">
                <a:solidFill>
                  <a:srgbClr val="003399"/>
                </a:solidFill>
                <a:latin typeface="Times New Roman" pitchFamily="18" charset="0"/>
                <a:cs typeface="Times New Roman" pitchFamily="18" charset="0"/>
              </a:rPr>
              <a:t>, содержащий в себе множество кармашков, окошечек, книжек раскладушек, по разному раскрывающихся, будет способствовать развитию мелкой моторики детей. </a:t>
            </a:r>
          </a:p>
          <a:p>
            <a:pPr algn="just">
              <a:buFont typeface="Arial" pitchFamily="34" charset="0"/>
              <a:buChar char="•"/>
            </a:pPr>
            <a:r>
              <a:rPr lang="ru-RU" sz="2000" dirty="0" err="1" smtClean="0">
                <a:solidFill>
                  <a:srgbClr val="003399"/>
                </a:solidFill>
                <a:latin typeface="Times New Roman" pitchFamily="18" charset="0"/>
                <a:cs typeface="Times New Roman" pitchFamily="18" charset="0"/>
              </a:rPr>
              <a:t>Лэпбук</a:t>
            </a:r>
            <a:r>
              <a:rPr lang="ru-RU" sz="2000" dirty="0" smtClean="0">
                <a:solidFill>
                  <a:srgbClr val="003399"/>
                </a:solidFill>
                <a:latin typeface="Times New Roman" pitchFamily="18" charset="0"/>
                <a:cs typeface="Times New Roman" pitchFamily="18" charset="0"/>
              </a:rPr>
              <a:t> помогает объединить родителей и детей, в ходе совместного  его изготовления в процессе реализации определенного проекта.</a:t>
            </a:r>
            <a:r>
              <a:rPr lang="ru-RU" dirty="0" smtClean="0"/>
              <a:t/>
            </a:r>
            <a:br>
              <a:rPr lang="ru-RU" dirty="0" smtClean="0"/>
            </a:br>
            <a:r>
              <a:rPr lang="ru-RU" dirty="0" smtClean="0"/>
              <a:t/>
            </a:r>
            <a:br>
              <a:rPr lang="ru-RU" dirty="0" smtClean="0"/>
            </a:br>
            <a:endParaRPr lang="ru-RU" dirty="0"/>
          </a:p>
        </p:txBody>
      </p:sp>
      <p:sp>
        <p:nvSpPr>
          <p:cNvPr id="3" name="Прямоугольник 2"/>
          <p:cNvSpPr/>
          <p:nvPr/>
        </p:nvSpPr>
        <p:spPr>
          <a:xfrm>
            <a:off x="1403648" y="332656"/>
            <a:ext cx="6152453" cy="584775"/>
          </a:xfrm>
          <a:prstGeom prst="rect">
            <a:avLst/>
          </a:prstGeom>
        </p:spPr>
        <p:txBody>
          <a:bodyPr wrap="none">
            <a:spAutoFit/>
          </a:bodyPr>
          <a:lstStyle/>
          <a:p>
            <a:pPr lvl="0" algn="just" fontAlgn="base">
              <a:spcBef>
                <a:spcPct val="0"/>
              </a:spcBef>
              <a:spcAft>
                <a:spcPct val="0"/>
              </a:spcAft>
            </a:pPr>
            <a:r>
              <a:rPr lang="ru-RU" sz="3200" b="1" dirty="0" smtClean="0">
                <a:solidFill>
                  <a:srgbClr val="FF0000"/>
                </a:solidFill>
                <a:latin typeface="Times New Roman" pitchFamily="18" charset="0"/>
                <a:ea typeface="Calibri" pitchFamily="34" charset="0"/>
                <a:cs typeface="Times New Roman" pitchFamily="18" charset="0"/>
              </a:rPr>
              <a:t>Значение </a:t>
            </a:r>
            <a:r>
              <a:rPr lang="ru-RU" sz="3200" b="1" dirty="0" err="1" smtClean="0">
                <a:solidFill>
                  <a:srgbClr val="FF0000"/>
                </a:solidFill>
                <a:latin typeface="Times New Roman" pitchFamily="18" charset="0"/>
                <a:ea typeface="Calibri" pitchFamily="34" charset="0"/>
                <a:cs typeface="Times New Roman" pitchFamily="18" charset="0"/>
              </a:rPr>
              <a:t>лэпбука</a:t>
            </a:r>
            <a:r>
              <a:rPr lang="ru-RU" sz="3200" b="1" dirty="0" smtClean="0">
                <a:solidFill>
                  <a:srgbClr val="FF0000"/>
                </a:solidFill>
                <a:latin typeface="Times New Roman" pitchFamily="18" charset="0"/>
                <a:ea typeface="Calibri" pitchFamily="34" charset="0"/>
                <a:cs typeface="Times New Roman" pitchFamily="18" charset="0"/>
              </a:rPr>
              <a:t> </a:t>
            </a:r>
            <a:r>
              <a:rPr lang="ru-RU" sz="3200" b="1" dirty="0" smtClean="0">
                <a:solidFill>
                  <a:srgbClr val="FF0000"/>
                </a:solidFill>
                <a:latin typeface="Times New Roman" pitchFamily="18" charset="0"/>
                <a:cs typeface="Times New Roman" pitchFamily="18" charset="0"/>
              </a:rPr>
              <a:t> </a:t>
            </a:r>
            <a:r>
              <a:rPr lang="ru-RU" sz="3200" b="1" dirty="0" smtClean="0">
                <a:solidFill>
                  <a:srgbClr val="FF0000"/>
                </a:solidFill>
                <a:latin typeface="Times New Roman" pitchFamily="18" charset="0"/>
                <a:ea typeface="Calibri" pitchFamily="34" charset="0"/>
                <a:cs typeface="Times New Roman" pitchFamily="18" charset="0"/>
              </a:rPr>
              <a:t>для ребенка: </a:t>
            </a:r>
            <a:endParaRPr lang="ru-RU" sz="3200" b="1" dirty="0" smtClean="0">
              <a:solidFill>
                <a:srgbClr val="FF0000"/>
              </a:solidFill>
              <a:latin typeface="Times New Roman" pitchFamily="18" charset="0"/>
              <a:cs typeface="Times New Roman" pitchFamily="18" charset="0"/>
            </a:endParaRPr>
          </a:p>
        </p:txBody>
      </p:sp>
      <p:pic>
        <p:nvPicPr>
          <p:cNvPr id="5" name="Picture 2" descr="Cartoon Images Of Children"/>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1691680" y="5345832"/>
            <a:ext cx="4104456" cy="151216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908720"/>
            <a:ext cx="7560840" cy="4247317"/>
          </a:xfrm>
          <a:prstGeom prst="rect">
            <a:avLst/>
          </a:prstGeom>
          <a:solidFill>
            <a:schemeClr val="bg1"/>
          </a:solidFill>
          <a:ln>
            <a:solidFill>
              <a:srgbClr val="CCECFF"/>
            </a:solidFill>
          </a:ln>
        </p:spPr>
        <p:style>
          <a:lnRef idx="0">
            <a:schemeClr val="accent5"/>
          </a:lnRef>
          <a:fillRef idx="3">
            <a:schemeClr val="accent5"/>
          </a:fillRef>
          <a:effectRef idx="3">
            <a:schemeClr val="accent5"/>
          </a:effectRef>
          <a:fontRef idx="minor">
            <a:schemeClr val="lt1"/>
          </a:fontRef>
        </p:style>
        <p:txBody>
          <a:bodyPr wrap="square">
            <a:spAutoFit/>
          </a:bodyPr>
          <a:lstStyle/>
          <a:p>
            <a:pPr lvl="0" algn="just" eaLnBrk="0" fontAlgn="base" hangingPunct="0">
              <a:spcBef>
                <a:spcPct val="0"/>
              </a:spcBef>
              <a:spcAft>
                <a:spcPct val="0"/>
              </a:spcAft>
              <a:buFontTx/>
              <a:buChar char="•"/>
            </a:pPr>
            <a:r>
              <a:rPr lang="ru-RU" sz="2400" dirty="0" smtClean="0">
                <a:solidFill>
                  <a:srgbClr val="000099"/>
                </a:solidFill>
                <a:latin typeface="Times New Roman" pitchFamily="18" charset="0"/>
                <a:ea typeface="Times New Roman" pitchFamily="18" charset="0"/>
                <a:cs typeface="Times New Roman" pitchFamily="18" charset="0"/>
              </a:rPr>
              <a:t>Способствует организации материала по изучаемой теме в рамках комплексно-тематического планирования. </a:t>
            </a:r>
          </a:p>
          <a:p>
            <a:pPr lvl="0" algn="just" eaLnBrk="0" fontAlgn="base" hangingPunct="0">
              <a:spcBef>
                <a:spcPct val="0"/>
              </a:spcBef>
              <a:spcAft>
                <a:spcPct val="0"/>
              </a:spcAft>
              <a:buFontTx/>
              <a:buChar char="•"/>
            </a:pPr>
            <a:r>
              <a:rPr lang="ru-RU" sz="2400" dirty="0" smtClean="0">
                <a:solidFill>
                  <a:srgbClr val="000099"/>
                </a:solidFill>
                <a:latin typeface="Times New Roman" pitchFamily="18" charset="0"/>
                <a:ea typeface="Times New Roman" pitchFamily="18" charset="0"/>
                <a:cs typeface="Times New Roman" pitchFamily="18" charset="0"/>
              </a:rPr>
              <a:t>Способствует оформлению результатов совместной проектной деятельности. </a:t>
            </a:r>
          </a:p>
          <a:p>
            <a:pPr lvl="0" algn="just" eaLnBrk="0" fontAlgn="base" hangingPunct="0">
              <a:spcBef>
                <a:spcPct val="0"/>
              </a:spcBef>
              <a:spcAft>
                <a:spcPct val="0"/>
              </a:spcAft>
              <a:buFontTx/>
              <a:buChar char="•"/>
            </a:pPr>
            <a:r>
              <a:rPr lang="ru-RU" sz="2400" dirty="0" smtClean="0">
                <a:solidFill>
                  <a:srgbClr val="000099"/>
                </a:solidFill>
                <a:latin typeface="Times New Roman" pitchFamily="18" charset="0"/>
                <a:ea typeface="Times New Roman" pitchFamily="18" charset="0"/>
                <a:cs typeface="Times New Roman" pitchFamily="18" charset="0"/>
              </a:rPr>
              <a:t>Способствует организации индивидуальной и самостоятельной работы с детьми. </a:t>
            </a:r>
          </a:p>
          <a:p>
            <a:pPr lvl="0" algn="just" eaLnBrk="0" fontAlgn="base" hangingPunct="0">
              <a:spcBef>
                <a:spcPct val="0"/>
              </a:spcBef>
              <a:spcAft>
                <a:spcPct val="0"/>
              </a:spcAft>
              <a:buFontTx/>
              <a:buChar char="•"/>
            </a:pPr>
            <a:r>
              <a:rPr lang="ru-RU" sz="2400" dirty="0" smtClean="0">
                <a:solidFill>
                  <a:srgbClr val="000099"/>
                </a:solidFill>
                <a:latin typeface="Times New Roman" pitchFamily="18" charset="0"/>
                <a:ea typeface="Times New Roman" pitchFamily="18" charset="0"/>
                <a:cs typeface="Times New Roman" pitchFamily="18" charset="0"/>
              </a:rPr>
              <a:t>Обеспечивает реализацию партнерских взаимоотношений между взрослыми и детьми.</a:t>
            </a:r>
          </a:p>
          <a:p>
            <a:pPr lvl="0" algn="just" eaLnBrk="0" fontAlgn="base" hangingPunct="0">
              <a:spcBef>
                <a:spcPct val="0"/>
              </a:spcBef>
              <a:spcAft>
                <a:spcPct val="0"/>
              </a:spcAft>
              <a:buFontTx/>
              <a:buChar char="•"/>
            </a:pPr>
            <a:r>
              <a:rPr lang="ru-RU" sz="2400" dirty="0" smtClean="0">
                <a:solidFill>
                  <a:srgbClr val="000099"/>
                </a:solidFill>
                <a:latin typeface="Times New Roman" pitchFamily="18" charset="0"/>
                <a:ea typeface="Times New Roman" pitchFamily="18" charset="0"/>
                <a:cs typeface="Times New Roman" pitchFamily="18" charset="0"/>
              </a:rPr>
              <a:t>Способствует творческой самореализации педагога</a:t>
            </a:r>
            <a:endParaRPr lang="ru-RU" sz="2400" dirty="0" smtClean="0">
              <a:solidFill>
                <a:srgbClr val="000099"/>
              </a:solidFill>
              <a:latin typeface="Times New Roman" pitchFamily="18" charset="0"/>
              <a:cs typeface="Times New Roman" pitchFamily="18" charset="0"/>
            </a:endParaRPr>
          </a:p>
          <a:p>
            <a:pPr algn="just"/>
            <a:r>
              <a:rPr lang="ru-RU" dirty="0" smtClean="0"/>
              <a:t/>
            </a:r>
            <a:br>
              <a:rPr lang="ru-RU" dirty="0" smtClean="0"/>
            </a:br>
            <a:r>
              <a:rPr lang="ru-RU" dirty="0" smtClean="0"/>
              <a:t/>
            </a:r>
            <a:br>
              <a:rPr lang="ru-RU" dirty="0" smtClean="0"/>
            </a:br>
            <a:endParaRPr lang="ru-RU" dirty="0"/>
          </a:p>
        </p:txBody>
      </p:sp>
      <p:sp>
        <p:nvSpPr>
          <p:cNvPr id="3" name="Прямоугольник 2"/>
          <p:cNvSpPr/>
          <p:nvPr/>
        </p:nvSpPr>
        <p:spPr>
          <a:xfrm>
            <a:off x="1336707" y="332656"/>
            <a:ext cx="6286336" cy="584775"/>
          </a:xfrm>
          <a:prstGeom prst="rect">
            <a:avLst/>
          </a:prstGeom>
        </p:spPr>
        <p:txBody>
          <a:bodyPr wrap="none">
            <a:spAutoFit/>
          </a:bodyPr>
          <a:lstStyle/>
          <a:p>
            <a:pPr lvl="0" algn="just" fontAlgn="base">
              <a:spcBef>
                <a:spcPct val="0"/>
              </a:spcBef>
              <a:spcAft>
                <a:spcPct val="0"/>
              </a:spcAft>
            </a:pPr>
            <a:r>
              <a:rPr lang="ru-RU" sz="3200" b="1" dirty="0" smtClean="0">
                <a:solidFill>
                  <a:srgbClr val="FF0000"/>
                </a:solidFill>
                <a:latin typeface="Times New Roman" pitchFamily="18" charset="0"/>
                <a:ea typeface="Calibri" pitchFamily="34" charset="0"/>
                <a:cs typeface="Times New Roman" pitchFamily="18" charset="0"/>
              </a:rPr>
              <a:t>Значение </a:t>
            </a:r>
            <a:r>
              <a:rPr lang="ru-RU" sz="3200" b="1" dirty="0" err="1" smtClean="0">
                <a:solidFill>
                  <a:srgbClr val="FF0000"/>
                </a:solidFill>
                <a:latin typeface="Times New Roman" pitchFamily="18" charset="0"/>
                <a:ea typeface="Calibri" pitchFamily="34" charset="0"/>
                <a:cs typeface="Times New Roman" pitchFamily="18" charset="0"/>
              </a:rPr>
              <a:t>лэпбука</a:t>
            </a:r>
            <a:r>
              <a:rPr lang="ru-RU" sz="3200" b="1" dirty="0" smtClean="0">
                <a:solidFill>
                  <a:srgbClr val="FF0000"/>
                </a:solidFill>
                <a:latin typeface="Times New Roman" pitchFamily="18" charset="0"/>
                <a:ea typeface="Calibri" pitchFamily="34" charset="0"/>
                <a:cs typeface="Times New Roman" pitchFamily="18" charset="0"/>
              </a:rPr>
              <a:t> </a:t>
            </a:r>
            <a:r>
              <a:rPr lang="ru-RU" sz="3200" b="1" dirty="0" smtClean="0">
                <a:solidFill>
                  <a:srgbClr val="FF0000"/>
                </a:solidFill>
                <a:latin typeface="Times New Roman" pitchFamily="18" charset="0"/>
                <a:cs typeface="Times New Roman" pitchFamily="18" charset="0"/>
              </a:rPr>
              <a:t> </a:t>
            </a:r>
            <a:r>
              <a:rPr lang="ru-RU" sz="3200" b="1" dirty="0" smtClean="0">
                <a:solidFill>
                  <a:srgbClr val="FF0000"/>
                </a:solidFill>
                <a:latin typeface="Times New Roman" pitchFamily="18" charset="0"/>
                <a:ea typeface="Calibri" pitchFamily="34" charset="0"/>
                <a:cs typeface="Times New Roman" pitchFamily="18" charset="0"/>
              </a:rPr>
              <a:t>для педагога: </a:t>
            </a:r>
            <a:endParaRPr lang="ru-RU" sz="3200" b="1" dirty="0" smtClean="0">
              <a:solidFill>
                <a:srgbClr val="FF0000"/>
              </a:solidFill>
              <a:latin typeface="Times New Roman" pitchFamily="18" charset="0"/>
              <a:cs typeface="Times New Roman" pitchFamily="18" charset="0"/>
            </a:endParaRPr>
          </a:p>
        </p:txBody>
      </p:sp>
      <p:pic>
        <p:nvPicPr>
          <p:cNvPr id="4" name="Picture 2" descr="http://futuresbeginning.com/cartoon-images-of-children-26.jpg"/>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1259632" y="5407470"/>
            <a:ext cx="5962650" cy="145053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1"/>
          <p:cNvSpPr>
            <a:spLocks noChangeArrowheads="1"/>
          </p:cNvSpPr>
          <p:nvPr/>
        </p:nvSpPr>
        <p:spPr bwMode="auto">
          <a:xfrm>
            <a:off x="2555776" y="2060848"/>
            <a:ext cx="6120680" cy="3970318"/>
          </a:xfrm>
          <a:prstGeom prst="rect">
            <a:avLst/>
          </a:prstGeom>
          <a:solidFill>
            <a:schemeClr val="bg1"/>
          </a:solidFill>
          <a:ln>
            <a:solidFill>
              <a:srgbClr val="CCECFF"/>
            </a:solidFill>
            <a:headEnd/>
            <a:tailEn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anchor="ctr" anchorCtr="0" compatLnSpc="1">
            <a:prstTxWarp prst="textNoShape">
              <a:avLst/>
            </a:prstTxWarp>
            <a:spAutoFit/>
          </a:bodyPr>
          <a:lstStyle/>
          <a:p>
            <a:pPr fontAlgn="base">
              <a:buFont typeface="Arial" pitchFamily="34" charset="0"/>
              <a:buChar char="•"/>
            </a:pPr>
            <a:r>
              <a:rPr lang="ru-RU" sz="2800" dirty="0" smtClean="0">
                <a:solidFill>
                  <a:srgbClr val="000099"/>
                </a:solidFill>
                <a:latin typeface="Times New Roman" pitchFamily="18" charset="0"/>
                <a:cs typeface="Times New Roman" pitchFamily="18" charset="0"/>
              </a:rPr>
              <a:t>Включенность воспитателя наравне с ребенком в деятельность; </a:t>
            </a:r>
          </a:p>
          <a:p>
            <a:pPr fontAlgn="base">
              <a:buFont typeface="Arial" pitchFamily="34" charset="0"/>
              <a:buChar char="•"/>
            </a:pPr>
            <a:r>
              <a:rPr lang="ru-RU" sz="2800" dirty="0" smtClean="0">
                <a:solidFill>
                  <a:srgbClr val="000099"/>
                </a:solidFill>
                <a:latin typeface="Times New Roman" pitchFamily="18" charset="0"/>
                <a:cs typeface="Times New Roman" pitchFamily="18" charset="0"/>
              </a:rPr>
              <a:t>Добровольное присоединение детей к деятельности; </a:t>
            </a:r>
          </a:p>
          <a:p>
            <a:pPr fontAlgn="base">
              <a:buFont typeface="Arial" pitchFamily="34" charset="0"/>
              <a:buChar char="•"/>
            </a:pPr>
            <a:r>
              <a:rPr lang="ru-RU" sz="2800" dirty="0" smtClean="0">
                <a:solidFill>
                  <a:srgbClr val="000099"/>
                </a:solidFill>
                <a:latin typeface="Times New Roman" pitchFamily="18" charset="0"/>
                <a:cs typeface="Times New Roman" pitchFamily="18" charset="0"/>
              </a:rPr>
              <a:t>Свободное общение и перемещение детей во время деятельности; </a:t>
            </a:r>
          </a:p>
          <a:p>
            <a:pPr fontAlgn="base">
              <a:buFont typeface="Arial" pitchFamily="34" charset="0"/>
              <a:buChar char="•"/>
            </a:pPr>
            <a:r>
              <a:rPr lang="ru-RU" sz="2800" dirty="0" smtClean="0">
                <a:solidFill>
                  <a:srgbClr val="000099"/>
                </a:solidFill>
                <a:latin typeface="Times New Roman" pitchFamily="18" charset="0"/>
                <a:cs typeface="Times New Roman" pitchFamily="18" charset="0"/>
              </a:rPr>
              <a:t>Открытый временной конец деятельности (каждый из участников работает в своем темпе).</a:t>
            </a:r>
          </a:p>
        </p:txBody>
      </p:sp>
      <p:pic>
        <p:nvPicPr>
          <p:cNvPr id="3" name="Picture 2" descr="http://futuresbeginning.com/cartoon-images-of-children-26.jpg"/>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0" y="0"/>
            <a:ext cx="2664296" cy="6858000"/>
          </a:xfrm>
          <a:prstGeom prst="rect">
            <a:avLst/>
          </a:prstGeom>
          <a:noFill/>
        </p:spPr>
      </p:pic>
      <p:sp>
        <p:nvSpPr>
          <p:cNvPr id="4" name="Прямоугольник 3"/>
          <p:cNvSpPr/>
          <p:nvPr/>
        </p:nvSpPr>
        <p:spPr>
          <a:xfrm>
            <a:off x="2411760" y="620688"/>
            <a:ext cx="6336704" cy="954107"/>
          </a:xfrm>
          <a:prstGeom prst="rect">
            <a:avLst/>
          </a:prstGeom>
        </p:spPr>
        <p:txBody>
          <a:bodyPr wrap="square">
            <a:spAutoFit/>
          </a:bodyPr>
          <a:lstStyle/>
          <a:p>
            <a:pPr lvl="0" fontAlgn="base">
              <a:spcBef>
                <a:spcPct val="0"/>
              </a:spcBef>
              <a:spcAft>
                <a:spcPct val="0"/>
              </a:spcAft>
            </a:pPr>
            <a:r>
              <a:rPr lang="ru-RU" sz="2800" b="1" dirty="0" smtClean="0">
                <a:solidFill>
                  <a:srgbClr val="FF0000"/>
                </a:solidFill>
                <a:latin typeface="Times New Roman" pitchFamily="18" charset="0"/>
                <a:ea typeface="Times New Roman" pitchFamily="18" charset="0"/>
                <a:cs typeface="Times New Roman" pitchFamily="18" charset="0"/>
              </a:rPr>
              <a:t>Основные направления партнёрской деятельности взрослого и детей</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Увеличить"/>
          <p:cNvPicPr>
            <a:picLocks noChangeAspect="1" noChangeArrowheads="1"/>
          </p:cNvPicPr>
          <p:nvPr/>
        </p:nvPicPr>
        <p:blipFill>
          <a:blip r:embed="rId2" cstate="screen"/>
          <a:srcRect/>
          <a:stretch>
            <a:fillRect/>
          </a:stretch>
        </p:blipFill>
        <p:spPr bwMode="auto">
          <a:xfrm>
            <a:off x="2843808" y="476672"/>
            <a:ext cx="2232248" cy="2725615"/>
          </a:xfrm>
          <a:prstGeom prst="rect">
            <a:avLst/>
          </a:prstGeom>
          <a:noFill/>
          <a:ln w="38100">
            <a:solidFill>
              <a:schemeClr val="accent1"/>
            </a:solidFill>
          </a:ln>
        </p:spPr>
      </p:pic>
      <p:pic>
        <p:nvPicPr>
          <p:cNvPr id="1028" name="Picture 4" descr="Увеличить"/>
          <p:cNvPicPr>
            <a:picLocks noChangeAspect="1" noChangeArrowheads="1"/>
          </p:cNvPicPr>
          <p:nvPr/>
        </p:nvPicPr>
        <p:blipFill>
          <a:blip r:embed="rId3" cstate="screen"/>
          <a:srcRect/>
          <a:stretch>
            <a:fillRect/>
          </a:stretch>
        </p:blipFill>
        <p:spPr bwMode="auto">
          <a:xfrm>
            <a:off x="5508104" y="476672"/>
            <a:ext cx="2448272" cy="1836204"/>
          </a:xfrm>
          <a:prstGeom prst="rect">
            <a:avLst/>
          </a:prstGeom>
          <a:noFill/>
          <a:ln w="38100">
            <a:solidFill>
              <a:schemeClr val="accent1"/>
            </a:solidFill>
          </a:ln>
        </p:spPr>
      </p:pic>
      <p:pic>
        <p:nvPicPr>
          <p:cNvPr id="1030" name="Picture 6" descr="Увеличить"/>
          <p:cNvPicPr>
            <a:picLocks noChangeAspect="1" noChangeArrowheads="1"/>
          </p:cNvPicPr>
          <p:nvPr/>
        </p:nvPicPr>
        <p:blipFill>
          <a:blip r:embed="rId4" cstate="screen"/>
          <a:srcRect/>
          <a:stretch>
            <a:fillRect/>
          </a:stretch>
        </p:blipFill>
        <p:spPr bwMode="auto">
          <a:xfrm>
            <a:off x="5364088" y="2708920"/>
            <a:ext cx="3240360" cy="2430270"/>
          </a:xfrm>
          <a:prstGeom prst="rect">
            <a:avLst/>
          </a:prstGeom>
          <a:noFill/>
          <a:ln w="38100">
            <a:solidFill>
              <a:schemeClr val="accent1"/>
            </a:solidFill>
          </a:ln>
        </p:spPr>
      </p:pic>
      <p:pic>
        <p:nvPicPr>
          <p:cNvPr id="5" name="Picture 2" descr="d:\11111111111111\mama\лэпбук\img_0907.jpg"/>
          <p:cNvPicPr>
            <a:picLocks noChangeAspect="1" noChangeArrowheads="1"/>
          </p:cNvPicPr>
          <p:nvPr/>
        </p:nvPicPr>
        <p:blipFill>
          <a:blip r:embed="rId5" cstate="screen"/>
          <a:srcRect/>
          <a:stretch>
            <a:fillRect/>
          </a:stretch>
        </p:blipFill>
        <p:spPr bwMode="auto">
          <a:xfrm>
            <a:off x="1619672" y="3501008"/>
            <a:ext cx="3454346" cy="2457455"/>
          </a:xfrm>
          <a:prstGeom prst="rect">
            <a:avLst/>
          </a:prstGeom>
          <a:noFill/>
          <a:ln w="38100">
            <a:solidFill>
              <a:schemeClr val="accent1"/>
            </a:solidFill>
          </a:ln>
        </p:spPr>
      </p:pic>
      <p:pic>
        <p:nvPicPr>
          <p:cNvPr id="6" name="Picture 2" descr="http://futuresbeginning.com/cartoon-images-of-children-26.jpg"/>
          <p:cNvPicPr>
            <a:picLocks noChangeAspect="1" noChangeArrowheads="1"/>
          </p:cNvPicPr>
          <p:nvPr/>
        </p:nvPicPr>
        <p:blipFill>
          <a:blip r:embed="rId6" cstate="screen">
            <a:clrChange>
              <a:clrFrom>
                <a:srgbClr val="FFFFFF"/>
              </a:clrFrom>
              <a:clrTo>
                <a:srgbClr val="FFFFFF">
                  <a:alpha val="0"/>
                </a:srgbClr>
              </a:clrTo>
            </a:clrChange>
          </a:blip>
          <a:srcRect/>
          <a:stretch>
            <a:fillRect/>
          </a:stretch>
        </p:blipFill>
        <p:spPr bwMode="auto">
          <a:xfrm>
            <a:off x="0" y="0"/>
            <a:ext cx="2915816" cy="68580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DCIM\153___02\IMG_5448.JPG"/>
          <p:cNvPicPr>
            <a:picLocks noChangeAspect="1" noChangeArrowheads="1"/>
          </p:cNvPicPr>
          <p:nvPr/>
        </p:nvPicPr>
        <p:blipFill>
          <a:blip r:embed="rId2" cstate="screen"/>
          <a:srcRect/>
          <a:stretch>
            <a:fillRect/>
          </a:stretch>
        </p:blipFill>
        <p:spPr bwMode="auto">
          <a:xfrm>
            <a:off x="827584" y="1052736"/>
            <a:ext cx="7293429" cy="4824536"/>
          </a:xfrm>
          <a:prstGeom prst="rect">
            <a:avLst/>
          </a:prstGeom>
          <a:noFill/>
          <a:ln w="38100">
            <a:solidFill>
              <a:srgbClr val="0070C0"/>
            </a:solidFill>
          </a:ln>
        </p:spPr>
      </p:pic>
      <p:sp>
        <p:nvSpPr>
          <p:cNvPr id="3" name="TextBox 2"/>
          <p:cNvSpPr txBox="1"/>
          <p:nvPr/>
        </p:nvSpPr>
        <p:spPr>
          <a:xfrm>
            <a:off x="2123728" y="332656"/>
            <a:ext cx="5251566" cy="461665"/>
          </a:xfrm>
          <a:prstGeom prst="rect">
            <a:avLst/>
          </a:prstGeom>
          <a:noFill/>
        </p:spPr>
        <p:txBody>
          <a:bodyPr wrap="none" rtlCol="0">
            <a:spAutoFit/>
          </a:bodyPr>
          <a:lstStyle/>
          <a:p>
            <a:r>
              <a:rPr lang="ru-RU" sz="2400" b="1" dirty="0" smtClean="0">
                <a:solidFill>
                  <a:srgbClr val="FF0000"/>
                </a:solidFill>
                <a:latin typeface="+mj-lt"/>
              </a:rPr>
              <a:t>Демонстрация </a:t>
            </a:r>
            <a:r>
              <a:rPr lang="ru-RU" sz="2400" b="1" dirty="0" err="1" smtClean="0">
                <a:solidFill>
                  <a:srgbClr val="FF0000"/>
                </a:solidFill>
                <a:latin typeface="+mj-lt"/>
              </a:rPr>
              <a:t>лэпбука</a:t>
            </a:r>
            <a:r>
              <a:rPr lang="ru-RU" sz="2400" b="1" dirty="0" smtClean="0">
                <a:solidFill>
                  <a:srgbClr val="FF0000"/>
                </a:solidFill>
                <a:latin typeface="+mj-lt"/>
              </a:rPr>
              <a:t>  «Профессии»</a:t>
            </a:r>
            <a:endParaRPr lang="ru-RU" sz="2400" b="1" dirty="0">
              <a:solidFill>
                <a:srgbClr val="FF0000"/>
              </a:solidFill>
              <a:latin typeface="+mj-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332656"/>
            <a:ext cx="7926144" cy="954107"/>
          </a:xfrm>
          <a:prstGeom prst="rect">
            <a:avLst/>
          </a:prstGeom>
          <a:noFill/>
        </p:spPr>
        <p:txBody>
          <a:bodyPr wrap="none" rtlCol="0">
            <a:spAutoFit/>
          </a:bodyPr>
          <a:lstStyle/>
          <a:p>
            <a:r>
              <a:rPr lang="ru-RU" sz="2800" b="1" dirty="0" smtClean="0">
                <a:solidFill>
                  <a:srgbClr val="C00000"/>
                </a:solidFill>
              </a:rPr>
              <a:t>Кармашек  «Кем быть?» - игра – лото :</a:t>
            </a:r>
          </a:p>
          <a:p>
            <a:r>
              <a:rPr lang="ru-RU" sz="2800" b="1" dirty="0" smtClean="0">
                <a:solidFill>
                  <a:srgbClr val="002060"/>
                </a:solidFill>
              </a:rPr>
              <a:t> дополняем и закрепляем  знания о профессиях, </a:t>
            </a:r>
            <a:endParaRPr lang="ru-RU" sz="2800" b="1" dirty="0">
              <a:solidFill>
                <a:srgbClr val="002060"/>
              </a:solidFill>
            </a:endParaRPr>
          </a:p>
        </p:txBody>
      </p:sp>
      <p:pic>
        <p:nvPicPr>
          <p:cNvPr id="2051" name="Picture 3" descr="H:\DCIM\153___02\IMG_5435.JPG"/>
          <p:cNvPicPr>
            <a:picLocks noChangeAspect="1" noChangeArrowheads="1"/>
          </p:cNvPicPr>
          <p:nvPr/>
        </p:nvPicPr>
        <p:blipFill>
          <a:blip r:embed="rId2" cstate="screen"/>
          <a:srcRect/>
          <a:stretch>
            <a:fillRect/>
          </a:stretch>
        </p:blipFill>
        <p:spPr bwMode="auto">
          <a:xfrm>
            <a:off x="611560" y="2492896"/>
            <a:ext cx="3081361" cy="3356992"/>
          </a:xfrm>
          <a:prstGeom prst="rect">
            <a:avLst/>
          </a:prstGeom>
          <a:noFill/>
          <a:ln w="38100">
            <a:solidFill>
              <a:srgbClr val="0070C0"/>
            </a:solidFill>
          </a:ln>
        </p:spPr>
      </p:pic>
      <p:pic>
        <p:nvPicPr>
          <p:cNvPr id="6" name="Picture 2" descr="H:\DCIM\153___02\IMG_5451.JPG"/>
          <p:cNvPicPr>
            <a:picLocks noChangeAspect="1" noChangeArrowheads="1"/>
          </p:cNvPicPr>
          <p:nvPr/>
        </p:nvPicPr>
        <p:blipFill>
          <a:blip r:embed="rId3" cstate="screen"/>
          <a:srcRect/>
          <a:stretch>
            <a:fillRect/>
          </a:stretch>
        </p:blipFill>
        <p:spPr bwMode="auto">
          <a:xfrm>
            <a:off x="4211960" y="2492896"/>
            <a:ext cx="4212024" cy="3312368"/>
          </a:xfrm>
          <a:prstGeom prst="rect">
            <a:avLst/>
          </a:prstGeom>
          <a:noFill/>
          <a:ln w="38100">
            <a:solidFill>
              <a:schemeClr val="accent1"/>
            </a:solid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http://img-fotki.yandex.ru/get/6605/47407354.715/0_eb1aa_2a3d4d5b_orig.png"/>
          <p:cNvPicPr>
            <a:picLocks noChangeAspect="1" noChangeArrowheads="1"/>
          </p:cNvPicPr>
          <p:nvPr/>
        </p:nvPicPr>
        <p:blipFill>
          <a:blip r:embed="rId2" cstate="screen"/>
          <a:srcRect/>
          <a:stretch>
            <a:fillRect/>
          </a:stretch>
        </p:blipFill>
        <p:spPr bwMode="auto">
          <a:xfrm>
            <a:off x="25897" y="509914"/>
            <a:ext cx="8403756" cy="5871413"/>
          </a:xfrm>
          <a:prstGeom prst="rect">
            <a:avLst/>
          </a:prstGeom>
          <a:noFill/>
        </p:spPr>
      </p:pic>
      <p:sp>
        <p:nvSpPr>
          <p:cNvPr id="5" name="TextBox 4"/>
          <p:cNvSpPr txBox="1"/>
          <p:nvPr/>
        </p:nvSpPr>
        <p:spPr>
          <a:xfrm>
            <a:off x="1619672" y="3671031"/>
            <a:ext cx="5976664" cy="1938992"/>
          </a:xfrm>
          <a:prstGeom prst="rect">
            <a:avLst/>
          </a:prstGeom>
          <a:noFill/>
        </p:spPr>
        <p:txBody>
          <a:bodyPr wrap="square" rtlCol="0">
            <a:spAutoFit/>
          </a:bodyPr>
          <a:lstStyle/>
          <a:p>
            <a:pPr algn="ctr"/>
            <a:r>
              <a:rPr lang="ru-RU" sz="6000" b="1" dirty="0" smtClean="0">
                <a:solidFill>
                  <a:srgbClr val="000099"/>
                </a:solidFill>
              </a:rPr>
              <a:t>Знакомьтесь – </a:t>
            </a:r>
          </a:p>
          <a:p>
            <a:pPr algn="ctr"/>
            <a:r>
              <a:rPr lang="en-US" sz="6000" b="1" dirty="0" err="1" smtClean="0">
                <a:solidFill>
                  <a:srgbClr val="000099"/>
                </a:solidFill>
                <a:latin typeface="Californian FB" pitchFamily="18" charset="0"/>
              </a:rPr>
              <a:t>Lapbook</a:t>
            </a:r>
            <a:endParaRPr lang="ru-RU" sz="6000" b="1" dirty="0">
              <a:solidFill>
                <a:srgbClr val="000099"/>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DCIM\153___02\IMG_5453.JPG"/>
          <p:cNvPicPr>
            <a:picLocks noChangeAspect="1" noChangeArrowheads="1"/>
          </p:cNvPicPr>
          <p:nvPr/>
        </p:nvPicPr>
        <p:blipFill>
          <a:blip r:embed="rId2" cstate="screen"/>
          <a:srcRect/>
          <a:stretch>
            <a:fillRect/>
          </a:stretch>
        </p:blipFill>
        <p:spPr bwMode="auto">
          <a:xfrm>
            <a:off x="827584" y="3645024"/>
            <a:ext cx="3996200" cy="2664296"/>
          </a:xfrm>
          <a:prstGeom prst="rect">
            <a:avLst/>
          </a:prstGeom>
          <a:noFill/>
          <a:ln w="38100">
            <a:solidFill>
              <a:schemeClr val="accent1"/>
            </a:solidFill>
          </a:ln>
        </p:spPr>
      </p:pic>
      <p:sp>
        <p:nvSpPr>
          <p:cNvPr id="3" name="TextBox 2"/>
          <p:cNvSpPr txBox="1"/>
          <p:nvPr/>
        </p:nvSpPr>
        <p:spPr>
          <a:xfrm>
            <a:off x="467544" y="404664"/>
            <a:ext cx="8424936" cy="1200329"/>
          </a:xfrm>
          <a:prstGeom prst="rect">
            <a:avLst/>
          </a:prstGeom>
          <a:noFill/>
        </p:spPr>
        <p:txBody>
          <a:bodyPr wrap="square" rtlCol="0">
            <a:spAutoFit/>
          </a:bodyPr>
          <a:lstStyle/>
          <a:p>
            <a:r>
              <a:rPr lang="ru-RU" sz="2400" b="1" dirty="0" smtClean="0">
                <a:solidFill>
                  <a:srgbClr val="C00000"/>
                </a:solidFill>
              </a:rPr>
              <a:t>Кармашек «Азбука профессий» - карточки с текстом </a:t>
            </a:r>
          </a:p>
          <a:p>
            <a:r>
              <a:rPr lang="ru-RU" sz="2400" b="1" dirty="0" smtClean="0">
                <a:solidFill>
                  <a:srgbClr val="C00000"/>
                </a:solidFill>
              </a:rPr>
              <a:t>и картинками о профессиях: </a:t>
            </a:r>
            <a:r>
              <a:rPr lang="ru-RU" sz="2400" b="1" dirty="0" smtClean="0">
                <a:solidFill>
                  <a:srgbClr val="002060"/>
                </a:solidFill>
              </a:rPr>
              <a:t>продолжаем знакомиться</a:t>
            </a:r>
          </a:p>
          <a:p>
            <a:r>
              <a:rPr lang="ru-RU" sz="2400" b="1" dirty="0" smtClean="0">
                <a:solidFill>
                  <a:srgbClr val="002060"/>
                </a:solidFill>
              </a:rPr>
              <a:t> с профессиями.</a:t>
            </a:r>
            <a:endParaRPr lang="ru-RU" sz="2400" b="1" dirty="0">
              <a:solidFill>
                <a:srgbClr val="002060"/>
              </a:solidFill>
            </a:endParaRPr>
          </a:p>
        </p:txBody>
      </p:sp>
      <p:pic>
        <p:nvPicPr>
          <p:cNvPr id="3075" name="Picture 3" descr="H:\DCIM\153___02\IMG_5456.JPG"/>
          <p:cNvPicPr>
            <a:picLocks noChangeAspect="1" noChangeArrowheads="1"/>
          </p:cNvPicPr>
          <p:nvPr/>
        </p:nvPicPr>
        <p:blipFill>
          <a:blip r:embed="rId3" cstate="screen"/>
          <a:srcRect/>
          <a:stretch>
            <a:fillRect/>
          </a:stretch>
        </p:blipFill>
        <p:spPr bwMode="auto">
          <a:xfrm>
            <a:off x="5076056" y="2204864"/>
            <a:ext cx="3703269" cy="1944216"/>
          </a:xfrm>
          <a:prstGeom prst="rect">
            <a:avLst/>
          </a:prstGeom>
          <a:noFill/>
          <a:ln w="38100">
            <a:solidFill>
              <a:schemeClr val="accent1"/>
            </a:solidFill>
          </a:ln>
        </p:spPr>
      </p:pic>
      <p:pic>
        <p:nvPicPr>
          <p:cNvPr id="3076" name="Picture 4" descr="H:\DCIM\153___02\IMG_5437.JPG"/>
          <p:cNvPicPr>
            <a:picLocks noChangeAspect="1" noChangeArrowheads="1"/>
          </p:cNvPicPr>
          <p:nvPr/>
        </p:nvPicPr>
        <p:blipFill>
          <a:blip r:embed="rId4" cstate="screen"/>
          <a:srcRect/>
          <a:stretch>
            <a:fillRect/>
          </a:stretch>
        </p:blipFill>
        <p:spPr bwMode="auto">
          <a:xfrm>
            <a:off x="827584" y="1700808"/>
            <a:ext cx="3109051" cy="1454694"/>
          </a:xfrm>
          <a:prstGeom prst="rect">
            <a:avLst/>
          </a:prstGeom>
          <a:noFill/>
          <a:ln w="38100">
            <a:solidFill>
              <a:srgbClr val="0070C0"/>
            </a:solid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DCIM\153___02\IMG_5436.JPG"/>
          <p:cNvPicPr>
            <a:picLocks noChangeAspect="1" noChangeArrowheads="1"/>
          </p:cNvPicPr>
          <p:nvPr/>
        </p:nvPicPr>
        <p:blipFill>
          <a:blip r:embed="rId2" cstate="screen"/>
          <a:srcRect/>
          <a:stretch>
            <a:fillRect/>
          </a:stretch>
        </p:blipFill>
        <p:spPr bwMode="auto">
          <a:xfrm>
            <a:off x="539552" y="2070322"/>
            <a:ext cx="3312368" cy="2832947"/>
          </a:xfrm>
          <a:prstGeom prst="rect">
            <a:avLst/>
          </a:prstGeom>
          <a:noFill/>
          <a:ln w="38100">
            <a:solidFill>
              <a:srgbClr val="0070C0"/>
            </a:solidFill>
          </a:ln>
        </p:spPr>
      </p:pic>
      <p:sp>
        <p:nvSpPr>
          <p:cNvPr id="3" name="TextBox 2"/>
          <p:cNvSpPr txBox="1"/>
          <p:nvPr/>
        </p:nvSpPr>
        <p:spPr>
          <a:xfrm>
            <a:off x="251520" y="548680"/>
            <a:ext cx="7765524" cy="1200329"/>
          </a:xfrm>
          <a:prstGeom prst="rect">
            <a:avLst/>
          </a:prstGeom>
          <a:noFill/>
        </p:spPr>
        <p:txBody>
          <a:bodyPr wrap="none" rtlCol="0">
            <a:spAutoFit/>
          </a:bodyPr>
          <a:lstStyle/>
          <a:p>
            <a:r>
              <a:rPr lang="ru-RU" sz="2400" b="1" dirty="0" smtClean="0">
                <a:solidFill>
                  <a:srgbClr val="C00000"/>
                </a:solidFill>
              </a:rPr>
              <a:t>Кармашек «Давайте подумаем» –карточки с заданиями</a:t>
            </a:r>
          </a:p>
          <a:p>
            <a:r>
              <a:rPr lang="ru-RU" sz="2400" b="1" dirty="0" smtClean="0">
                <a:solidFill>
                  <a:srgbClr val="C00000"/>
                </a:solidFill>
              </a:rPr>
              <a:t> на логику, внимание: </a:t>
            </a:r>
            <a:r>
              <a:rPr lang="ru-RU" sz="2400" b="1" dirty="0" smtClean="0">
                <a:solidFill>
                  <a:srgbClr val="002060"/>
                </a:solidFill>
              </a:rPr>
              <a:t>решаем логические задачи, </a:t>
            </a:r>
          </a:p>
          <a:p>
            <a:r>
              <a:rPr lang="ru-RU" sz="2400" b="1" dirty="0" smtClean="0">
                <a:solidFill>
                  <a:srgbClr val="002060"/>
                </a:solidFill>
              </a:rPr>
              <a:t>выполняет задания на развитие внимания.</a:t>
            </a:r>
            <a:endParaRPr lang="ru-RU" sz="2400" b="1" dirty="0">
              <a:solidFill>
                <a:srgbClr val="002060"/>
              </a:solidFill>
            </a:endParaRPr>
          </a:p>
        </p:txBody>
      </p:sp>
      <p:pic>
        <p:nvPicPr>
          <p:cNvPr id="4" name="Рисунок 3" descr="http://www.xn----7sbbabyb1aqbezxtcgidj5p.xn--p1ai/_ph/27/2/228847729.jpg?1486475762"/>
          <p:cNvPicPr/>
          <p:nvPr/>
        </p:nvPicPr>
        <p:blipFill>
          <a:blip r:embed="rId3" cstate="screen"/>
          <a:srcRect/>
          <a:stretch>
            <a:fillRect/>
          </a:stretch>
        </p:blipFill>
        <p:spPr bwMode="auto">
          <a:xfrm>
            <a:off x="6300192" y="1484784"/>
            <a:ext cx="1728192" cy="2355031"/>
          </a:xfrm>
          <a:prstGeom prst="rect">
            <a:avLst/>
          </a:prstGeom>
          <a:noFill/>
          <a:ln w="38100">
            <a:solidFill>
              <a:srgbClr val="0070C0"/>
            </a:solidFill>
            <a:miter lim="800000"/>
            <a:headEnd/>
            <a:tailEnd/>
          </a:ln>
        </p:spPr>
      </p:pic>
      <p:pic>
        <p:nvPicPr>
          <p:cNvPr id="6" name="Рисунок 5" descr="http://www.playing-field.ru/img/2015/051808/2056538"/>
          <p:cNvPicPr/>
          <p:nvPr/>
        </p:nvPicPr>
        <p:blipFill>
          <a:blip r:embed="rId4" cstate="screen"/>
          <a:srcRect l="3355" t="7336" r="4368" b="962"/>
          <a:stretch>
            <a:fillRect/>
          </a:stretch>
        </p:blipFill>
        <p:spPr bwMode="auto">
          <a:xfrm>
            <a:off x="4211960" y="4149080"/>
            <a:ext cx="3960440" cy="1800200"/>
          </a:xfrm>
          <a:prstGeom prst="rect">
            <a:avLst/>
          </a:prstGeom>
          <a:noFill/>
          <a:ln w="38100">
            <a:solidFill>
              <a:srgbClr val="0070C0"/>
            </a:solid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DCIM\153___02\IMG_5439.JPG"/>
          <p:cNvPicPr>
            <a:picLocks noChangeAspect="1" noChangeArrowheads="1"/>
          </p:cNvPicPr>
          <p:nvPr/>
        </p:nvPicPr>
        <p:blipFill>
          <a:blip r:embed="rId2" cstate="screen"/>
          <a:srcRect/>
          <a:stretch>
            <a:fillRect/>
          </a:stretch>
        </p:blipFill>
        <p:spPr bwMode="auto">
          <a:xfrm>
            <a:off x="899592" y="1988840"/>
            <a:ext cx="2880320" cy="4365104"/>
          </a:xfrm>
          <a:prstGeom prst="snip1Rect">
            <a:avLst/>
          </a:prstGeom>
          <a:noFill/>
          <a:ln w="38100">
            <a:solidFill>
              <a:srgbClr val="0070C0"/>
            </a:solidFill>
          </a:ln>
        </p:spPr>
      </p:pic>
      <p:pic>
        <p:nvPicPr>
          <p:cNvPr id="3" name="Picture 2" descr="H:\DCIM\153___02\IMG_5458.JPG"/>
          <p:cNvPicPr>
            <a:picLocks noChangeAspect="1" noChangeArrowheads="1"/>
          </p:cNvPicPr>
          <p:nvPr/>
        </p:nvPicPr>
        <p:blipFill>
          <a:blip r:embed="rId3" cstate="screen"/>
          <a:srcRect/>
          <a:stretch>
            <a:fillRect/>
          </a:stretch>
        </p:blipFill>
        <p:spPr bwMode="auto">
          <a:xfrm>
            <a:off x="4644008" y="2780928"/>
            <a:ext cx="3979225" cy="2952328"/>
          </a:xfrm>
          <a:prstGeom prst="rect">
            <a:avLst/>
          </a:prstGeom>
          <a:noFill/>
          <a:ln w="38100">
            <a:solidFill>
              <a:schemeClr val="accent1"/>
            </a:solidFill>
          </a:ln>
        </p:spPr>
      </p:pic>
      <p:sp>
        <p:nvSpPr>
          <p:cNvPr id="5" name="TextBox 4"/>
          <p:cNvSpPr txBox="1"/>
          <p:nvPr/>
        </p:nvSpPr>
        <p:spPr>
          <a:xfrm>
            <a:off x="467544" y="548680"/>
            <a:ext cx="8280920" cy="1107996"/>
          </a:xfrm>
          <a:prstGeom prst="rect">
            <a:avLst/>
          </a:prstGeom>
          <a:noFill/>
        </p:spPr>
        <p:txBody>
          <a:bodyPr wrap="square" rtlCol="0">
            <a:spAutoFit/>
          </a:bodyPr>
          <a:lstStyle/>
          <a:p>
            <a:r>
              <a:rPr lang="ru-RU" sz="2400" b="1" dirty="0" smtClean="0">
                <a:solidFill>
                  <a:srgbClr val="C00000"/>
                </a:solidFill>
              </a:rPr>
              <a:t>Кармашек «Кому что нужно»</a:t>
            </a:r>
            <a:r>
              <a:rPr lang="ru-RU" dirty="0" smtClean="0"/>
              <a:t> </a:t>
            </a:r>
            <a:r>
              <a:rPr lang="ru-RU" sz="2400" b="1" dirty="0" smtClean="0">
                <a:solidFill>
                  <a:srgbClr val="C00000"/>
                </a:solidFill>
              </a:rPr>
              <a:t>-  игра – лото: </a:t>
            </a:r>
            <a:r>
              <a:rPr lang="ru-RU" sz="2400" b="1" dirty="0" smtClean="0">
                <a:solidFill>
                  <a:srgbClr val="002060"/>
                </a:solidFill>
              </a:rPr>
              <a:t>расширяем и закрепляем знания о профессиях, о предметах их труда. </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H:\DCIM\153___02\IMG_5475.JPG"/>
          <p:cNvPicPr>
            <a:picLocks noChangeAspect="1" noChangeArrowheads="1"/>
          </p:cNvPicPr>
          <p:nvPr/>
        </p:nvPicPr>
        <p:blipFill>
          <a:blip r:embed="rId2" cstate="screen"/>
          <a:srcRect/>
          <a:stretch>
            <a:fillRect/>
          </a:stretch>
        </p:blipFill>
        <p:spPr bwMode="auto">
          <a:xfrm>
            <a:off x="4788024" y="2060848"/>
            <a:ext cx="3600400" cy="4248472"/>
          </a:xfrm>
          <a:prstGeom prst="rect">
            <a:avLst/>
          </a:prstGeom>
          <a:noFill/>
          <a:ln w="38100">
            <a:solidFill>
              <a:srgbClr val="0070C0"/>
            </a:solidFill>
          </a:ln>
        </p:spPr>
      </p:pic>
      <p:sp>
        <p:nvSpPr>
          <p:cNvPr id="4" name="TextBox 3"/>
          <p:cNvSpPr txBox="1"/>
          <p:nvPr/>
        </p:nvSpPr>
        <p:spPr>
          <a:xfrm>
            <a:off x="899592" y="404664"/>
            <a:ext cx="8271047" cy="738664"/>
          </a:xfrm>
          <a:prstGeom prst="rect">
            <a:avLst/>
          </a:prstGeom>
          <a:noFill/>
        </p:spPr>
        <p:txBody>
          <a:bodyPr wrap="none" rtlCol="0">
            <a:spAutoFit/>
          </a:bodyPr>
          <a:lstStyle/>
          <a:p>
            <a:r>
              <a:rPr lang="ru-RU" sz="2400" b="1" dirty="0" smtClean="0">
                <a:solidFill>
                  <a:srgbClr val="C00000"/>
                </a:solidFill>
              </a:rPr>
              <a:t>Кармашек «Весёлый клоун»: </a:t>
            </a:r>
            <a:r>
              <a:rPr lang="ru-RU" sz="2400" b="1" dirty="0" smtClean="0">
                <a:solidFill>
                  <a:srgbClr val="002060"/>
                </a:solidFill>
              </a:rPr>
              <a:t>лепим клоуна из пластилина</a:t>
            </a:r>
            <a:r>
              <a:rPr lang="ru-RU" sz="2400" b="1" dirty="0" smtClean="0">
                <a:solidFill>
                  <a:srgbClr val="C00000"/>
                </a:solidFill>
              </a:rPr>
              <a:t>.</a:t>
            </a:r>
          </a:p>
          <a:p>
            <a:endParaRPr lang="ru-RU" dirty="0"/>
          </a:p>
        </p:txBody>
      </p:sp>
      <p:pic>
        <p:nvPicPr>
          <p:cNvPr id="4098" name="Picture 2" descr="H:\DCIM\153___02\IMG_5479.JPG"/>
          <p:cNvPicPr>
            <a:picLocks noChangeAspect="1" noChangeArrowheads="1"/>
          </p:cNvPicPr>
          <p:nvPr/>
        </p:nvPicPr>
        <p:blipFill>
          <a:blip r:embed="rId3" cstate="screen"/>
          <a:srcRect/>
          <a:stretch>
            <a:fillRect/>
          </a:stretch>
        </p:blipFill>
        <p:spPr bwMode="auto">
          <a:xfrm>
            <a:off x="1331640" y="1412776"/>
            <a:ext cx="2880320" cy="3600400"/>
          </a:xfrm>
          <a:prstGeom prst="rect">
            <a:avLst/>
          </a:prstGeom>
          <a:noFill/>
          <a:ln w="38100">
            <a:solidFill>
              <a:srgbClr val="0070C0"/>
            </a:solid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DCIM\153___02\IMG_5460.JPG"/>
          <p:cNvPicPr>
            <a:picLocks noChangeAspect="1" noChangeArrowheads="1"/>
          </p:cNvPicPr>
          <p:nvPr/>
        </p:nvPicPr>
        <p:blipFill>
          <a:blip r:embed="rId2" cstate="screen"/>
          <a:srcRect/>
          <a:stretch>
            <a:fillRect/>
          </a:stretch>
        </p:blipFill>
        <p:spPr bwMode="auto">
          <a:xfrm>
            <a:off x="4716016" y="2924944"/>
            <a:ext cx="3933127" cy="3456384"/>
          </a:xfrm>
          <a:prstGeom prst="rect">
            <a:avLst/>
          </a:prstGeom>
          <a:noFill/>
          <a:ln w="38100">
            <a:solidFill>
              <a:schemeClr val="accent1"/>
            </a:solidFill>
          </a:ln>
        </p:spPr>
      </p:pic>
      <p:sp>
        <p:nvSpPr>
          <p:cNvPr id="5" name="TextBox 4"/>
          <p:cNvSpPr txBox="1"/>
          <p:nvPr/>
        </p:nvSpPr>
        <p:spPr>
          <a:xfrm>
            <a:off x="271956" y="332656"/>
            <a:ext cx="8620524" cy="1569660"/>
          </a:xfrm>
          <a:prstGeom prst="rect">
            <a:avLst/>
          </a:prstGeom>
          <a:noFill/>
        </p:spPr>
        <p:txBody>
          <a:bodyPr wrap="square" rtlCol="0">
            <a:spAutoFit/>
          </a:bodyPr>
          <a:lstStyle/>
          <a:p>
            <a:r>
              <a:rPr lang="ru-RU" sz="2400" b="1" dirty="0" smtClean="0">
                <a:solidFill>
                  <a:srgbClr val="C00000"/>
                </a:solidFill>
              </a:rPr>
              <a:t>Кармашек «Игры с буквами» -  карточки с названиями профессий для  упражнений на развитие звукового анализа и синтеза, для закреплений счёта.</a:t>
            </a:r>
          </a:p>
          <a:p>
            <a:r>
              <a:rPr lang="ru-RU" sz="2400" b="1" dirty="0" smtClean="0">
                <a:solidFill>
                  <a:srgbClr val="002060"/>
                </a:solidFill>
              </a:rPr>
              <a:t>Задания:  сколько в слове букв,  покажи  с слове букву (О), (А). </a:t>
            </a:r>
            <a:endParaRPr lang="ru-RU" sz="2400" b="1" dirty="0">
              <a:solidFill>
                <a:srgbClr val="002060"/>
              </a:solidFill>
            </a:endParaRPr>
          </a:p>
        </p:txBody>
      </p:sp>
      <p:pic>
        <p:nvPicPr>
          <p:cNvPr id="3074" name="Picture 2" descr="H:\DCIM\153___02\IMG_5482.JPG"/>
          <p:cNvPicPr>
            <a:picLocks noChangeAspect="1" noChangeArrowheads="1"/>
          </p:cNvPicPr>
          <p:nvPr/>
        </p:nvPicPr>
        <p:blipFill>
          <a:blip r:embed="rId3" cstate="screen"/>
          <a:srcRect/>
          <a:stretch>
            <a:fillRect/>
          </a:stretch>
        </p:blipFill>
        <p:spPr bwMode="auto">
          <a:xfrm>
            <a:off x="827584" y="2348880"/>
            <a:ext cx="3053139" cy="3816424"/>
          </a:xfrm>
          <a:prstGeom prst="rect">
            <a:avLst/>
          </a:prstGeom>
          <a:noFill/>
          <a:ln w="38100">
            <a:solidFill>
              <a:srgbClr val="0070C0"/>
            </a:solid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H:\DCIM\153___02\IMG_5465.JPG"/>
          <p:cNvPicPr>
            <a:picLocks noChangeAspect="1" noChangeArrowheads="1"/>
          </p:cNvPicPr>
          <p:nvPr/>
        </p:nvPicPr>
        <p:blipFill>
          <a:blip r:embed="rId2" cstate="screen"/>
          <a:srcRect/>
          <a:stretch>
            <a:fillRect/>
          </a:stretch>
        </p:blipFill>
        <p:spPr bwMode="auto">
          <a:xfrm>
            <a:off x="5004048" y="1988840"/>
            <a:ext cx="3312368" cy="3888432"/>
          </a:xfrm>
          <a:prstGeom prst="rect">
            <a:avLst/>
          </a:prstGeom>
          <a:noFill/>
          <a:ln w="38100">
            <a:solidFill>
              <a:schemeClr val="accent1"/>
            </a:solidFill>
          </a:ln>
        </p:spPr>
      </p:pic>
      <p:pic>
        <p:nvPicPr>
          <p:cNvPr id="7172" name="Picture 4" descr="H:\DCIM\153___02\IMG_5442.JPG"/>
          <p:cNvPicPr>
            <a:picLocks noChangeAspect="1" noChangeArrowheads="1"/>
          </p:cNvPicPr>
          <p:nvPr/>
        </p:nvPicPr>
        <p:blipFill>
          <a:blip r:embed="rId3" cstate="screen"/>
          <a:srcRect/>
          <a:stretch>
            <a:fillRect/>
          </a:stretch>
        </p:blipFill>
        <p:spPr bwMode="auto">
          <a:xfrm>
            <a:off x="1043609" y="2204864"/>
            <a:ext cx="2208312" cy="1772816"/>
          </a:xfrm>
          <a:prstGeom prst="rect">
            <a:avLst/>
          </a:prstGeom>
          <a:noFill/>
          <a:ln w="38100">
            <a:solidFill>
              <a:srgbClr val="0070C0"/>
            </a:solidFill>
          </a:ln>
        </p:spPr>
      </p:pic>
      <p:sp>
        <p:nvSpPr>
          <p:cNvPr id="5" name="TextBox 4"/>
          <p:cNvSpPr txBox="1"/>
          <p:nvPr/>
        </p:nvSpPr>
        <p:spPr>
          <a:xfrm>
            <a:off x="323528" y="620688"/>
            <a:ext cx="8208912" cy="1200329"/>
          </a:xfrm>
          <a:prstGeom prst="rect">
            <a:avLst/>
          </a:prstGeom>
          <a:noFill/>
        </p:spPr>
        <p:txBody>
          <a:bodyPr wrap="square" rtlCol="0">
            <a:spAutoFit/>
          </a:bodyPr>
          <a:lstStyle/>
          <a:p>
            <a:r>
              <a:rPr lang="ru-RU" sz="2400" b="1" dirty="0" smtClean="0">
                <a:solidFill>
                  <a:srgbClr val="C00000"/>
                </a:solidFill>
              </a:rPr>
              <a:t>Кармашек «Собери картинку» - разрезные картинки: </a:t>
            </a:r>
            <a:r>
              <a:rPr lang="ru-RU" sz="2400" b="1" dirty="0" smtClean="0">
                <a:solidFill>
                  <a:srgbClr val="002060"/>
                </a:solidFill>
              </a:rPr>
              <a:t>составляем сюжетную картинку из частей, рассказываем,  кто на ней изображён.</a:t>
            </a:r>
            <a:endParaRPr lang="ru-RU" sz="2400" b="1" dirty="0">
              <a:solidFill>
                <a:srgbClr val="002060"/>
              </a:solidFill>
            </a:endParaRPr>
          </a:p>
        </p:txBody>
      </p:sp>
      <p:pic>
        <p:nvPicPr>
          <p:cNvPr id="7173" name="Picture 5" descr="H:\DCIM\153___02\IMG_5433.JPG"/>
          <p:cNvPicPr>
            <a:picLocks noChangeAspect="1" noChangeArrowheads="1"/>
          </p:cNvPicPr>
          <p:nvPr/>
        </p:nvPicPr>
        <p:blipFill>
          <a:blip r:embed="rId4" cstate="screen"/>
          <a:srcRect/>
          <a:stretch>
            <a:fillRect/>
          </a:stretch>
        </p:blipFill>
        <p:spPr bwMode="auto">
          <a:xfrm>
            <a:off x="1547664" y="4149080"/>
            <a:ext cx="3131840" cy="2348880"/>
          </a:xfrm>
          <a:prstGeom prst="rect">
            <a:avLst/>
          </a:prstGeom>
          <a:noFill/>
          <a:ln w="38100">
            <a:solidFill>
              <a:srgbClr val="0070C0"/>
            </a:solid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H:\DCIM\153___02\IMG_5443.JPG"/>
          <p:cNvPicPr>
            <a:picLocks noChangeAspect="1" noChangeArrowheads="1"/>
          </p:cNvPicPr>
          <p:nvPr/>
        </p:nvPicPr>
        <p:blipFill>
          <a:blip r:embed="rId2" cstate="screen"/>
          <a:srcRect/>
          <a:stretch>
            <a:fillRect/>
          </a:stretch>
        </p:blipFill>
        <p:spPr bwMode="auto">
          <a:xfrm>
            <a:off x="395536" y="3284984"/>
            <a:ext cx="3384376" cy="1668685"/>
          </a:xfrm>
          <a:prstGeom prst="rect">
            <a:avLst/>
          </a:prstGeom>
          <a:noFill/>
          <a:ln w="38100">
            <a:solidFill>
              <a:srgbClr val="0070C0"/>
            </a:solidFill>
          </a:ln>
        </p:spPr>
      </p:pic>
      <p:pic>
        <p:nvPicPr>
          <p:cNvPr id="4" name="Picture 2" descr="H:\DCIM\153___02\IMG_5462.JPG"/>
          <p:cNvPicPr>
            <a:picLocks noChangeAspect="1" noChangeArrowheads="1"/>
          </p:cNvPicPr>
          <p:nvPr/>
        </p:nvPicPr>
        <p:blipFill>
          <a:blip r:embed="rId3" cstate="screen"/>
          <a:srcRect/>
          <a:stretch>
            <a:fillRect/>
          </a:stretch>
        </p:blipFill>
        <p:spPr bwMode="auto">
          <a:xfrm>
            <a:off x="4067944" y="2852936"/>
            <a:ext cx="4392488" cy="3294366"/>
          </a:xfrm>
          <a:prstGeom prst="rect">
            <a:avLst/>
          </a:prstGeom>
          <a:noFill/>
          <a:ln w="38100">
            <a:solidFill>
              <a:schemeClr val="accent1"/>
            </a:solidFill>
          </a:ln>
        </p:spPr>
      </p:pic>
      <p:sp>
        <p:nvSpPr>
          <p:cNvPr id="5" name="TextBox 4"/>
          <p:cNvSpPr txBox="1"/>
          <p:nvPr/>
        </p:nvSpPr>
        <p:spPr>
          <a:xfrm>
            <a:off x="539553" y="764704"/>
            <a:ext cx="8352928" cy="2308324"/>
          </a:xfrm>
          <a:prstGeom prst="rect">
            <a:avLst/>
          </a:prstGeom>
          <a:noFill/>
        </p:spPr>
        <p:txBody>
          <a:bodyPr wrap="square" rtlCol="0">
            <a:spAutoFit/>
          </a:bodyPr>
          <a:lstStyle/>
          <a:p>
            <a:r>
              <a:rPr lang="ru-RU" sz="2400" b="1" dirty="0" smtClean="0">
                <a:solidFill>
                  <a:srgbClr val="C00000"/>
                </a:solidFill>
              </a:rPr>
              <a:t>Кармашек «Подбери схему» -  картинки с изображением представителей профессии, схемы слогового анализа:  </a:t>
            </a:r>
            <a:r>
              <a:rPr lang="ru-RU" sz="2400" b="1" dirty="0" smtClean="0">
                <a:solidFill>
                  <a:srgbClr val="002060"/>
                </a:solidFill>
              </a:rPr>
              <a:t>развиваем  навыки слогового анализа и синтеза,  фонематическое представление: определяем  первый и последний звуки в словах,  подбираем слова на заданные звуки).</a:t>
            </a:r>
            <a:endParaRPr lang="ru-RU" sz="2400" b="1" dirty="0">
              <a:solidFill>
                <a:srgbClr val="00206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H:\DCIM\153___02\IMG_5445.JPG"/>
          <p:cNvPicPr>
            <a:picLocks noChangeAspect="1" noChangeArrowheads="1"/>
          </p:cNvPicPr>
          <p:nvPr/>
        </p:nvPicPr>
        <p:blipFill>
          <a:blip r:embed="rId2" cstate="screen"/>
          <a:srcRect/>
          <a:stretch>
            <a:fillRect/>
          </a:stretch>
        </p:blipFill>
        <p:spPr bwMode="auto">
          <a:xfrm>
            <a:off x="395536" y="4077072"/>
            <a:ext cx="3888432" cy="1224839"/>
          </a:xfrm>
          <a:prstGeom prst="rect">
            <a:avLst/>
          </a:prstGeom>
          <a:noFill/>
          <a:ln w="38100">
            <a:solidFill>
              <a:srgbClr val="0070C0"/>
            </a:solidFill>
          </a:ln>
        </p:spPr>
      </p:pic>
      <p:sp>
        <p:nvSpPr>
          <p:cNvPr id="3" name="TextBox 2"/>
          <p:cNvSpPr txBox="1"/>
          <p:nvPr/>
        </p:nvSpPr>
        <p:spPr>
          <a:xfrm>
            <a:off x="323528" y="692696"/>
            <a:ext cx="8496944" cy="830997"/>
          </a:xfrm>
          <a:prstGeom prst="rect">
            <a:avLst/>
          </a:prstGeom>
          <a:noFill/>
        </p:spPr>
        <p:txBody>
          <a:bodyPr wrap="square" rtlCol="0">
            <a:spAutoFit/>
          </a:bodyPr>
          <a:lstStyle/>
          <a:p>
            <a:r>
              <a:rPr lang="ru-RU" sz="2400" b="1" dirty="0" smtClean="0">
                <a:solidFill>
                  <a:srgbClr val="C00000"/>
                </a:solidFill>
              </a:rPr>
              <a:t>Кармашек «Пальчиковые игры -  упражнения на развитие </a:t>
            </a:r>
            <a:r>
              <a:rPr lang="ru-RU" sz="2400" b="1" dirty="0" err="1" smtClean="0">
                <a:solidFill>
                  <a:srgbClr val="C00000"/>
                </a:solidFill>
              </a:rPr>
              <a:t>речи,координацию</a:t>
            </a:r>
            <a:r>
              <a:rPr lang="ru-RU" sz="2400" b="1" dirty="0" smtClean="0">
                <a:solidFill>
                  <a:srgbClr val="C00000"/>
                </a:solidFill>
              </a:rPr>
              <a:t> движений, развитие мелкой моторики.</a:t>
            </a:r>
            <a:endParaRPr lang="ru-RU" sz="2400" b="1" dirty="0">
              <a:solidFill>
                <a:srgbClr val="C00000"/>
              </a:solidFill>
            </a:endParaRPr>
          </a:p>
        </p:txBody>
      </p:sp>
      <p:pic>
        <p:nvPicPr>
          <p:cNvPr id="4" name="Picture 6" descr="H:\DCIM\153___02\IMG_5446.JPG"/>
          <p:cNvPicPr>
            <a:picLocks noChangeAspect="1" noChangeArrowheads="1"/>
          </p:cNvPicPr>
          <p:nvPr/>
        </p:nvPicPr>
        <p:blipFill>
          <a:blip r:embed="rId3" cstate="screen"/>
          <a:srcRect/>
          <a:stretch>
            <a:fillRect/>
          </a:stretch>
        </p:blipFill>
        <p:spPr bwMode="auto">
          <a:xfrm>
            <a:off x="395536" y="1556792"/>
            <a:ext cx="3392377" cy="1426700"/>
          </a:xfrm>
          <a:prstGeom prst="rect">
            <a:avLst/>
          </a:prstGeom>
          <a:noFill/>
          <a:ln w="38100">
            <a:solidFill>
              <a:srgbClr val="0070C0"/>
            </a:solidFill>
          </a:ln>
        </p:spPr>
      </p:pic>
      <p:sp>
        <p:nvSpPr>
          <p:cNvPr id="5" name="TextBox 4"/>
          <p:cNvSpPr txBox="1"/>
          <p:nvPr/>
        </p:nvSpPr>
        <p:spPr>
          <a:xfrm>
            <a:off x="323528" y="3140968"/>
            <a:ext cx="4938340" cy="830997"/>
          </a:xfrm>
          <a:prstGeom prst="rect">
            <a:avLst/>
          </a:prstGeom>
          <a:noFill/>
        </p:spPr>
        <p:txBody>
          <a:bodyPr wrap="none" rtlCol="0">
            <a:spAutoFit/>
          </a:bodyPr>
          <a:lstStyle/>
          <a:p>
            <a:r>
              <a:rPr lang="ru-RU" sz="2400" b="1" dirty="0" smtClean="0">
                <a:solidFill>
                  <a:srgbClr val="C00000"/>
                </a:solidFill>
              </a:rPr>
              <a:t>Кармашек «Подскажи словечко» -  </a:t>
            </a:r>
          </a:p>
          <a:p>
            <a:r>
              <a:rPr lang="ru-RU" sz="2400" b="1" dirty="0" smtClean="0">
                <a:solidFill>
                  <a:srgbClr val="C00000"/>
                </a:solidFill>
              </a:rPr>
              <a:t>упражнения на развитие речи.</a:t>
            </a:r>
            <a:endParaRPr lang="ru-RU" sz="2400" b="1" dirty="0">
              <a:solidFill>
                <a:srgbClr val="C00000"/>
              </a:solidFill>
            </a:endParaRPr>
          </a:p>
        </p:txBody>
      </p:sp>
      <p:pic>
        <p:nvPicPr>
          <p:cNvPr id="6" name="Picture 4" descr="H:\DCIM\153___02\IMG_5444.JPG"/>
          <p:cNvPicPr>
            <a:picLocks noChangeAspect="1" noChangeArrowheads="1"/>
          </p:cNvPicPr>
          <p:nvPr/>
        </p:nvPicPr>
        <p:blipFill>
          <a:blip r:embed="rId4" cstate="screen"/>
          <a:srcRect/>
          <a:stretch>
            <a:fillRect/>
          </a:stretch>
        </p:blipFill>
        <p:spPr bwMode="auto">
          <a:xfrm>
            <a:off x="5220072" y="4077072"/>
            <a:ext cx="2737497" cy="1700808"/>
          </a:xfrm>
          <a:prstGeom prst="rect">
            <a:avLst/>
          </a:prstGeom>
          <a:noFill/>
          <a:ln w="38100">
            <a:solidFill>
              <a:srgbClr val="0070C0"/>
            </a:solidFill>
          </a:ln>
        </p:spPr>
      </p:pic>
      <p:sp>
        <p:nvSpPr>
          <p:cNvPr id="7" name="TextBox 6"/>
          <p:cNvSpPr txBox="1"/>
          <p:nvPr/>
        </p:nvSpPr>
        <p:spPr>
          <a:xfrm>
            <a:off x="5364088" y="5877272"/>
            <a:ext cx="3354636" cy="461665"/>
          </a:xfrm>
          <a:prstGeom prst="rect">
            <a:avLst/>
          </a:prstGeom>
          <a:noFill/>
        </p:spPr>
        <p:txBody>
          <a:bodyPr wrap="none" rtlCol="0">
            <a:spAutoFit/>
          </a:bodyPr>
          <a:lstStyle/>
          <a:p>
            <a:r>
              <a:rPr lang="ru-RU" sz="2400" b="1" dirty="0" smtClean="0">
                <a:solidFill>
                  <a:srgbClr val="C00000"/>
                </a:solidFill>
              </a:rPr>
              <a:t>Кармашек «Раскраски»</a:t>
            </a:r>
            <a:endParaRPr lang="ru-RU" sz="2400" b="1" dirty="0">
              <a:solidFill>
                <a:srgbClr val="C0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DCIM\153___02\IMG_5449.JPG"/>
          <p:cNvPicPr>
            <a:picLocks noChangeAspect="1" noChangeArrowheads="1"/>
          </p:cNvPicPr>
          <p:nvPr/>
        </p:nvPicPr>
        <p:blipFill>
          <a:blip r:embed="rId2" cstate="screen"/>
          <a:srcRect/>
          <a:stretch>
            <a:fillRect/>
          </a:stretch>
        </p:blipFill>
        <p:spPr bwMode="auto">
          <a:xfrm>
            <a:off x="5652120" y="3140968"/>
            <a:ext cx="2545189" cy="3140968"/>
          </a:xfrm>
          <a:prstGeom prst="rect">
            <a:avLst/>
          </a:prstGeom>
          <a:noFill/>
          <a:ln w="38100">
            <a:solidFill>
              <a:srgbClr val="0070C0"/>
            </a:solidFill>
          </a:ln>
        </p:spPr>
      </p:pic>
      <p:sp>
        <p:nvSpPr>
          <p:cNvPr id="3" name="TextBox 2"/>
          <p:cNvSpPr txBox="1"/>
          <p:nvPr/>
        </p:nvSpPr>
        <p:spPr>
          <a:xfrm>
            <a:off x="395536" y="836712"/>
            <a:ext cx="7272808" cy="1938992"/>
          </a:xfrm>
          <a:prstGeom prst="rect">
            <a:avLst/>
          </a:prstGeom>
          <a:noFill/>
        </p:spPr>
        <p:txBody>
          <a:bodyPr wrap="square" rtlCol="0">
            <a:spAutoFit/>
          </a:bodyPr>
          <a:lstStyle/>
          <a:p>
            <a:r>
              <a:rPr lang="ru-RU" sz="2400" b="1" dirty="0" smtClean="0">
                <a:solidFill>
                  <a:srgbClr val="C00000"/>
                </a:solidFill>
              </a:rPr>
              <a:t>Кармашек «Схема описательного рассказа» – карточки с  изображением представителей профессий схема описательного рассказа: </a:t>
            </a:r>
          </a:p>
          <a:p>
            <a:r>
              <a:rPr lang="ru-RU" sz="2400" b="1" dirty="0" smtClean="0">
                <a:solidFill>
                  <a:srgbClr val="002060"/>
                </a:solidFill>
              </a:rPr>
              <a:t>составляем рассказ о профессии по картинке или о профессии родителей. </a:t>
            </a:r>
            <a:endParaRPr lang="ru-RU" sz="2400" b="1" dirty="0">
              <a:solidFill>
                <a:srgbClr val="002060"/>
              </a:solidFill>
            </a:endParaRPr>
          </a:p>
        </p:txBody>
      </p:sp>
      <p:pic>
        <p:nvPicPr>
          <p:cNvPr id="10243" name="Picture 3" descr="H:\DCIM\153___02\IMG_5467.JPG"/>
          <p:cNvPicPr>
            <a:picLocks noChangeAspect="1" noChangeArrowheads="1"/>
          </p:cNvPicPr>
          <p:nvPr/>
        </p:nvPicPr>
        <p:blipFill>
          <a:blip r:embed="rId3" cstate="screen"/>
          <a:srcRect/>
          <a:stretch>
            <a:fillRect/>
          </a:stretch>
        </p:blipFill>
        <p:spPr bwMode="auto">
          <a:xfrm>
            <a:off x="611560" y="3284984"/>
            <a:ext cx="4204159" cy="2376264"/>
          </a:xfrm>
          <a:prstGeom prst="rect">
            <a:avLst/>
          </a:prstGeom>
          <a:noFill/>
          <a:ln w="38100">
            <a:solidFill>
              <a:srgbClr val="0070C0"/>
            </a:solid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http://img-fotki.yandex.ru/get/6605/47407354.715/0_eb1aa_2a3d4d5b_orig.png"/>
          <p:cNvPicPr>
            <a:picLocks noChangeAspect="1" noChangeArrowheads="1"/>
          </p:cNvPicPr>
          <p:nvPr/>
        </p:nvPicPr>
        <p:blipFill>
          <a:blip r:embed="rId2" cstate="screen"/>
          <a:srcRect/>
          <a:stretch>
            <a:fillRect/>
          </a:stretch>
        </p:blipFill>
        <p:spPr bwMode="auto">
          <a:xfrm>
            <a:off x="179511" y="897592"/>
            <a:ext cx="7848873" cy="5483735"/>
          </a:xfrm>
          <a:prstGeom prst="rect">
            <a:avLst/>
          </a:prstGeom>
          <a:noFill/>
        </p:spPr>
      </p:pic>
      <p:sp>
        <p:nvSpPr>
          <p:cNvPr id="5" name="TextBox 4"/>
          <p:cNvSpPr txBox="1"/>
          <p:nvPr/>
        </p:nvSpPr>
        <p:spPr>
          <a:xfrm>
            <a:off x="1475656" y="3861048"/>
            <a:ext cx="5976664" cy="1569660"/>
          </a:xfrm>
          <a:prstGeom prst="rect">
            <a:avLst/>
          </a:prstGeom>
          <a:noFill/>
        </p:spPr>
        <p:txBody>
          <a:bodyPr wrap="square" rtlCol="0">
            <a:spAutoFit/>
          </a:bodyPr>
          <a:lstStyle/>
          <a:p>
            <a:pPr algn="ctr"/>
            <a:r>
              <a:rPr lang="ru-RU" sz="3200" b="1" dirty="0" smtClean="0">
                <a:solidFill>
                  <a:srgbClr val="000099"/>
                </a:solidFill>
                <a:latin typeface="Californian FB" pitchFamily="18" charset="0"/>
              </a:rPr>
              <a:t>Пусть каждое Ваше творческое начинание  сопровождается творчеством и успехом!</a:t>
            </a:r>
            <a:endParaRPr lang="ru-RU" sz="3200" b="1" dirty="0">
              <a:solidFill>
                <a:srgbClr val="000099"/>
              </a:solidFill>
            </a:endParaRPr>
          </a:p>
        </p:txBody>
      </p:sp>
      <p:sp>
        <p:nvSpPr>
          <p:cNvPr id="4" name="Прямоугольник 3"/>
          <p:cNvSpPr/>
          <p:nvPr/>
        </p:nvSpPr>
        <p:spPr>
          <a:xfrm>
            <a:off x="4211960" y="260648"/>
            <a:ext cx="4572000"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b="1" i="1" dirty="0" smtClean="0">
                <a:solidFill>
                  <a:srgbClr val="C00000"/>
                </a:solidFill>
              </a:rPr>
              <a:t>«Время, потраченное на общение с ребёнком, вознаграждает нас, взрослых,</a:t>
            </a:r>
            <a:br>
              <a:rPr lang="ru-RU" b="1" i="1" dirty="0" smtClean="0">
                <a:solidFill>
                  <a:srgbClr val="C00000"/>
                </a:solidFill>
              </a:rPr>
            </a:br>
            <a:r>
              <a:rPr lang="ru-RU" b="1" i="1" dirty="0" smtClean="0">
                <a:solidFill>
                  <a:srgbClr val="C00000"/>
                </a:solidFill>
              </a:rPr>
              <a:t>глубокой детской привязанностью».</a:t>
            </a:r>
            <a:endParaRPr lang="ru-RU" b="1" dirty="0" smtClean="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Блок-схема: несколько документов 1"/>
          <p:cNvSpPr/>
          <p:nvPr/>
        </p:nvSpPr>
        <p:spPr>
          <a:xfrm>
            <a:off x="2051720" y="332656"/>
            <a:ext cx="6768752" cy="4392488"/>
          </a:xfrm>
          <a:prstGeom prst="flowChartMultidocumen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err="1" smtClean="0">
                <a:solidFill>
                  <a:srgbClr val="FF0000"/>
                </a:solidFill>
              </a:rPr>
              <a:t>Лэпбук</a:t>
            </a:r>
            <a:r>
              <a:rPr lang="ru-RU" b="1" dirty="0" smtClean="0">
                <a:solidFill>
                  <a:srgbClr val="FF0000"/>
                </a:solidFill>
              </a:rPr>
              <a:t> (</a:t>
            </a:r>
            <a:r>
              <a:rPr lang="ru-RU" b="1" dirty="0" err="1" smtClean="0">
                <a:solidFill>
                  <a:srgbClr val="FF0000"/>
                </a:solidFill>
              </a:rPr>
              <a:t>lapbook</a:t>
            </a:r>
            <a:r>
              <a:rPr lang="ru-RU" b="1" dirty="0" smtClean="0">
                <a:solidFill>
                  <a:srgbClr val="FF0000"/>
                </a:solidFill>
              </a:rPr>
              <a:t>) – в  дословном переводе с английского значит  «наколенная книг а » ( </a:t>
            </a:r>
            <a:r>
              <a:rPr lang="ru-RU" b="1" dirty="0" err="1" smtClean="0">
                <a:solidFill>
                  <a:srgbClr val="FF0000"/>
                </a:solidFill>
              </a:rPr>
              <a:t>l</a:t>
            </a:r>
            <a:r>
              <a:rPr lang="ru-RU" b="1" dirty="0" smtClean="0">
                <a:solidFill>
                  <a:srgbClr val="FF0000"/>
                </a:solidFill>
              </a:rPr>
              <a:t> </a:t>
            </a:r>
            <a:r>
              <a:rPr lang="ru-RU" b="1" dirty="0" err="1" smtClean="0">
                <a:solidFill>
                  <a:srgbClr val="FF0000"/>
                </a:solidFill>
              </a:rPr>
              <a:t>a</a:t>
            </a:r>
            <a:r>
              <a:rPr lang="ru-RU" b="1" dirty="0" smtClean="0">
                <a:solidFill>
                  <a:srgbClr val="FF0000"/>
                </a:solidFill>
              </a:rPr>
              <a:t> </a:t>
            </a:r>
            <a:r>
              <a:rPr lang="ru-RU" b="1" dirty="0" err="1" smtClean="0">
                <a:solidFill>
                  <a:srgbClr val="FF0000"/>
                </a:solidFill>
              </a:rPr>
              <a:t>p</a:t>
            </a:r>
            <a:r>
              <a:rPr lang="ru-RU" b="1" dirty="0" smtClean="0">
                <a:solidFill>
                  <a:srgbClr val="FF0000"/>
                </a:solidFill>
              </a:rPr>
              <a:t> –колени, </a:t>
            </a:r>
            <a:r>
              <a:rPr lang="ru-RU" b="1" dirty="0" err="1" smtClean="0">
                <a:solidFill>
                  <a:srgbClr val="FF0000"/>
                </a:solidFill>
              </a:rPr>
              <a:t>book</a:t>
            </a:r>
            <a:r>
              <a:rPr lang="ru-RU" b="1" dirty="0" smtClean="0">
                <a:solidFill>
                  <a:srgbClr val="FF0000"/>
                </a:solidFill>
              </a:rPr>
              <a:t>- книга). </a:t>
            </a:r>
          </a:p>
          <a:p>
            <a:r>
              <a:rPr lang="ru-RU" dirty="0" err="1" smtClean="0">
                <a:solidFill>
                  <a:srgbClr val="000099"/>
                </a:solidFill>
              </a:rPr>
              <a:t>Лэпбук</a:t>
            </a:r>
            <a:r>
              <a:rPr lang="ru-RU" dirty="0" smtClean="0">
                <a:solidFill>
                  <a:srgbClr val="000099"/>
                </a:solidFill>
              </a:rPr>
              <a:t> – это картонная папка, в которой собран материал на определенную тему. Учебный материал интересно оформлен в различного рода мини-книжечках, кармашках, окошечках, книжках-гармошках, коробках с подарками и т.п. Также </a:t>
            </a:r>
            <a:r>
              <a:rPr lang="ru-RU" dirty="0" err="1" smtClean="0">
                <a:solidFill>
                  <a:srgbClr val="000099"/>
                </a:solidFill>
              </a:rPr>
              <a:t>лэпбук</a:t>
            </a:r>
            <a:r>
              <a:rPr lang="ru-RU" dirty="0" smtClean="0">
                <a:solidFill>
                  <a:srgbClr val="000099"/>
                </a:solidFill>
              </a:rPr>
              <a:t> обязательно включает в себя различные творческие задания</a:t>
            </a:r>
            <a:r>
              <a:rPr lang="ru-RU" b="1" dirty="0" smtClean="0">
                <a:solidFill>
                  <a:srgbClr val="FF0000"/>
                </a:solidFill>
              </a:rPr>
              <a:t>. </a:t>
            </a:r>
            <a:endParaRPr lang="ru-RU" b="1" dirty="0">
              <a:solidFill>
                <a:srgbClr val="FF0000"/>
              </a:solidFill>
            </a:endParaRPr>
          </a:p>
        </p:txBody>
      </p:sp>
      <p:pic>
        <p:nvPicPr>
          <p:cNvPr id="4" name="Picture 2" descr="http://futuresbeginning.com/cartoon-images-of-children-26.jpg"/>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0" y="0"/>
            <a:ext cx="2195736" cy="6858000"/>
          </a:xfrm>
          <a:prstGeom prst="rect">
            <a:avLst/>
          </a:prstGeom>
          <a:noFill/>
        </p:spPr>
      </p:pic>
      <p:pic>
        <p:nvPicPr>
          <p:cNvPr id="44034" name="Picture 2" descr="http://1.bp.blogspot.com/--mIA93dFsY4/VFpiFXvbu0I/AAAAAAAAgjQ/MFmjnHGWmtI/s1600/%D0%A6%D0%B8%D1%84%D1%80%D1%8B-002.jpg"/>
          <p:cNvPicPr>
            <a:picLocks noChangeAspect="1" noChangeArrowheads="1"/>
          </p:cNvPicPr>
          <p:nvPr/>
        </p:nvPicPr>
        <p:blipFill>
          <a:blip r:embed="rId3" cstate="screen"/>
          <a:srcRect/>
          <a:stretch>
            <a:fillRect/>
          </a:stretch>
        </p:blipFill>
        <p:spPr bwMode="auto">
          <a:xfrm>
            <a:off x="1691680" y="4797152"/>
            <a:ext cx="1296144" cy="1902759"/>
          </a:xfrm>
          <a:prstGeom prst="rect">
            <a:avLst/>
          </a:prstGeom>
          <a:noFill/>
          <a:ln w="28575">
            <a:solidFill>
              <a:schemeClr val="accent1"/>
            </a:solidFill>
          </a:ln>
        </p:spPr>
      </p:pic>
      <p:sp>
        <p:nvSpPr>
          <p:cNvPr id="44036" name="AutoShape 4" descr="https://im0-tub-ru.yandex.net/i?id=fe6a5b1c502df6a68d24d5d98a5383fd&amp;n=33&amp;h=215&amp;w=287"/>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4038" name="Picture 6" descr="http://raduga16.ucoz.ru/qwe/DZO/b_php6nUWD4.jpg"/>
          <p:cNvPicPr>
            <a:picLocks noChangeAspect="1" noChangeArrowheads="1"/>
          </p:cNvPicPr>
          <p:nvPr/>
        </p:nvPicPr>
        <p:blipFill>
          <a:blip r:embed="rId4" cstate="screen"/>
          <a:srcRect/>
          <a:stretch>
            <a:fillRect/>
          </a:stretch>
        </p:blipFill>
        <p:spPr bwMode="auto">
          <a:xfrm>
            <a:off x="3347864" y="4437112"/>
            <a:ext cx="1856206" cy="2088232"/>
          </a:xfrm>
          <a:prstGeom prst="rect">
            <a:avLst/>
          </a:prstGeom>
          <a:noFill/>
        </p:spPr>
      </p:pic>
      <p:pic>
        <p:nvPicPr>
          <p:cNvPr id="44040" name="Picture 8" descr="http://img-fotki.yandex.ru/get/9167/158094028.5/0_dfef3_514f867e_XL.jpg"/>
          <p:cNvPicPr>
            <a:picLocks noChangeAspect="1" noChangeArrowheads="1"/>
          </p:cNvPicPr>
          <p:nvPr/>
        </p:nvPicPr>
        <p:blipFill>
          <a:blip r:embed="rId5" cstate="screen"/>
          <a:srcRect/>
          <a:stretch>
            <a:fillRect/>
          </a:stretch>
        </p:blipFill>
        <p:spPr bwMode="auto">
          <a:xfrm>
            <a:off x="5580112" y="4437112"/>
            <a:ext cx="2831976" cy="2010703"/>
          </a:xfrm>
          <a:prstGeom prst="rect">
            <a:avLst/>
          </a:prstGeom>
          <a:noFill/>
          <a:ln w="28575">
            <a:solidFill>
              <a:schemeClr val="accent1"/>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43608" y="332656"/>
            <a:ext cx="7668344" cy="830997"/>
          </a:xfrm>
          <a:prstGeom prst="rect">
            <a:avLst/>
          </a:prstGeom>
        </p:spPr>
        <p:txBody>
          <a:bodyPr wrap="square">
            <a:spAutoFit/>
          </a:bodyPr>
          <a:lstStyle/>
          <a:p>
            <a:pPr lvl="0" fontAlgn="base">
              <a:spcBef>
                <a:spcPct val="0"/>
              </a:spcBef>
              <a:spcAft>
                <a:spcPct val="0"/>
              </a:spcAft>
            </a:pPr>
            <a:r>
              <a:rPr lang="ru-RU" sz="2400" b="1" dirty="0" err="1" smtClean="0">
                <a:solidFill>
                  <a:srgbClr val="FF0000"/>
                </a:solidFill>
                <a:latin typeface="Times New Roman" pitchFamily="18" charset="0"/>
                <a:ea typeface="Calibri" pitchFamily="34" charset="0"/>
                <a:cs typeface="Times New Roman" pitchFamily="18" charset="0"/>
              </a:rPr>
              <a:t>Лэпбук</a:t>
            </a:r>
            <a:r>
              <a:rPr lang="ru-RU" sz="2400" b="1" dirty="0" smtClean="0">
                <a:solidFill>
                  <a:srgbClr val="FF0000"/>
                </a:solidFill>
                <a:latin typeface="Times New Roman" pitchFamily="18" charset="0"/>
                <a:ea typeface="Calibri" pitchFamily="34" charset="0"/>
                <a:cs typeface="Times New Roman" pitchFamily="18" charset="0"/>
              </a:rPr>
              <a:t> отвечает требованиям ФГОС  ДО </a:t>
            </a:r>
          </a:p>
          <a:p>
            <a:pPr lvl="0" fontAlgn="base">
              <a:spcBef>
                <a:spcPct val="0"/>
              </a:spcBef>
              <a:spcAft>
                <a:spcPct val="0"/>
              </a:spcAft>
            </a:pPr>
            <a:r>
              <a:rPr lang="ru-RU" sz="2400" b="1" dirty="0" smtClean="0">
                <a:solidFill>
                  <a:srgbClr val="FF0000"/>
                </a:solidFill>
                <a:latin typeface="Times New Roman" pitchFamily="18" charset="0"/>
                <a:ea typeface="Calibri" pitchFamily="34" charset="0"/>
                <a:cs typeface="Times New Roman" pitchFamily="18" charset="0"/>
              </a:rPr>
              <a:t>к развивающей предметно – пространственной среде: </a:t>
            </a:r>
            <a:endParaRPr lang="ru-RU" sz="2400" b="1" dirty="0" smtClean="0">
              <a:solidFill>
                <a:srgbClr val="FF0000"/>
              </a:solidFill>
              <a:latin typeface="Arial" pitchFamily="34" charset="0"/>
              <a:cs typeface="Arial" pitchFamily="34" charset="0"/>
            </a:endParaRPr>
          </a:p>
        </p:txBody>
      </p:sp>
      <p:pic>
        <p:nvPicPr>
          <p:cNvPr id="4" name="Picture 2" descr="http://futuresbeginning.com/cartoon-images-of-children-26.jpg"/>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0" y="260648"/>
            <a:ext cx="1800200" cy="6120680"/>
          </a:xfrm>
          <a:prstGeom prst="rect">
            <a:avLst/>
          </a:prstGeom>
          <a:noFill/>
        </p:spPr>
      </p:pic>
      <p:sp>
        <p:nvSpPr>
          <p:cNvPr id="5" name="Прямоугольник 4"/>
          <p:cNvSpPr/>
          <p:nvPr/>
        </p:nvSpPr>
        <p:spPr>
          <a:xfrm>
            <a:off x="2483768" y="3861048"/>
            <a:ext cx="2340962" cy="523220"/>
          </a:xfrm>
          <a:prstGeom prst="rect">
            <a:avLst/>
          </a:prstGeom>
          <a:solidFill>
            <a:schemeClr val="bg1">
              <a:lumMod val="95000"/>
            </a:schemeClr>
          </a:solidFill>
        </p:spPr>
        <p:style>
          <a:lnRef idx="0">
            <a:schemeClr val="accent5"/>
          </a:lnRef>
          <a:fillRef idx="3">
            <a:schemeClr val="accent5"/>
          </a:fillRef>
          <a:effectRef idx="3">
            <a:schemeClr val="accent5"/>
          </a:effectRef>
          <a:fontRef idx="minor">
            <a:schemeClr val="lt1"/>
          </a:fontRef>
        </p:style>
        <p:txBody>
          <a:bodyPr wrap="none">
            <a:spAutoFit/>
          </a:bodyPr>
          <a:lstStyle/>
          <a:p>
            <a:r>
              <a:rPr lang="ru-RU" sz="2800" dirty="0" smtClean="0">
                <a:solidFill>
                  <a:srgbClr val="002060"/>
                </a:solidFill>
                <a:latin typeface="Times New Roman" pitchFamily="18" charset="0"/>
                <a:ea typeface="Calibri" pitchFamily="34" charset="0"/>
                <a:cs typeface="Times New Roman" pitchFamily="18" charset="0"/>
              </a:rPr>
              <a:t>Доступность  </a:t>
            </a:r>
            <a:endParaRPr lang="ru-RU" dirty="0">
              <a:solidFill>
                <a:srgbClr val="002060"/>
              </a:solidFill>
            </a:endParaRPr>
          </a:p>
        </p:txBody>
      </p:sp>
      <p:sp>
        <p:nvSpPr>
          <p:cNvPr id="6" name="Прямоугольник 5"/>
          <p:cNvSpPr/>
          <p:nvPr/>
        </p:nvSpPr>
        <p:spPr>
          <a:xfrm>
            <a:off x="2123728" y="2204864"/>
            <a:ext cx="3600400" cy="523220"/>
          </a:xfrm>
          <a:prstGeom prst="rect">
            <a:avLst/>
          </a:prstGeom>
          <a:solidFill>
            <a:schemeClr val="bg1">
              <a:lumMod val="95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800" dirty="0" err="1" smtClean="0">
                <a:solidFill>
                  <a:srgbClr val="002060"/>
                </a:solidFill>
                <a:latin typeface="Times New Roman" pitchFamily="18" charset="0"/>
                <a:ea typeface="Calibri" pitchFamily="34" charset="0"/>
                <a:cs typeface="Times New Roman" pitchFamily="18" charset="0"/>
              </a:rPr>
              <a:t>Трансформируемость</a:t>
            </a:r>
            <a:r>
              <a:rPr lang="ru-RU" sz="2800" dirty="0" smtClean="0">
                <a:solidFill>
                  <a:srgbClr val="002060"/>
                </a:solidFill>
                <a:latin typeface="Times New Roman" pitchFamily="18" charset="0"/>
                <a:ea typeface="Calibri" pitchFamily="34" charset="0"/>
                <a:cs typeface="Times New Roman" pitchFamily="18" charset="0"/>
              </a:rPr>
              <a:t> </a:t>
            </a:r>
            <a:endParaRPr lang="ru-RU" dirty="0">
              <a:solidFill>
                <a:srgbClr val="002060"/>
              </a:solidFill>
            </a:endParaRPr>
          </a:p>
        </p:txBody>
      </p:sp>
      <p:sp>
        <p:nvSpPr>
          <p:cNvPr id="7" name="Прямоугольник 6"/>
          <p:cNvSpPr/>
          <p:nvPr/>
        </p:nvSpPr>
        <p:spPr>
          <a:xfrm>
            <a:off x="1403648" y="3068960"/>
            <a:ext cx="2662524" cy="523220"/>
          </a:xfrm>
          <a:prstGeom prst="rect">
            <a:avLst/>
          </a:prstGeom>
          <a:solidFill>
            <a:schemeClr val="bg1">
              <a:lumMod val="95000"/>
            </a:schemeClr>
          </a:solidFill>
        </p:spPr>
        <p:style>
          <a:lnRef idx="0">
            <a:schemeClr val="accent5"/>
          </a:lnRef>
          <a:fillRef idx="3">
            <a:schemeClr val="accent5"/>
          </a:fillRef>
          <a:effectRef idx="3">
            <a:schemeClr val="accent5"/>
          </a:effectRef>
          <a:fontRef idx="minor">
            <a:schemeClr val="lt1"/>
          </a:fontRef>
        </p:style>
        <p:txBody>
          <a:bodyPr wrap="none">
            <a:spAutoFit/>
          </a:bodyPr>
          <a:lstStyle/>
          <a:p>
            <a:r>
              <a:rPr lang="ru-RU" sz="2800" dirty="0" smtClean="0">
                <a:solidFill>
                  <a:srgbClr val="002060"/>
                </a:solidFill>
                <a:latin typeface="Times New Roman" pitchFamily="18" charset="0"/>
                <a:ea typeface="Calibri" pitchFamily="34" charset="0"/>
                <a:cs typeface="Times New Roman" pitchFamily="18" charset="0"/>
              </a:rPr>
              <a:t>Вариативность </a:t>
            </a:r>
            <a:r>
              <a:rPr lang="ru-RU" sz="2800" dirty="0" smtClean="0">
                <a:solidFill>
                  <a:srgbClr val="333333"/>
                </a:solidFill>
                <a:latin typeface="Times New Roman" pitchFamily="18" charset="0"/>
                <a:ea typeface="Calibri" pitchFamily="34" charset="0"/>
                <a:cs typeface="Times New Roman" pitchFamily="18" charset="0"/>
              </a:rPr>
              <a:t> </a:t>
            </a:r>
            <a:endParaRPr lang="ru-RU" sz="2800" dirty="0"/>
          </a:p>
        </p:txBody>
      </p:sp>
      <p:pic>
        <p:nvPicPr>
          <p:cNvPr id="1027" name="Picture 3" descr="Лэпбук как средство обучения в условиях ФГОС"/>
          <p:cNvPicPr>
            <a:picLocks noChangeAspect="1" noChangeArrowheads="1"/>
          </p:cNvPicPr>
          <p:nvPr/>
        </p:nvPicPr>
        <p:blipFill>
          <a:blip r:embed="rId3" cstate="screen"/>
          <a:srcRect/>
          <a:stretch>
            <a:fillRect/>
          </a:stretch>
        </p:blipFill>
        <p:spPr bwMode="auto">
          <a:xfrm>
            <a:off x="5076056" y="2924944"/>
            <a:ext cx="3554288" cy="2503101"/>
          </a:xfrm>
          <a:prstGeom prst="rect">
            <a:avLst/>
          </a:prstGeom>
          <a:noFill/>
        </p:spPr>
      </p:pic>
      <p:sp>
        <p:nvSpPr>
          <p:cNvPr id="11" name="Прямоугольник 10"/>
          <p:cNvSpPr/>
          <p:nvPr/>
        </p:nvSpPr>
        <p:spPr>
          <a:xfrm>
            <a:off x="1691680" y="1340768"/>
            <a:ext cx="3888432" cy="523220"/>
          </a:xfrm>
          <a:prstGeom prst="rect">
            <a:avLst/>
          </a:prstGeom>
          <a:solidFill>
            <a:schemeClr val="bg1">
              <a:lumMod val="95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800" dirty="0" err="1" smtClean="0">
                <a:solidFill>
                  <a:srgbClr val="002060"/>
                </a:solidFill>
                <a:latin typeface="Times New Roman" pitchFamily="18" charset="0"/>
                <a:ea typeface="Calibri" pitchFamily="34" charset="0"/>
                <a:cs typeface="Times New Roman" pitchFamily="18" charset="0"/>
              </a:rPr>
              <a:t>Полифункциональность</a:t>
            </a:r>
            <a:r>
              <a:rPr lang="ru-RU" dirty="0" smtClean="0">
                <a:solidFill>
                  <a:srgbClr val="002060"/>
                </a:solidFill>
                <a:latin typeface="Times New Roman" pitchFamily="18" charset="0"/>
                <a:ea typeface="Calibri" pitchFamily="34" charset="0"/>
                <a:cs typeface="Times New Roman" pitchFamily="18" charset="0"/>
              </a:rPr>
              <a:t> </a:t>
            </a:r>
            <a:endParaRPr lang="ru-RU" dirty="0">
              <a:solidFill>
                <a:srgbClr val="002060"/>
              </a:solidFill>
            </a:endParaRPr>
          </a:p>
        </p:txBody>
      </p:sp>
      <p:sp>
        <p:nvSpPr>
          <p:cNvPr id="17" name="Прямоугольник 16"/>
          <p:cNvSpPr/>
          <p:nvPr/>
        </p:nvSpPr>
        <p:spPr>
          <a:xfrm>
            <a:off x="1547664" y="4581128"/>
            <a:ext cx="2580450" cy="523220"/>
          </a:xfrm>
          <a:prstGeom prst="rect">
            <a:avLst/>
          </a:prstGeom>
          <a:solidFill>
            <a:schemeClr val="bg1">
              <a:lumMod val="95000"/>
            </a:schemeClr>
          </a:solidFill>
        </p:spPr>
        <p:style>
          <a:lnRef idx="0">
            <a:schemeClr val="accent5"/>
          </a:lnRef>
          <a:fillRef idx="3">
            <a:schemeClr val="accent5"/>
          </a:fillRef>
          <a:effectRef idx="3">
            <a:schemeClr val="accent5"/>
          </a:effectRef>
          <a:fontRef idx="minor">
            <a:schemeClr val="lt1"/>
          </a:fontRef>
        </p:style>
        <p:txBody>
          <a:bodyPr wrap="none">
            <a:spAutoFit/>
          </a:bodyPr>
          <a:lstStyle/>
          <a:p>
            <a:r>
              <a:rPr lang="ru-RU" sz="2800" dirty="0" smtClean="0">
                <a:solidFill>
                  <a:srgbClr val="002060"/>
                </a:solidFill>
                <a:latin typeface="Times New Roman" pitchFamily="18" charset="0"/>
                <a:ea typeface="Calibri" pitchFamily="34" charset="0"/>
                <a:cs typeface="Times New Roman" pitchFamily="18" charset="0"/>
              </a:rPr>
              <a:t>Насыщенность </a:t>
            </a:r>
            <a:endParaRPr lang="ru-RU" dirty="0">
              <a:solidFill>
                <a:srgbClr val="002060"/>
              </a:solidFill>
            </a:endParaRPr>
          </a:p>
        </p:txBody>
      </p:sp>
      <p:sp>
        <p:nvSpPr>
          <p:cNvPr id="18" name="Прямоугольник 17"/>
          <p:cNvSpPr/>
          <p:nvPr/>
        </p:nvSpPr>
        <p:spPr>
          <a:xfrm>
            <a:off x="1763688" y="5733256"/>
            <a:ext cx="3391121" cy="523220"/>
          </a:xfrm>
          <a:prstGeom prst="rect">
            <a:avLst/>
          </a:prstGeom>
          <a:solidFill>
            <a:schemeClr val="bg1">
              <a:lumMod val="95000"/>
            </a:schemeClr>
          </a:solidFill>
        </p:spPr>
        <p:style>
          <a:lnRef idx="0">
            <a:schemeClr val="accent5"/>
          </a:lnRef>
          <a:fillRef idx="3">
            <a:schemeClr val="accent5"/>
          </a:fillRef>
          <a:effectRef idx="3">
            <a:schemeClr val="accent5"/>
          </a:effectRef>
          <a:fontRef idx="minor">
            <a:schemeClr val="lt1"/>
          </a:fontRef>
        </p:style>
        <p:txBody>
          <a:bodyPr wrap="none">
            <a:spAutoFit/>
          </a:bodyPr>
          <a:lstStyle/>
          <a:p>
            <a:r>
              <a:rPr lang="ru-RU" sz="2800" b="1" dirty="0" smtClean="0">
                <a:solidFill>
                  <a:srgbClr val="002060"/>
                </a:solidFill>
                <a:latin typeface="Times New Roman" pitchFamily="18" charset="0"/>
                <a:ea typeface="Calibri" pitchFamily="34" charset="0"/>
                <a:cs typeface="Times New Roman" pitchFamily="18" charset="0"/>
              </a:rPr>
              <a:t>БЕЗОПАСНОСТЬ  </a:t>
            </a:r>
            <a:endParaRPr lang="ru-RU" b="1" dirty="0">
              <a:solidFill>
                <a:srgbClr val="00206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060848"/>
            <a:ext cx="3024336" cy="440120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ru-RU" sz="2000" dirty="0" smtClean="0">
                <a:solidFill>
                  <a:srgbClr val="002060"/>
                </a:solidFill>
                <a:latin typeface="Times New Roman" pitchFamily="18" charset="0"/>
                <a:cs typeface="Times New Roman" pitchFamily="18" charset="0"/>
              </a:rPr>
              <a:t>Лист плотной бумаги формата А3 (А4) для изготовления самой папки. Для этого подойдет любая картонная папка. Традиционно папки </a:t>
            </a:r>
            <a:r>
              <a:rPr lang="ru-RU" sz="2000" dirty="0" err="1" smtClean="0">
                <a:solidFill>
                  <a:srgbClr val="002060"/>
                </a:solidFill>
                <a:latin typeface="Times New Roman" pitchFamily="18" charset="0"/>
                <a:cs typeface="Times New Roman" pitchFamily="18" charset="0"/>
              </a:rPr>
              <a:t>лэпбуков</a:t>
            </a:r>
            <a:r>
              <a:rPr lang="ru-RU" sz="2000" dirty="0" smtClean="0">
                <a:solidFill>
                  <a:srgbClr val="002060"/>
                </a:solidFill>
                <a:latin typeface="Times New Roman" pitchFamily="18" charset="0"/>
                <a:cs typeface="Times New Roman" pitchFamily="18" charset="0"/>
              </a:rPr>
              <a:t> делаются с двустворчатыми, открывающимися в противоположные стороны, дверками. Их очень просто сделать из плотной бумаги</a:t>
            </a:r>
            <a:r>
              <a:rPr lang="ru-RU" sz="2000" dirty="0" smtClean="0"/>
              <a:t>.</a:t>
            </a:r>
          </a:p>
        </p:txBody>
      </p:sp>
      <p:pic>
        <p:nvPicPr>
          <p:cNvPr id="3" name="Picture 2" descr="http://active-mama.com/wp-content/uploads/2015/12/Lapbook-4.jpg"/>
          <p:cNvPicPr>
            <a:picLocks noChangeAspect="1" noChangeArrowheads="1"/>
          </p:cNvPicPr>
          <p:nvPr/>
        </p:nvPicPr>
        <p:blipFill>
          <a:blip r:embed="rId3" cstate="screen"/>
          <a:srcRect/>
          <a:stretch>
            <a:fillRect/>
          </a:stretch>
        </p:blipFill>
        <p:spPr bwMode="auto">
          <a:xfrm>
            <a:off x="3563888" y="980728"/>
            <a:ext cx="5238750" cy="1381126"/>
          </a:xfrm>
          <a:prstGeom prst="rect">
            <a:avLst/>
          </a:prstGeom>
          <a:noFill/>
          <a:ln>
            <a:solidFill>
              <a:schemeClr val="accent1"/>
            </a:solidFill>
          </a:ln>
        </p:spPr>
      </p:pic>
      <p:pic>
        <p:nvPicPr>
          <p:cNvPr id="5" name="Picture 4" descr="http://active-mama.com/wp-content/uploads/2015/12/Lapbook-5.jpg"/>
          <p:cNvPicPr>
            <a:picLocks noChangeAspect="1" noChangeArrowheads="1"/>
          </p:cNvPicPr>
          <p:nvPr/>
        </p:nvPicPr>
        <p:blipFill>
          <a:blip r:embed="rId4" cstate="screen"/>
          <a:srcRect/>
          <a:stretch>
            <a:fillRect/>
          </a:stretch>
        </p:blipFill>
        <p:spPr bwMode="auto">
          <a:xfrm>
            <a:off x="4355976" y="2924944"/>
            <a:ext cx="4032448" cy="3676651"/>
          </a:xfrm>
          <a:prstGeom prst="rect">
            <a:avLst/>
          </a:prstGeom>
          <a:noFill/>
          <a:ln>
            <a:solidFill>
              <a:schemeClr val="accent1"/>
            </a:solidFill>
          </a:ln>
        </p:spPr>
      </p:pic>
      <p:sp>
        <p:nvSpPr>
          <p:cNvPr id="6" name="Прямоугольник 5"/>
          <p:cNvSpPr/>
          <p:nvPr/>
        </p:nvSpPr>
        <p:spPr>
          <a:xfrm>
            <a:off x="251520" y="260648"/>
            <a:ext cx="5220596" cy="461665"/>
          </a:xfrm>
          <a:prstGeom prst="rect">
            <a:avLst/>
          </a:prstGeom>
        </p:spPr>
        <p:txBody>
          <a:bodyPr wrap="none">
            <a:spAutoFit/>
          </a:bodyPr>
          <a:lstStyle/>
          <a:p>
            <a:r>
              <a:rPr lang="ru-RU" sz="2400" b="1" dirty="0" smtClean="0">
                <a:solidFill>
                  <a:srgbClr val="FF0000"/>
                </a:solidFill>
                <a:latin typeface="Times New Roman" pitchFamily="18" charset="0"/>
                <a:cs typeface="Times New Roman" pitchFamily="18" charset="0"/>
              </a:rPr>
              <a:t>Чтобы сделать </a:t>
            </a:r>
            <a:r>
              <a:rPr lang="ru-RU" sz="2400" b="1" dirty="0" err="1" smtClean="0">
                <a:solidFill>
                  <a:srgbClr val="FF0000"/>
                </a:solidFill>
                <a:latin typeface="Times New Roman" pitchFamily="18" charset="0"/>
                <a:cs typeface="Times New Roman" pitchFamily="18" charset="0"/>
              </a:rPr>
              <a:t>лэпбук</a:t>
            </a:r>
            <a:r>
              <a:rPr lang="ru-RU" sz="2400" b="1" dirty="0" smtClean="0">
                <a:solidFill>
                  <a:srgbClr val="FF0000"/>
                </a:solidFill>
                <a:latin typeface="Times New Roman" pitchFamily="18" charset="0"/>
                <a:cs typeface="Times New Roman" pitchFamily="18" charset="0"/>
              </a:rPr>
              <a:t> понадобится:</a:t>
            </a:r>
            <a:endParaRPr lang="ru-RU" sz="2400" b="1" dirty="0">
              <a:solidFill>
                <a:srgbClr val="FF0000"/>
              </a:solidFill>
              <a:latin typeface="Times New Roman" pitchFamily="18" charset="0"/>
              <a:cs typeface="Times New Roman" pitchFamily="18" charset="0"/>
            </a:endParaRPr>
          </a:p>
        </p:txBody>
      </p:sp>
      <p:sp>
        <p:nvSpPr>
          <p:cNvPr id="7" name="Овал 6"/>
          <p:cNvSpPr/>
          <p:nvPr/>
        </p:nvSpPr>
        <p:spPr>
          <a:xfrm>
            <a:off x="251520" y="1196752"/>
            <a:ext cx="648072" cy="626368"/>
          </a:xfrm>
          <a:prstGeom prst="ellipse">
            <a:avLst/>
          </a:prstGeom>
          <a:solidFill>
            <a:srgbClr val="FF0000"/>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smtClean="0"/>
              <a:t>1</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404664"/>
            <a:ext cx="7092280" cy="1631216"/>
          </a:xfrm>
          <a:prstGeom prst="rect">
            <a:avLst/>
          </a:prstGeom>
          <a:solidFill>
            <a:schemeClr val="bg1">
              <a:lumMod val="95000"/>
            </a:schemeClr>
          </a:solidFill>
          <a:ln/>
        </p:spPr>
        <p:style>
          <a:lnRef idx="0">
            <a:schemeClr val="accent5"/>
          </a:lnRef>
          <a:fillRef idx="3">
            <a:schemeClr val="accent5"/>
          </a:fillRef>
          <a:effectRef idx="3">
            <a:schemeClr val="accent5"/>
          </a:effectRef>
          <a:fontRef idx="minor">
            <a:schemeClr val="lt1"/>
          </a:fontRef>
        </p:style>
        <p:txBody>
          <a:bodyPr wrap="square">
            <a:spAutoFit/>
          </a:bodyPr>
          <a:lstStyle/>
          <a:p>
            <a:pPr algn="just"/>
            <a:r>
              <a:rPr lang="ru-RU" sz="2000" dirty="0" smtClean="0">
                <a:solidFill>
                  <a:srgbClr val="002060"/>
                </a:solidFill>
                <a:latin typeface="Times New Roman" pitchFamily="18" charset="0"/>
                <a:cs typeface="Times New Roman" pitchFamily="18" charset="0"/>
              </a:rPr>
              <a:t>После этого на папку изнутри надо наклеить листы для фона. Снаружи обложку оклеиваем цветной бумагой и украшаем по своему усмотрению. </a:t>
            </a:r>
          </a:p>
          <a:p>
            <a:pPr algn="just"/>
            <a:r>
              <a:rPr lang="ru-RU" sz="2000" dirty="0" smtClean="0">
                <a:solidFill>
                  <a:srgbClr val="002060"/>
                </a:solidFill>
                <a:latin typeface="Times New Roman" pitchFamily="18" charset="0"/>
                <a:cs typeface="Times New Roman" pitchFamily="18" charset="0"/>
              </a:rPr>
              <a:t>Например, зимнюю папку можно украсить снежинками, заодно это будет первое задание – сделать снежинки</a:t>
            </a:r>
            <a:endParaRPr lang="ru-RU" sz="2000" dirty="0">
              <a:solidFill>
                <a:srgbClr val="002060"/>
              </a:solidFill>
              <a:latin typeface="Times New Roman" pitchFamily="18" charset="0"/>
              <a:cs typeface="Times New Roman" pitchFamily="18" charset="0"/>
            </a:endParaRPr>
          </a:p>
        </p:txBody>
      </p:sp>
      <p:sp>
        <p:nvSpPr>
          <p:cNvPr id="4" name="Овал 3"/>
          <p:cNvSpPr/>
          <p:nvPr/>
        </p:nvSpPr>
        <p:spPr>
          <a:xfrm>
            <a:off x="395536" y="548680"/>
            <a:ext cx="648072" cy="626368"/>
          </a:xfrm>
          <a:prstGeom prst="ellipse">
            <a:avLst/>
          </a:prstGeom>
          <a:solidFill>
            <a:srgbClr val="FF0000"/>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t>2</a:t>
            </a:r>
            <a:endParaRPr lang="ru-RU" b="1" dirty="0"/>
          </a:p>
        </p:txBody>
      </p:sp>
      <p:sp>
        <p:nvSpPr>
          <p:cNvPr id="5" name="Прямоугольник 4"/>
          <p:cNvSpPr/>
          <p:nvPr/>
        </p:nvSpPr>
        <p:spPr>
          <a:xfrm>
            <a:off x="1187624" y="2420888"/>
            <a:ext cx="2952328" cy="1938992"/>
          </a:xfrm>
          <a:prstGeom prst="rect">
            <a:avLst/>
          </a:prstGeom>
          <a:solidFill>
            <a:schemeClr val="bg1"/>
          </a:solidFill>
          <a:ln/>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000" dirty="0" smtClean="0">
                <a:solidFill>
                  <a:srgbClr val="002060"/>
                </a:solidFill>
              </a:rPr>
              <a:t> Ножницы, </a:t>
            </a:r>
          </a:p>
          <a:p>
            <a:r>
              <a:rPr lang="ru-RU" sz="2000" dirty="0" smtClean="0">
                <a:solidFill>
                  <a:srgbClr val="002060"/>
                </a:solidFill>
              </a:rPr>
              <a:t>клей-карандаш, </a:t>
            </a:r>
          </a:p>
          <a:p>
            <a:r>
              <a:rPr lang="ru-RU" sz="2000" dirty="0" smtClean="0">
                <a:solidFill>
                  <a:srgbClr val="002060"/>
                </a:solidFill>
              </a:rPr>
              <a:t>цветные карандаши, фломастеры, </a:t>
            </a:r>
          </a:p>
          <a:p>
            <a:r>
              <a:rPr lang="ru-RU" sz="2000" dirty="0" smtClean="0">
                <a:solidFill>
                  <a:srgbClr val="002060"/>
                </a:solidFill>
              </a:rPr>
              <a:t>разноцветные ручки,</a:t>
            </a:r>
          </a:p>
          <a:p>
            <a:r>
              <a:rPr lang="ru-RU" sz="2000" dirty="0" smtClean="0">
                <a:solidFill>
                  <a:srgbClr val="002060"/>
                </a:solidFill>
              </a:rPr>
              <a:t> скотч;</a:t>
            </a:r>
          </a:p>
        </p:txBody>
      </p:sp>
      <p:sp>
        <p:nvSpPr>
          <p:cNvPr id="7" name="Овал 6"/>
          <p:cNvSpPr/>
          <p:nvPr/>
        </p:nvSpPr>
        <p:spPr>
          <a:xfrm>
            <a:off x="323528" y="4725144"/>
            <a:ext cx="648072" cy="626368"/>
          </a:xfrm>
          <a:prstGeom prst="ellipse">
            <a:avLst/>
          </a:prstGeom>
          <a:solidFill>
            <a:srgbClr val="FF0000"/>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t>4</a:t>
            </a:r>
            <a:endParaRPr lang="ru-RU" b="1" dirty="0"/>
          </a:p>
        </p:txBody>
      </p:sp>
      <p:sp>
        <p:nvSpPr>
          <p:cNvPr id="8" name="Овал 7"/>
          <p:cNvSpPr/>
          <p:nvPr/>
        </p:nvSpPr>
        <p:spPr>
          <a:xfrm>
            <a:off x="323528" y="2348880"/>
            <a:ext cx="648072" cy="626368"/>
          </a:xfrm>
          <a:prstGeom prst="ellipse">
            <a:avLst/>
          </a:prstGeom>
          <a:solidFill>
            <a:srgbClr val="FF0000"/>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t>3</a:t>
            </a:r>
            <a:endParaRPr lang="ru-RU" b="1" dirty="0"/>
          </a:p>
        </p:txBody>
      </p:sp>
      <p:sp>
        <p:nvSpPr>
          <p:cNvPr id="9" name="Прямоугольник 8"/>
          <p:cNvSpPr/>
          <p:nvPr/>
        </p:nvSpPr>
        <p:spPr>
          <a:xfrm>
            <a:off x="1187624" y="4797152"/>
            <a:ext cx="2952328" cy="707886"/>
          </a:xfrm>
          <a:prstGeom prst="rect">
            <a:avLst/>
          </a:prstGeom>
          <a:solidFill>
            <a:schemeClr val="bg1"/>
          </a:solidFill>
          <a:ln/>
        </p:spPr>
        <p:style>
          <a:lnRef idx="0">
            <a:schemeClr val="accent5"/>
          </a:lnRef>
          <a:fillRef idx="3">
            <a:schemeClr val="accent5"/>
          </a:fillRef>
          <a:effectRef idx="3">
            <a:schemeClr val="accent5"/>
          </a:effectRef>
          <a:fontRef idx="minor">
            <a:schemeClr val="lt1"/>
          </a:fontRef>
        </p:style>
        <p:txBody>
          <a:bodyPr wrap="square">
            <a:spAutoFit/>
          </a:bodyPr>
          <a:lstStyle/>
          <a:p>
            <a:r>
              <a:rPr lang="ru-RU" sz="2000" dirty="0" smtClean="0">
                <a:solidFill>
                  <a:srgbClr val="002060"/>
                </a:solidFill>
              </a:rPr>
              <a:t>Безграничная фантазия.</a:t>
            </a:r>
          </a:p>
          <a:p>
            <a:endParaRPr lang="ru-RU" sz="2000" dirty="0" smtClean="0">
              <a:solidFill>
                <a:srgbClr val="002060"/>
              </a:solidFill>
            </a:endParaRPr>
          </a:p>
        </p:txBody>
      </p:sp>
      <p:pic>
        <p:nvPicPr>
          <p:cNvPr id="10" name="Picture 4" descr="http://active-mama.com/wp-content/uploads/2015/12/lapbook-2.jpg"/>
          <p:cNvPicPr>
            <a:picLocks noChangeAspect="1" noChangeArrowheads="1"/>
          </p:cNvPicPr>
          <p:nvPr/>
        </p:nvPicPr>
        <p:blipFill>
          <a:blip r:embed="rId3" cstate="screen"/>
          <a:srcRect/>
          <a:stretch>
            <a:fillRect/>
          </a:stretch>
        </p:blipFill>
        <p:spPr bwMode="auto">
          <a:xfrm>
            <a:off x="4499992" y="4005064"/>
            <a:ext cx="4104456" cy="2230352"/>
          </a:xfrm>
          <a:prstGeom prst="rect">
            <a:avLst/>
          </a:prstGeom>
          <a:noFill/>
        </p:spPr>
      </p:pic>
      <p:pic>
        <p:nvPicPr>
          <p:cNvPr id="66562" name="Picture 2" descr="http://stranamasterov.ru/img/i2013/12/21/p1080665.jpg"/>
          <p:cNvPicPr>
            <a:picLocks noChangeAspect="1" noChangeArrowheads="1"/>
          </p:cNvPicPr>
          <p:nvPr/>
        </p:nvPicPr>
        <p:blipFill>
          <a:blip r:embed="rId4" cstate="screen"/>
          <a:srcRect/>
          <a:stretch>
            <a:fillRect/>
          </a:stretch>
        </p:blipFill>
        <p:spPr bwMode="auto">
          <a:xfrm>
            <a:off x="4860032" y="2204864"/>
            <a:ext cx="1877917" cy="1505744"/>
          </a:xfrm>
          <a:prstGeom prst="snip2SameRect">
            <a:avLst/>
          </a:prstGeom>
          <a:noFill/>
          <a:ln w="38100">
            <a:solidFill>
              <a:schemeClr val="accent1"/>
            </a:solidFill>
          </a:ln>
        </p:spPr>
      </p:pic>
      <p:sp>
        <p:nvSpPr>
          <p:cNvPr id="66564" name="AutoShape 4" descr="http://s-karate.ru/images1/57634dd243cac.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548680"/>
            <a:ext cx="2263055" cy="461665"/>
          </a:xfrm>
          <a:prstGeom prst="rect">
            <a:avLst/>
          </a:prstGeom>
          <a:noFill/>
        </p:spPr>
        <p:txBody>
          <a:bodyPr wrap="none" rtlCol="0">
            <a:spAutoFit/>
          </a:bodyPr>
          <a:lstStyle/>
          <a:p>
            <a:r>
              <a:rPr lang="ru-RU" sz="2400" b="1" dirty="0" smtClean="0">
                <a:solidFill>
                  <a:srgbClr val="FF0000"/>
                </a:solidFill>
                <a:latin typeface="Times New Roman" pitchFamily="18" charset="0"/>
                <a:cs typeface="Times New Roman" pitchFamily="18" charset="0"/>
              </a:rPr>
              <a:t>С чего начать?</a:t>
            </a:r>
            <a:endParaRPr lang="ru-RU" sz="2400" b="1" dirty="0">
              <a:solidFill>
                <a:srgbClr val="FF0000"/>
              </a:solidFill>
              <a:latin typeface="Times New Roman" pitchFamily="18" charset="0"/>
              <a:cs typeface="Times New Roman" pitchFamily="18" charset="0"/>
            </a:endParaRPr>
          </a:p>
        </p:txBody>
      </p:sp>
      <p:sp>
        <p:nvSpPr>
          <p:cNvPr id="6" name="Прямоугольник 5"/>
          <p:cNvSpPr/>
          <p:nvPr/>
        </p:nvSpPr>
        <p:spPr>
          <a:xfrm>
            <a:off x="1187624" y="1412776"/>
            <a:ext cx="2376264" cy="720080"/>
          </a:xfrm>
          <a:prstGeom prst="rect">
            <a:avLst/>
          </a:prstGeom>
          <a:solidFill>
            <a:schemeClr val="bg1"/>
          </a:solidFill>
        </p:spPr>
        <p:style>
          <a:lnRef idx="0">
            <a:schemeClr val="accent5"/>
          </a:lnRef>
          <a:fillRef idx="3">
            <a:schemeClr val="accent5"/>
          </a:fillRef>
          <a:effectRef idx="3">
            <a:schemeClr val="accent5"/>
          </a:effectRef>
          <a:fontRef idx="minor">
            <a:schemeClr val="lt1"/>
          </a:fontRef>
        </p:style>
        <p:txBody>
          <a:bodyPr rtlCol="0" anchor="ctr"/>
          <a:lstStyle/>
          <a:p>
            <a:endParaRPr lang="ru-RU" sz="2000" b="1" dirty="0" smtClean="0">
              <a:solidFill>
                <a:srgbClr val="002060"/>
              </a:solidFill>
            </a:endParaRPr>
          </a:p>
          <a:p>
            <a:r>
              <a:rPr lang="ru-RU" sz="2000" b="1" dirty="0" smtClean="0">
                <a:solidFill>
                  <a:srgbClr val="002060"/>
                </a:solidFill>
              </a:rPr>
              <a:t>Тема</a:t>
            </a:r>
            <a:endParaRPr lang="ru-RU" sz="2000" dirty="0" smtClean="0">
              <a:solidFill>
                <a:srgbClr val="002060"/>
              </a:solidFill>
            </a:endParaRPr>
          </a:p>
          <a:p>
            <a:r>
              <a:rPr lang="ru-RU" dirty="0" smtClean="0"/>
              <a:t> </a:t>
            </a:r>
            <a:endParaRPr lang="ru-RU" dirty="0"/>
          </a:p>
        </p:txBody>
      </p:sp>
      <p:sp>
        <p:nvSpPr>
          <p:cNvPr id="7" name="Прямоугольник 6"/>
          <p:cNvSpPr/>
          <p:nvPr/>
        </p:nvSpPr>
        <p:spPr>
          <a:xfrm>
            <a:off x="1331640" y="2492896"/>
            <a:ext cx="2376264" cy="720080"/>
          </a:xfrm>
          <a:prstGeom prst="rect">
            <a:avLst/>
          </a:prstGeom>
          <a:solidFill>
            <a:schemeClr val="bg1"/>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2000" b="1" dirty="0" smtClean="0">
                <a:solidFill>
                  <a:srgbClr val="002060"/>
                </a:solidFill>
              </a:rPr>
              <a:t>План</a:t>
            </a:r>
            <a:r>
              <a:rPr lang="ru-RU" dirty="0" smtClean="0"/>
              <a:t> </a:t>
            </a:r>
            <a:endParaRPr lang="ru-RU" dirty="0"/>
          </a:p>
        </p:txBody>
      </p:sp>
      <p:sp>
        <p:nvSpPr>
          <p:cNvPr id="8" name="Прямоугольник 7"/>
          <p:cNvSpPr/>
          <p:nvPr/>
        </p:nvSpPr>
        <p:spPr>
          <a:xfrm>
            <a:off x="1331640" y="3429000"/>
            <a:ext cx="2304256" cy="720080"/>
          </a:xfrm>
          <a:prstGeom prst="rect">
            <a:avLst/>
          </a:prstGeom>
          <a:solidFill>
            <a:schemeClr val="bg1"/>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2000" b="1" dirty="0" smtClean="0">
                <a:solidFill>
                  <a:srgbClr val="002060"/>
                </a:solidFill>
                <a:hlinkClick r:id="rId2" action="ppaction://hlinksldjump"/>
              </a:rPr>
              <a:t>Макет</a:t>
            </a:r>
            <a:r>
              <a:rPr lang="ru-RU" sz="2000" b="1" dirty="0" smtClean="0">
                <a:solidFill>
                  <a:srgbClr val="002060"/>
                </a:solidFill>
              </a:rPr>
              <a:t> </a:t>
            </a:r>
            <a:endParaRPr lang="ru-RU" dirty="0"/>
          </a:p>
        </p:txBody>
      </p:sp>
      <p:sp>
        <p:nvSpPr>
          <p:cNvPr id="9" name="Прямоугольник 8"/>
          <p:cNvSpPr/>
          <p:nvPr/>
        </p:nvSpPr>
        <p:spPr>
          <a:xfrm>
            <a:off x="1331640" y="4437112"/>
            <a:ext cx="2304256" cy="720080"/>
          </a:xfrm>
          <a:prstGeom prst="rect">
            <a:avLst/>
          </a:prstGeom>
          <a:solidFill>
            <a:schemeClr val="bg1"/>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2000" b="1" dirty="0" smtClean="0">
                <a:solidFill>
                  <a:srgbClr val="002060"/>
                </a:solidFill>
              </a:rPr>
              <a:t>Оформление </a:t>
            </a:r>
            <a:endParaRPr lang="ru-RU" dirty="0"/>
          </a:p>
        </p:txBody>
      </p:sp>
      <p:sp>
        <p:nvSpPr>
          <p:cNvPr id="10" name="Овал 9"/>
          <p:cNvSpPr/>
          <p:nvPr/>
        </p:nvSpPr>
        <p:spPr>
          <a:xfrm>
            <a:off x="395536" y="1412776"/>
            <a:ext cx="648072" cy="626368"/>
          </a:xfrm>
          <a:prstGeom prst="ellipse">
            <a:avLst/>
          </a:prstGeom>
          <a:solidFill>
            <a:srgbClr val="FF0000"/>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t>1</a:t>
            </a:r>
            <a:endParaRPr lang="ru-RU" b="1" dirty="0"/>
          </a:p>
        </p:txBody>
      </p:sp>
      <p:sp>
        <p:nvSpPr>
          <p:cNvPr id="11" name="Овал 10"/>
          <p:cNvSpPr/>
          <p:nvPr/>
        </p:nvSpPr>
        <p:spPr>
          <a:xfrm>
            <a:off x="539552" y="2564904"/>
            <a:ext cx="648072" cy="626368"/>
          </a:xfrm>
          <a:prstGeom prst="ellipse">
            <a:avLst/>
          </a:prstGeom>
          <a:solidFill>
            <a:srgbClr val="FF0000"/>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t>2</a:t>
            </a:r>
            <a:endParaRPr lang="ru-RU" b="1" dirty="0"/>
          </a:p>
        </p:txBody>
      </p:sp>
      <p:sp>
        <p:nvSpPr>
          <p:cNvPr id="12" name="Овал 11"/>
          <p:cNvSpPr/>
          <p:nvPr/>
        </p:nvSpPr>
        <p:spPr>
          <a:xfrm>
            <a:off x="395536" y="3429000"/>
            <a:ext cx="648072" cy="626368"/>
          </a:xfrm>
          <a:prstGeom prst="ellipse">
            <a:avLst/>
          </a:prstGeom>
          <a:solidFill>
            <a:srgbClr val="FF0000"/>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t>3</a:t>
            </a:r>
            <a:endParaRPr lang="ru-RU" b="1" dirty="0"/>
          </a:p>
        </p:txBody>
      </p:sp>
      <p:sp>
        <p:nvSpPr>
          <p:cNvPr id="65537" name="Rectangle 1"/>
          <p:cNvSpPr>
            <a:spLocks noChangeArrowheads="1"/>
          </p:cNvSpPr>
          <p:nvPr/>
        </p:nvSpPr>
        <p:spPr bwMode="auto">
          <a:xfrm>
            <a:off x="3995936" y="2400270"/>
            <a:ext cx="4608512" cy="378565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Например, план к теме «Лягушки» может охватывать следующие информационные блоки:</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Как выглядят лягушки в разных странах?</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Где они обитают?</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    Чем питаются?</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Какую пользу или вред они приносят человеку?</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    Найти стихи, загадки о лягушках.</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6.    Подвижные игры.</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7.    Развивающие задания по теме.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7" name="Прямоугольник 16"/>
          <p:cNvSpPr/>
          <p:nvPr/>
        </p:nvSpPr>
        <p:spPr>
          <a:xfrm>
            <a:off x="1907704" y="1412776"/>
            <a:ext cx="6840760" cy="720080"/>
          </a:xfrm>
          <a:prstGeom prst="rect">
            <a:avLst/>
          </a:prstGeom>
          <a:solidFill>
            <a:schemeClr val="bg1"/>
          </a:solidFill>
        </p:spPr>
        <p:style>
          <a:lnRef idx="0">
            <a:schemeClr val="accent5"/>
          </a:lnRef>
          <a:fillRef idx="3">
            <a:schemeClr val="accent5"/>
          </a:fillRef>
          <a:effectRef idx="3">
            <a:schemeClr val="accent5"/>
          </a:effectRef>
          <a:fontRef idx="minor">
            <a:schemeClr val="lt1"/>
          </a:fontRef>
        </p:style>
        <p:txBody>
          <a:bodyPr rtlCol="0" anchor="ctr"/>
          <a:lstStyle/>
          <a:p>
            <a:endParaRPr lang="ru-RU" sz="2000" b="1" dirty="0" smtClean="0">
              <a:solidFill>
                <a:srgbClr val="002060"/>
              </a:solidFill>
            </a:endParaRPr>
          </a:p>
          <a:p>
            <a:r>
              <a:rPr lang="ru-RU" sz="2000" dirty="0" smtClean="0">
                <a:solidFill>
                  <a:srgbClr val="002060"/>
                </a:solidFill>
              </a:rPr>
              <a:t>Должна быть интересна ребёнку, соответствовать возрасту</a:t>
            </a:r>
          </a:p>
          <a:p>
            <a:r>
              <a:rPr lang="ru-RU" dirty="0" smtClean="0"/>
              <a:t>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5537"/>
                                        </p:tgtEl>
                                        <p:attrNameLst>
                                          <p:attrName>style.visibility</p:attrName>
                                        </p:attrNameLst>
                                      </p:cBhvr>
                                      <p:to>
                                        <p:strVal val="visible"/>
                                      </p:to>
                                    </p:set>
                                    <p:animEffect transition="in" filter="dissolve">
                                      <p:cBhvr>
                                        <p:cTn id="22" dur="500"/>
                                        <p:tgtEl>
                                          <p:spTgt spid="65537"/>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6553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65537" grpId="0" animBg="1"/>
      <p:bldP spid="65537" grpId="1"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ак сделать лэпбук"/>
          <p:cNvPicPr/>
          <p:nvPr/>
        </p:nvPicPr>
        <p:blipFill>
          <a:blip r:embed="rId2" cstate="screen"/>
          <a:srcRect/>
          <a:stretch>
            <a:fillRect/>
          </a:stretch>
        </p:blipFill>
        <p:spPr bwMode="auto">
          <a:xfrm>
            <a:off x="683568" y="764704"/>
            <a:ext cx="3672408" cy="2870790"/>
          </a:xfrm>
          <a:prstGeom prst="rect">
            <a:avLst/>
          </a:prstGeom>
          <a:noFill/>
          <a:ln w="9525">
            <a:noFill/>
            <a:miter lim="800000"/>
            <a:headEnd/>
            <a:tailEnd/>
          </a:ln>
        </p:spPr>
      </p:pic>
      <p:pic>
        <p:nvPicPr>
          <p:cNvPr id="3" name="Рисунок 2" descr="http://player.myshared.ru/26/1285120/slides/slide_15.jpg"/>
          <p:cNvPicPr/>
          <p:nvPr/>
        </p:nvPicPr>
        <p:blipFill>
          <a:blip r:embed="rId3" cstate="screen"/>
          <a:srcRect/>
          <a:stretch>
            <a:fillRect/>
          </a:stretch>
        </p:blipFill>
        <p:spPr bwMode="auto">
          <a:xfrm>
            <a:off x="4499992" y="3645024"/>
            <a:ext cx="3312368" cy="259228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
          <p:cNvSpPr>
            <a:spLocks noChangeArrowheads="1"/>
          </p:cNvSpPr>
          <p:nvPr/>
        </p:nvSpPr>
        <p:spPr bwMode="auto">
          <a:xfrm>
            <a:off x="395536" y="1772816"/>
            <a:ext cx="3672408" cy="4801314"/>
          </a:xfrm>
          <a:prstGeom prst="rect">
            <a:avLst/>
          </a:prstGeom>
          <a:solidFill>
            <a:schemeClr val="bg1"/>
          </a:solidFill>
          <a:ln>
            <a:solidFill>
              <a:srgbClr val="CCECFF"/>
            </a:solidFill>
            <a:headEnd/>
            <a:tailEn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3399"/>
                </a:solidFill>
                <a:effectLst/>
                <a:latin typeface="Times New Roman" pitchFamily="18" charset="0"/>
                <a:ea typeface="Calibri" pitchFamily="34" charset="0"/>
                <a:cs typeface="Times New Roman" pitchFamily="18" charset="0"/>
              </a:rPr>
              <a:t>Изображение Ю. А. Гагарина, фотографии Белки и Стрелки, космонавты в скафандрах, картинки с изображением ракет, разной формы, размера и цвета, пальчиковая гимнастика по теме, звезды разной величины, раскраски. Детям можно предложить собрать картинку ракеты, разрезанную на две части, выложить звезды (ракеты) от самой большой до самой маленькой. Найти две одинаковые ракеты. Подобрать одинаковые по форме летающие тарелки. Выполнить с детьми пальчиковую, артикуляционную гимнастику. </a:t>
            </a:r>
            <a:endParaRPr kumimoji="0" lang="ru-RU" b="0" i="0" u="none" strike="noStrike" cap="none" normalizeH="0" baseline="0" dirty="0" smtClean="0">
              <a:ln>
                <a:noFill/>
              </a:ln>
              <a:solidFill>
                <a:srgbClr val="003399"/>
              </a:solidFill>
              <a:effectLst/>
              <a:latin typeface="Arial" pitchFamily="34" charset="0"/>
              <a:cs typeface="Arial" pitchFamily="34" charset="0"/>
            </a:endParaRPr>
          </a:p>
        </p:txBody>
      </p:sp>
      <p:sp>
        <p:nvSpPr>
          <p:cNvPr id="4" name="Прямоугольник 3"/>
          <p:cNvSpPr/>
          <p:nvPr/>
        </p:nvSpPr>
        <p:spPr>
          <a:xfrm>
            <a:off x="4355976" y="1844824"/>
            <a:ext cx="4572000" cy="4801314"/>
          </a:xfrm>
          <a:prstGeom prst="rect">
            <a:avLst/>
          </a:prstGeom>
          <a:solidFill>
            <a:schemeClr val="bg1"/>
          </a:solidFill>
          <a:ln>
            <a:solidFill>
              <a:srgbClr val="CCECFF"/>
            </a:solidFill>
          </a:ln>
        </p:spPr>
        <p:style>
          <a:lnRef idx="0">
            <a:schemeClr val="accent5"/>
          </a:lnRef>
          <a:fillRef idx="3">
            <a:schemeClr val="accent5"/>
          </a:fillRef>
          <a:effectRef idx="3">
            <a:schemeClr val="accent5"/>
          </a:effectRef>
          <a:fontRef idx="minor">
            <a:schemeClr val="lt1"/>
          </a:fontRef>
        </p:style>
        <p:txBody>
          <a:bodyPr>
            <a:spAutoFit/>
          </a:bodyPr>
          <a:lstStyle/>
          <a:p>
            <a:pPr algn="just"/>
            <a:r>
              <a:rPr lang="ru-RU" dirty="0" smtClean="0">
                <a:solidFill>
                  <a:srgbClr val="003399"/>
                </a:solidFill>
              </a:rPr>
              <a:t>Согласование числительных с существительными («Сосчитай-ка» одна красная ракета, …, пять красных ракет, и т. п.), составление рассказа по картине, по серии сюжетных картин. Собери картинку (собрать картинку, разрезанную на 5–6 частей по диагонали), обведи, дорисуй. Расставь планеты по порядку, собери нашу солнечную систему. Отгадай загадки. «Необычный марсианин» (из разнообразных геометрических фигур, руководствуясь своей фантазией, нужно собрать марсиан). Выложи созвездие (детям предлагается рассмотреть зодиакальное созвездие, посчитать количество звезд и выложить самостоятельно, любое понравившееся, с помощью мозаики).</a:t>
            </a:r>
            <a:endParaRPr lang="ru-RU" dirty="0">
              <a:solidFill>
                <a:srgbClr val="003399"/>
              </a:solidFill>
            </a:endParaRPr>
          </a:p>
        </p:txBody>
      </p:sp>
      <p:pic>
        <p:nvPicPr>
          <p:cNvPr id="5" name="Picture 2" descr="http://www.maam.ru/upload/blogs/detsad-260394-1428129557.jpg"/>
          <p:cNvPicPr>
            <a:picLocks noChangeAspect="1" noChangeArrowheads="1"/>
          </p:cNvPicPr>
          <p:nvPr/>
        </p:nvPicPr>
        <p:blipFill>
          <a:blip r:embed="rId2" cstate="screen"/>
          <a:srcRect/>
          <a:stretch>
            <a:fillRect/>
          </a:stretch>
        </p:blipFill>
        <p:spPr bwMode="auto">
          <a:xfrm>
            <a:off x="323528" y="476672"/>
            <a:ext cx="906607" cy="1173138"/>
          </a:xfrm>
          <a:prstGeom prst="rect">
            <a:avLst/>
          </a:prstGeom>
          <a:noFill/>
          <a:ln w="38100">
            <a:solidFill>
              <a:srgbClr val="00B0F0"/>
            </a:solidFill>
          </a:ln>
        </p:spPr>
      </p:pic>
      <p:pic>
        <p:nvPicPr>
          <p:cNvPr id="6" name="Picture 4" descr="http://www.maam.ru/upload/blogs/detsad-295206-1457978235.jpg"/>
          <p:cNvPicPr>
            <a:picLocks noChangeAspect="1" noChangeArrowheads="1"/>
          </p:cNvPicPr>
          <p:nvPr/>
        </p:nvPicPr>
        <p:blipFill>
          <a:blip r:embed="rId3" cstate="screen"/>
          <a:srcRect/>
          <a:stretch>
            <a:fillRect/>
          </a:stretch>
        </p:blipFill>
        <p:spPr bwMode="auto">
          <a:xfrm>
            <a:off x="5580112" y="563828"/>
            <a:ext cx="1800200" cy="1082787"/>
          </a:xfrm>
          <a:prstGeom prst="rect">
            <a:avLst/>
          </a:prstGeom>
          <a:noFill/>
          <a:ln w="38100">
            <a:solidFill>
              <a:srgbClr val="00B0F0"/>
            </a:solid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2568</TotalTime>
  <Words>1059</Words>
  <Application>Microsoft Office PowerPoint</Application>
  <PresentationFormat>Экран (4:3)</PresentationFormat>
  <Paragraphs>122</Paragraphs>
  <Slides>29</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283</cp:revision>
  <dcterms:created xsi:type="dcterms:W3CDTF">2016-04-30T17:50:54Z</dcterms:created>
  <dcterms:modified xsi:type="dcterms:W3CDTF">2017-10-11T20:58:25Z</dcterms:modified>
</cp:coreProperties>
</file>