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1863CFA7-A381-47DB-8B83-2F51775D2041}" type="datetimeFigureOut">
              <a:rPr lang="ru-RU" smtClean="0"/>
              <a:t>21.09.2017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2B3E662-6CB8-484D-83C8-7DA9694A9827}"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863CFA7-A381-47DB-8B83-2F51775D2041}"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B3E662-6CB8-484D-83C8-7DA9694A982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863CFA7-A381-47DB-8B83-2F51775D2041}"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B3E662-6CB8-484D-83C8-7DA9694A982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863CFA7-A381-47DB-8B83-2F51775D2041}" type="datetimeFigureOut">
              <a:rPr lang="ru-RU" smtClean="0"/>
              <a:t>21.09.2017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2B3E662-6CB8-484D-83C8-7DA9694A982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1863CFA7-A381-47DB-8B83-2F51775D2041}" type="datetimeFigureOut">
              <a:rPr lang="ru-RU" smtClean="0"/>
              <a:t>21.09.2017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2B3E662-6CB8-484D-83C8-7DA9694A9827}"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1863CFA7-A381-47DB-8B83-2F51775D2041}" type="datetimeFigureOut">
              <a:rPr lang="ru-RU" smtClean="0"/>
              <a:t>21.09.2017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2B3E662-6CB8-484D-83C8-7DA9694A982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1863CFA7-A381-47DB-8B83-2F51775D2041}" type="datetimeFigureOut">
              <a:rPr lang="ru-RU" smtClean="0"/>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2B3E662-6CB8-484D-83C8-7DA9694A9827}"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1863CFA7-A381-47DB-8B83-2F51775D2041}" type="datetimeFigureOut">
              <a:rPr lang="ru-RU" smtClean="0"/>
              <a:t>21.09.2017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B3E662-6CB8-484D-83C8-7DA9694A982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863CFA7-A381-47DB-8B83-2F51775D2041}" type="datetimeFigureOut">
              <a:rPr lang="ru-RU" smtClean="0"/>
              <a:t>21.09.2017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B3E662-6CB8-484D-83C8-7DA9694A982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863CFA7-A381-47DB-8B83-2F51775D2041}" type="datetimeFigureOut">
              <a:rPr lang="ru-RU" smtClean="0"/>
              <a:t>21.09.2017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B3E662-6CB8-484D-83C8-7DA9694A982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1863CFA7-A381-47DB-8B83-2F51775D2041}"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2B3E662-6CB8-484D-83C8-7DA9694A9827}"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863CFA7-A381-47DB-8B83-2F51775D2041}" type="datetimeFigureOut">
              <a:rPr lang="ru-RU" smtClean="0"/>
              <a:t>21.09.2017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2B3E662-6CB8-484D-83C8-7DA9694A9827}"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slate.adobe.com/welcom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piktochart.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prezi.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realtimeboard.com/ru/example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88640"/>
            <a:ext cx="7772400" cy="1944215"/>
          </a:xfrm>
        </p:spPr>
        <p:txBody>
          <a:bodyPr>
            <a:normAutofit/>
          </a:bodyPr>
          <a:lstStyle/>
          <a:p>
            <a:pPr algn="ctr"/>
            <a:r>
              <a:rPr lang="ru-RU" dirty="0"/>
              <a:t>Обзор программ для создания презентаций</a:t>
            </a:r>
            <a:br>
              <a:rPr lang="ru-RU" dirty="0"/>
            </a:br>
            <a:endParaRPr lang="ru-RU" dirty="0"/>
          </a:p>
        </p:txBody>
      </p:sp>
      <p:sp>
        <p:nvSpPr>
          <p:cNvPr id="3" name="Подзаголовок 2"/>
          <p:cNvSpPr>
            <a:spLocks noGrp="1"/>
          </p:cNvSpPr>
          <p:nvPr>
            <p:ph type="subTitle" idx="1"/>
          </p:nvPr>
        </p:nvSpPr>
        <p:spPr>
          <a:xfrm>
            <a:off x="1187624" y="2060848"/>
            <a:ext cx="7128792" cy="4032448"/>
          </a:xfrm>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772816"/>
            <a:ext cx="8784976" cy="4862369"/>
          </a:xfrm>
          <a:prstGeom prst="rect">
            <a:avLst/>
          </a:prstGeom>
        </p:spPr>
      </p:pic>
    </p:spTree>
    <p:extLst>
      <p:ext uri="{BB962C8B-B14F-4D97-AF65-F5344CB8AC3E}">
        <p14:creationId xmlns:p14="http://schemas.microsoft.com/office/powerpoint/2010/main" val="14238103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610600" cy="882650"/>
          </a:xfrm>
        </p:spPr>
        <p:txBody>
          <a:bodyPr/>
          <a:lstStyle/>
          <a:p>
            <a:r>
              <a:rPr lang="en-US" b="1" dirty="0" err="1"/>
              <a:t>RealtimeBoard</a:t>
            </a:r>
            <a:endParaRPr lang="ru-RU" dirty="0"/>
          </a:p>
        </p:txBody>
      </p:sp>
      <p:sp>
        <p:nvSpPr>
          <p:cNvPr id="5" name="Текст 4"/>
          <p:cNvSpPr>
            <a:spLocks noGrp="1"/>
          </p:cNvSpPr>
          <p:nvPr>
            <p:ph type="body" idx="1"/>
          </p:nvPr>
        </p:nvSpPr>
        <p:spPr>
          <a:xfrm>
            <a:off x="323528" y="1124744"/>
            <a:ext cx="4290556" cy="639762"/>
          </a:xfrm>
        </p:spPr>
        <p:txBody>
          <a:bodyPr/>
          <a:lstStyle/>
          <a:p>
            <a:r>
              <a:rPr lang="ru-RU" dirty="0"/>
              <a:t>Преимущества:</a:t>
            </a:r>
            <a:endParaRPr lang="ru-RU" dirty="0"/>
          </a:p>
        </p:txBody>
      </p:sp>
      <p:sp>
        <p:nvSpPr>
          <p:cNvPr id="6" name="Текст 5"/>
          <p:cNvSpPr>
            <a:spLocks noGrp="1"/>
          </p:cNvSpPr>
          <p:nvPr>
            <p:ph type="body" sz="half" idx="3"/>
          </p:nvPr>
        </p:nvSpPr>
        <p:spPr>
          <a:xfrm>
            <a:off x="4644008" y="1124744"/>
            <a:ext cx="4292241" cy="639762"/>
          </a:xfrm>
        </p:spPr>
        <p:txBody>
          <a:bodyPr/>
          <a:lstStyle/>
          <a:p>
            <a:r>
              <a:rPr lang="ru-RU" dirty="0"/>
              <a:t>Недостатки:</a:t>
            </a:r>
            <a:endParaRPr lang="ru-RU" dirty="0"/>
          </a:p>
        </p:txBody>
      </p:sp>
      <p:sp>
        <p:nvSpPr>
          <p:cNvPr id="3" name="Объект 2"/>
          <p:cNvSpPr>
            <a:spLocks noGrp="1"/>
          </p:cNvSpPr>
          <p:nvPr>
            <p:ph sz="quarter" idx="2"/>
          </p:nvPr>
        </p:nvSpPr>
        <p:spPr>
          <a:xfrm>
            <a:off x="323528" y="1844824"/>
            <a:ext cx="3657600" cy="3456384"/>
          </a:xfrm>
        </p:spPr>
        <p:txBody>
          <a:bodyPr>
            <a:normAutofit fontScale="55000" lnSpcReduction="20000"/>
          </a:bodyPr>
          <a:lstStyle/>
          <a:p>
            <a:pPr fontAlgn="base"/>
            <a:r>
              <a:rPr lang="ru-RU" sz="2600" dirty="0">
                <a:latin typeface="Times New Roman" panose="02020603050405020304" pitchFamily="18" charset="0"/>
                <a:cs typeface="Times New Roman" panose="02020603050405020304" pitchFamily="18" charset="0"/>
              </a:rPr>
              <a:t>Бесконечное пространство для идей и проектов. </a:t>
            </a:r>
          </a:p>
          <a:p>
            <a:pPr fontAlgn="base"/>
            <a:r>
              <a:rPr lang="ru-RU" sz="2600" dirty="0">
                <a:latin typeface="Times New Roman" panose="02020603050405020304" pitchFamily="18" charset="0"/>
                <a:cs typeface="Times New Roman" panose="02020603050405020304" pitchFamily="18" charset="0"/>
              </a:rPr>
              <a:t>Совместная командная работа (в бесплатном аккаунте только 14 дней).</a:t>
            </a:r>
          </a:p>
          <a:p>
            <a:pPr fontAlgn="base"/>
            <a:r>
              <a:rPr lang="ru-RU" sz="2600" dirty="0">
                <a:latin typeface="Times New Roman" panose="02020603050405020304" pitchFamily="18" charset="0"/>
                <a:cs typeface="Times New Roman" panose="02020603050405020304" pitchFamily="18" charset="0"/>
              </a:rPr>
              <a:t>Поддержка многих форматов контента (</a:t>
            </a:r>
            <a:r>
              <a:rPr lang="ru-RU" sz="2600" dirty="0" err="1">
                <a:latin typeface="Times New Roman" panose="02020603050405020304" pitchFamily="18" charset="0"/>
                <a:cs typeface="Times New Roman" panose="02020603050405020304" pitchFamily="18" charset="0"/>
              </a:rPr>
              <a:t>фото,видео</a:t>
            </a:r>
            <a:r>
              <a:rPr lang="ru-RU" sz="2600" dirty="0">
                <a:latin typeface="Times New Roman" panose="02020603050405020304" pitchFamily="18" charset="0"/>
                <a:cs typeface="Times New Roman" panose="02020603050405020304" pitchFamily="18" charset="0"/>
              </a:rPr>
              <a:t>, фигуры, создание связей).</a:t>
            </a:r>
          </a:p>
          <a:p>
            <a:pPr fontAlgn="base"/>
            <a:r>
              <a:rPr lang="ru-RU" sz="2600" dirty="0">
                <a:latin typeface="Times New Roman" panose="02020603050405020304" pitchFamily="18" charset="0"/>
                <a:cs typeface="Times New Roman" panose="02020603050405020304" pitchFamily="18" charset="0"/>
              </a:rPr>
              <a:t>Очень удобная навигация (даже с помощью клавиш).</a:t>
            </a:r>
          </a:p>
          <a:p>
            <a:pPr fontAlgn="base"/>
            <a:r>
              <a:rPr lang="ru-RU" sz="2600" dirty="0">
                <a:latin typeface="Times New Roman" panose="02020603050405020304" pitchFamily="18" charset="0"/>
                <a:cs typeface="Times New Roman" panose="02020603050405020304" pitchFamily="18" charset="0"/>
              </a:rPr>
              <a:t>Создание кадров (по типу слайдов). </a:t>
            </a:r>
          </a:p>
          <a:p>
            <a:pPr fontAlgn="base"/>
            <a:r>
              <a:rPr lang="ru-RU" sz="2600" dirty="0">
                <a:latin typeface="Times New Roman" panose="02020603050405020304" pitchFamily="18" charset="0"/>
                <a:cs typeface="Times New Roman" panose="02020603050405020304" pitchFamily="18" charset="0"/>
              </a:rPr>
              <a:t>Возможность добавления комментариев.</a:t>
            </a:r>
          </a:p>
          <a:p>
            <a:pPr fontAlgn="base"/>
            <a:r>
              <a:rPr lang="ru-RU" sz="2600" dirty="0">
                <a:latin typeface="Times New Roman" panose="02020603050405020304" pitchFamily="18" charset="0"/>
                <a:cs typeface="Times New Roman" panose="02020603050405020304" pitchFamily="18" charset="0"/>
              </a:rPr>
              <a:t>Подсказки при работе.</a:t>
            </a:r>
          </a:p>
          <a:p>
            <a:pPr fontAlgn="base"/>
            <a:r>
              <a:rPr lang="ru-RU" sz="2600" dirty="0">
                <a:latin typeface="Times New Roman" panose="02020603050405020304" pitchFamily="18" charset="0"/>
                <a:cs typeface="Times New Roman" panose="02020603050405020304" pitchFamily="18" charset="0"/>
              </a:rPr>
              <a:t>Возможность работы в облаке </a:t>
            </a:r>
            <a:r>
              <a:rPr lang="ru-RU" sz="2600" dirty="0" err="1">
                <a:latin typeface="Times New Roman" panose="02020603050405020304" pitchFamily="18" charset="0"/>
                <a:cs typeface="Times New Roman" panose="02020603050405020304" pitchFamily="18" charset="0"/>
              </a:rPr>
              <a:t>Google</a:t>
            </a:r>
            <a:r>
              <a:rPr lang="ru-RU" sz="2600" dirty="0">
                <a:latin typeface="Times New Roman" panose="02020603050405020304" pitchFamily="18" charset="0"/>
                <a:cs typeface="Times New Roman" panose="02020603050405020304" pitchFamily="18" charset="0"/>
              </a:rPr>
              <a:t> </a:t>
            </a:r>
            <a:r>
              <a:rPr lang="ru-RU" sz="2600" dirty="0" err="1">
                <a:latin typeface="Times New Roman" panose="02020603050405020304" pitchFamily="18" charset="0"/>
                <a:cs typeface="Times New Roman" panose="02020603050405020304" pitchFamily="18" charset="0"/>
              </a:rPr>
              <a:t>Drive</a:t>
            </a:r>
            <a:r>
              <a:rPr lang="ru-RU" sz="2600" dirty="0">
                <a:latin typeface="Times New Roman" panose="02020603050405020304" pitchFamily="18" charset="0"/>
                <a:cs typeface="Times New Roman" panose="02020603050405020304" pitchFamily="18" charset="0"/>
              </a:rPr>
              <a:t>.</a:t>
            </a:r>
          </a:p>
          <a:p>
            <a:pPr marL="0" indent="0">
              <a:buNone/>
            </a:pPr>
            <a:r>
              <a:rPr lang="ru-RU" dirty="0"/>
              <a:t/>
            </a:r>
            <a:br>
              <a:rPr lang="ru-RU" dirty="0"/>
            </a:br>
            <a:endParaRPr lang="ru-RU" dirty="0"/>
          </a:p>
        </p:txBody>
      </p:sp>
      <p:sp>
        <p:nvSpPr>
          <p:cNvPr id="4" name="Объект 3"/>
          <p:cNvSpPr>
            <a:spLocks noGrp="1"/>
          </p:cNvSpPr>
          <p:nvPr>
            <p:ph sz="quarter" idx="4"/>
          </p:nvPr>
        </p:nvSpPr>
        <p:spPr>
          <a:xfrm>
            <a:off x="4644008" y="1700808"/>
            <a:ext cx="4288536" cy="3941763"/>
          </a:xfrm>
        </p:spPr>
        <p:txBody>
          <a:bodyPr>
            <a:normAutofit/>
          </a:bodyPr>
          <a:lstStyle/>
          <a:p>
            <a:pPr fontAlgn="base"/>
            <a:r>
              <a:rPr lang="ru-RU" sz="1700" dirty="0">
                <a:latin typeface="Times New Roman" panose="02020603050405020304" pitchFamily="18" charset="0"/>
                <a:cs typeface="Times New Roman" panose="02020603050405020304" pitchFamily="18" charset="0"/>
              </a:rPr>
              <a:t>Дополнительная функциональность только в платных аккаунтах.</a:t>
            </a:r>
          </a:p>
          <a:p>
            <a:pPr fontAlgn="base"/>
            <a:r>
              <a:rPr lang="ru-RU" sz="1700" dirty="0">
                <a:latin typeface="Times New Roman" panose="02020603050405020304" pitchFamily="18" charset="0"/>
                <a:cs typeface="Times New Roman" panose="02020603050405020304" pitchFamily="18" charset="0"/>
              </a:rPr>
              <a:t>Высокая цена </a:t>
            </a:r>
          </a:p>
          <a:p>
            <a:pPr fontAlgn="base"/>
            <a:r>
              <a:rPr lang="ru-RU" sz="1700" dirty="0">
                <a:latin typeface="Times New Roman" panose="02020603050405020304" pitchFamily="18" charset="0"/>
                <a:cs typeface="Times New Roman" panose="02020603050405020304" pitchFamily="18" charset="0"/>
              </a:rPr>
              <a:t>В бесплатном аккаунте возможно создать не больше 3 досок одновременно.</a:t>
            </a:r>
          </a:p>
          <a:p>
            <a:pPr marL="0" indent="0">
              <a:buNone/>
            </a:pPr>
            <a:r>
              <a:rPr lang="ru-RU" dirty="0"/>
              <a:t/>
            </a:r>
            <a:br>
              <a:rPr lang="ru-RU" dirty="0"/>
            </a:br>
            <a:endParaRPr lang="ru-RU" dirty="0"/>
          </a:p>
        </p:txBody>
      </p:sp>
    </p:spTree>
    <p:extLst>
      <p:ext uri="{BB962C8B-B14F-4D97-AF65-F5344CB8AC3E}">
        <p14:creationId xmlns:p14="http://schemas.microsoft.com/office/powerpoint/2010/main" val="95049123"/>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additive="base">
                                        <p:cTn id="3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additive="base">
                                        <p:cTn id="3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 calcmode="lin" valueType="num">
                                      <p:cBhvr additive="base">
                                        <p:cTn id="4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anim calcmode="lin" valueType="num">
                                      <p:cBhvr additive="base">
                                        <p:cTn id="4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5" end="5"/>
                                            </p:txEl>
                                          </p:spTgt>
                                        </p:tgtEl>
                                        <p:attrNameLst>
                                          <p:attrName>style.visibility</p:attrName>
                                        </p:attrNameLst>
                                      </p:cBhvr>
                                      <p:to>
                                        <p:strVal val="visible"/>
                                      </p:to>
                                    </p:set>
                                    <p:anim calcmode="lin" valueType="num">
                                      <p:cBhvr additive="base">
                                        <p:cTn id="5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6" end="6"/>
                                            </p:txEl>
                                          </p:spTgt>
                                        </p:tgtEl>
                                        <p:attrNameLst>
                                          <p:attrName>style.visibility</p:attrName>
                                        </p:attrNameLst>
                                      </p:cBhvr>
                                      <p:to>
                                        <p:strVal val="visible"/>
                                      </p:to>
                                    </p:set>
                                    <p:anim calcmode="lin" valueType="num">
                                      <p:cBhvr additive="base">
                                        <p:cTn id="6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7" end="7"/>
                                            </p:txEl>
                                          </p:spTgt>
                                        </p:tgtEl>
                                        <p:attrNameLst>
                                          <p:attrName>style.visibility</p:attrName>
                                        </p:attrNameLst>
                                      </p:cBhvr>
                                      <p:to>
                                        <p:strVal val="visible"/>
                                      </p:to>
                                    </p:set>
                                    <p:anim calcmode="lin" valueType="num">
                                      <p:cBhvr additive="base">
                                        <p:cTn id="6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
                                            <p:txEl>
                                              <p:pRg st="8" end="8"/>
                                            </p:txEl>
                                          </p:spTgt>
                                        </p:tgtEl>
                                        <p:attrNameLst>
                                          <p:attrName>style.visibility</p:attrName>
                                        </p:attrNameLst>
                                      </p:cBhvr>
                                      <p:to>
                                        <p:strVal val="visible"/>
                                      </p:to>
                                    </p:set>
                                    <p:anim calcmode="lin" valueType="num">
                                      <p:cBhvr additive="base">
                                        <p:cTn id="7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4">
                                            <p:txEl>
                                              <p:pRg st="0" end="0"/>
                                            </p:txEl>
                                          </p:spTgt>
                                        </p:tgtEl>
                                        <p:attrNameLst>
                                          <p:attrName>style.visibility</p:attrName>
                                        </p:attrNameLst>
                                      </p:cBhvr>
                                      <p:to>
                                        <p:strVal val="visible"/>
                                      </p:to>
                                    </p:set>
                                    <p:anim calcmode="lin" valueType="num">
                                      <p:cBhvr additive="base">
                                        <p:cTn id="7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4">
                                            <p:txEl>
                                              <p:pRg st="1" end="1"/>
                                            </p:txEl>
                                          </p:spTgt>
                                        </p:tgtEl>
                                        <p:attrNameLst>
                                          <p:attrName>style.visibility</p:attrName>
                                        </p:attrNameLst>
                                      </p:cBhvr>
                                      <p:to>
                                        <p:strVal val="visible"/>
                                      </p:to>
                                    </p:set>
                                    <p:anim calcmode="lin" valueType="num">
                                      <p:cBhvr additive="base">
                                        <p:cTn id="84"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4">
                                            <p:txEl>
                                              <p:pRg st="2" end="2"/>
                                            </p:txEl>
                                          </p:spTgt>
                                        </p:tgtEl>
                                        <p:attrNameLst>
                                          <p:attrName>style.visibility</p:attrName>
                                        </p:attrNameLst>
                                      </p:cBhvr>
                                      <p:to>
                                        <p:strVal val="visible"/>
                                      </p:to>
                                    </p:set>
                                    <p:anim calcmode="lin" valueType="num">
                                      <p:cBhvr additive="base">
                                        <p:cTn id="9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4">
                                            <p:txEl>
                                              <p:pRg st="3" end="3"/>
                                            </p:txEl>
                                          </p:spTgt>
                                        </p:tgtEl>
                                        <p:attrNameLst>
                                          <p:attrName>style.visibility</p:attrName>
                                        </p:attrNameLst>
                                      </p:cBhvr>
                                      <p:to>
                                        <p:strVal val="visible"/>
                                      </p:to>
                                    </p:set>
                                    <p:anim calcmode="lin" valueType="num">
                                      <p:cBhvr additive="base">
                                        <p:cTn id="96"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6" grpId="0" build="p"/>
      <p:bldP spid="3" grpId="0" build="p"/>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2074242"/>
          </a:xfrm>
        </p:spPr>
        <p:txBody>
          <a:bodyPr>
            <a:normAutofit fontScale="90000"/>
          </a:bodyPr>
          <a:lstStyle/>
          <a:p>
            <a:pPr algn="ctr"/>
            <a:r>
              <a:rPr lang="ru-RU" sz="1800" u="sng" dirty="0" err="1">
                <a:latin typeface="Times New Roman" panose="02020603050405020304" pitchFamily="18" charset="0"/>
                <a:cs typeface="Times New Roman" panose="02020603050405020304" pitchFamily="18" charset="0"/>
                <a:hlinkClick r:id="rId2"/>
              </a:rPr>
              <a:t>Adobe</a:t>
            </a:r>
            <a:r>
              <a:rPr lang="ru-RU" sz="1800" u="sng" dirty="0">
                <a:latin typeface="Times New Roman" panose="02020603050405020304" pitchFamily="18" charset="0"/>
                <a:cs typeface="Times New Roman" panose="02020603050405020304" pitchFamily="18" charset="0"/>
                <a:hlinkClick r:id="rId2"/>
              </a:rPr>
              <a:t> </a:t>
            </a:r>
            <a:r>
              <a:rPr lang="ru-RU" sz="1800" u="sng" dirty="0" err="1">
                <a:latin typeface="Times New Roman" panose="02020603050405020304" pitchFamily="18" charset="0"/>
                <a:cs typeface="Times New Roman" panose="02020603050405020304" pitchFamily="18" charset="0"/>
                <a:hlinkClick r:id="rId2"/>
              </a:rPr>
              <a:t>Slate</a:t>
            </a:r>
            <a:r>
              <a:rPr lang="ru-RU" sz="1800" dirty="0">
                <a:latin typeface="Times New Roman" panose="02020603050405020304" pitchFamily="18" charset="0"/>
                <a:cs typeface="Times New Roman" panose="02020603050405020304" pitchFamily="18" charset="0"/>
              </a:rPr>
              <a:t>. Превратите свой информационный бюллетень, доклад, приглашение или туристическое путешествие в великолепный визуальный рассказ за считанные минуты.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Позавчера мне крайне повезло обнаружить этот прекрасный сервис от </a:t>
            </a:r>
            <a:r>
              <a:rPr lang="ru-RU" sz="1800" dirty="0" err="1">
                <a:latin typeface="Times New Roman" panose="02020603050405020304" pitchFamily="18" charset="0"/>
                <a:cs typeface="Times New Roman" panose="02020603050405020304" pitchFamily="18" charset="0"/>
              </a:rPr>
              <a:t>Adobe</a:t>
            </a:r>
            <a:r>
              <a:rPr lang="ru-RU" sz="1800" dirty="0">
                <a:latin typeface="Times New Roman" panose="02020603050405020304" pitchFamily="18" charset="0"/>
                <a:cs typeface="Times New Roman" panose="02020603050405020304" pitchFamily="18" charset="0"/>
              </a:rPr>
              <a:t>. Если говорить кратко этот сервис дает возможность создавать красивые визуальные рассказы не имея никаких дизайнерских навыков за считанные секунды.</a:t>
            </a:r>
            <a:r>
              <a:rPr lang="ru-RU" dirty="0"/>
              <a:t/>
            </a:r>
            <a:br>
              <a:rPr lang="ru-RU" dirty="0"/>
            </a:br>
            <a:endParaRPr lang="ru-RU" dirty="0"/>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5536" y="2204864"/>
            <a:ext cx="8127306" cy="4392488"/>
          </a:xfrm>
        </p:spPr>
      </p:pic>
    </p:spTree>
    <p:extLst>
      <p:ext uri="{BB962C8B-B14F-4D97-AF65-F5344CB8AC3E}">
        <p14:creationId xmlns:p14="http://schemas.microsoft.com/office/powerpoint/2010/main" val="5863640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348"/>
            <a:ext cx="8610600" cy="882650"/>
          </a:xfrm>
        </p:spPr>
        <p:txBody>
          <a:bodyPr/>
          <a:lstStyle/>
          <a:p>
            <a:r>
              <a:rPr lang="en-US" b="1" dirty="0"/>
              <a:t>Adobe Slate</a:t>
            </a:r>
            <a:endParaRPr lang="ru-RU" dirty="0"/>
          </a:p>
        </p:txBody>
      </p:sp>
      <p:sp>
        <p:nvSpPr>
          <p:cNvPr id="5" name="Текст 4"/>
          <p:cNvSpPr>
            <a:spLocks noGrp="1"/>
          </p:cNvSpPr>
          <p:nvPr>
            <p:ph type="body" idx="1"/>
          </p:nvPr>
        </p:nvSpPr>
        <p:spPr/>
        <p:txBody>
          <a:bodyPr/>
          <a:lstStyle/>
          <a:p>
            <a:r>
              <a:rPr lang="ru-RU" dirty="0"/>
              <a:t>Преимущества:</a:t>
            </a:r>
            <a:endParaRPr lang="ru-RU" dirty="0"/>
          </a:p>
        </p:txBody>
      </p:sp>
      <p:sp>
        <p:nvSpPr>
          <p:cNvPr id="6" name="Текст 5"/>
          <p:cNvSpPr>
            <a:spLocks noGrp="1"/>
          </p:cNvSpPr>
          <p:nvPr>
            <p:ph type="body" sz="half" idx="3"/>
          </p:nvPr>
        </p:nvSpPr>
        <p:spPr/>
        <p:txBody>
          <a:bodyPr/>
          <a:lstStyle/>
          <a:p>
            <a:r>
              <a:rPr lang="ru-RU" dirty="0"/>
              <a:t>Недостатки:</a:t>
            </a:r>
            <a:endParaRPr lang="ru-RU" dirty="0"/>
          </a:p>
        </p:txBody>
      </p:sp>
      <p:sp>
        <p:nvSpPr>
          <p:cNvPr id="3" name="Объект 2"/>
          <p:cNvSpPr>
            <a:spLocks noGrp="1"/>
          </p:cNvSpPr>
          <p:nvPr>
            <p:ph sz="quarter" idx="2"/>
          </p:nvPr>
        </p:nvSpPr>
        <p:spPr>
          <a:xfrm>
            <a:off x="179512" y="1268760"/>
            <a:ext cx="3657600" cy="4091136"/>
          </a:xfrm>
        </p:spPr>
        <p:txBody>
          <a:bodyPr>
            <a:noAutofit/>
          </a:bodyPr>
          <a:lstStyle/>
          <a:p>
            <a:pPr fontAlgn="base"/>
            <a:r>
              <a:rPr lang="ru-RU" sz="1600" dirty="0">
                <a:latin typeface="Times New Roman" panose="02020603050405020304" pitchFamily="18" charset="0"/>
                <a:cs typeface="Times New Roman" panose="02020603050405020304" pitchFamily="18" charset="0"/>
              </a:rPr>
              <a:t>Создать презентацию возможно за несколько минут (без преувеличения)</a:t>
            </a:r>
          </a:p>
          <a:p>
            <a:pPr fontAlgn="base"/>
            <a:r>
              <a:rPr lang="ru-RU" sz="1600" dirty="0">
                <a:latin typeface="Times New Roman" panose="02020603050405020304" pitchFamily="18" charset="0"/>
                <a:cs typeface="Times New Roman" panose="02020603050405020304" pitchFamily="18" charset="0"/>
              </a:rPr>
              <a:t>Простой в использовании</a:t>
            </a:r>
          </a:p>
          <a:p>
            <a:pPr fontAlgn="base"/>
            <a:r>
              <a:rPr lang="ru-RU" sz="1600" dirty="0">
                <a:latin typeface="Times New Roman" panose="02020603050405020304" pitchFamily="18" charset="0"/>
                <a:cs typeface="Times New Roman" panose="02020603050405020304" pitchFamily="18" charset="0"/>
              </a:rPr>
              <a:t>Хорошо подобранные шрифты и темы</a:t>
            </a:r>
          </a:p>
          <a:p>
            <a:pPr fontAlgn="base"/>
            <a:r>
              <a:rPr lang="ru-RU" sz="1600" dirty="0">
                <a:latin typeface="Times New Roman" panose="02020603050405020304" pitchFamily="18" charset="0"/>
                <a:cs typeface="Times New Roman" panose="02020603050405020304" pitchFamily="18" charset="0"/>
              </a:rPr>
              <a:t>Внутренний поиск по фото (фото отличного качества и расширения)</a:t>
            </a:r>
          </a:p>
          <a:p>
            <a:pPr fontAlgn="base"/>
            <a:r>
              <a:rPr lang="ru-RU" sz="1600" dirty="0">
                <a:latin typeface="Times New Roman" panose="02020603050405020304" pitchFamily="18" charset="0"/>
                <a:cs typeface="Times New Roman" panose="02020603050405020304" pitchFamily="18" charset="0"/>
              </a:rPr>
              <a:t>Временная мало известность (удивите своих друзей)</a:t>
            </a:r>
          </a:p>
          <a:p>
            <a:pPr fontAlgn="base"/>
            <a:r>
              <a:rPr lang="ru-RU" sz="1600" dirty="0">
                <a:latin typeface="Times New Roman" panose="02020603050405020304" pitchFamily="18" charset="0"/>
                <a:cs typeface="Times New Roman" panose="02020603050405020304" pitchFamily="18" charset="0"/>
              </a:rPr>
              <a:t>Красивые визуальные эффекты</a:t>
            </a:r>
          </a:p>
          <a:p>
            <a:pPr fontAlgn="base"/>
            <a:r>
              <a:rPr lang="ru-RU" sz="1600" dirty="0">
                <a:latin typeface="Times New Roman" panose="02020603050405020304" pitchFamily="18" charset="0"/>
                <a:cs typeface="Times New Roman" panose="02020603050405020304" pitchFamily="18" charset="0"/>
              </a:rPr>
              <a:t>Презентацию можно сохранить, как страницу </a:t>
            </a:r>
            <a:r>
              <a:rPr lang="ru-RU" sz="1600" dirty="0" err="1">
                <a:latin typeface="Times New Roman" panose="02020603050405020304" pitchFamily="18" charset="0"/>
                <a:cs typeface="Times New Roman" panose="02020603050405020304" pitchFamily="18" charset="0"/>
              </a:rPr>
              <a:t>html</a:t>
            </a:r>
            <a:r>
              <a:rPr lang="ru-RU" sz="1600" dirty="0">
                <a:latin typeface="Times New Roman" panose="02020603050405020304" pitchFamily="18" charset="0"/>
                <a:cs typeface="Times New Roman" panose="02020603050405020304" pitchFamily="18" charset="0"/>
              </a:rPr>
              <a:t> и открывать без подключения к интернету.</a:t>
            </a:r>
          </a:p>
          <a:p>
            <a:pPr marL="0" indent="0">
              <a:buNone/>
            </a:pP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4"/>
          </p:nvPr>
        </p:nvSpPr>
        <p:spPr/>
        <p:txBody>
          <a:bodyPr>
            <a:normAutofit/>
          </a:bodyPr>
          <a:lstStyle/>
          <a:p>
            <a:pPr fontAlgn="base"/>
            <a:r>
              <a:rPr lang="ru-RU" sz="1600" dirty="0">
                <a:latin typeface="Times New Roman" panose="02020603050405020304" pitchFamily="18" charset="0"/>
                <a:cs typeface="Times New Roman" panose="02020603050405020304" pitchFamily="18" charset="0"/>
              </a:rPr>
              <a:t>Есть глюки с отображением сохраненного материала</a:t>
            </a:r>
          </a:p>
          <a:p>
            <a:pPr fontAlgn="base"/>
            <a:r>
              <a:rPr lang="ru-RU" sz="1600" dirty="0">
                <a:latin typeface="Times New Roman" panose="02020603050405020304" pitchFamily="18" charset="0"/>
                <a:cs typeface="Times New Roman" panose="02020603050405020304" pitchFamily="18" charset="0"/>
              </a:rPr>
              <a:t>Мало русских шрифтов (кажется только один)</a:t>
            </a:r>
          </a:p>
          <a:p>
            <a:pPr marL="0" indent="0">
              <a:buNone/>
            </a:pP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541744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additive="base">
                                        <p:cTn id="3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additive="base">
                                        <p:cTn id="4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additive="base">
                                        <p:cTn id="4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 calcmode="lin" valueType="num">
                                      <p:cBhvr additive="base">
                                        <p:cTn id="5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additive="base">
                                        <p:cTn id="6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7" end="7"/>
                                            </p:txEl>
                                          </p:spTgt>
                                        </p:tgtEl>
                                        <p:attrNameLst>
                                          <p:attrName>style.visibility</p:attrName>
                                        </p:attrNameLst>
                                      </p:cBhvr>
                                      <p:to>
                                        <p:strVal val="visible"/>
                                      </p:to>
                                    </p:set>
                                    <p:anim calcmode="lin" valueType="num">
                                      <p:cBhvr additive="base">
                                        <p:cTn id="6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0" end="0"/>
                                            </p:txEl>
                                          </p:spTgt>
                                        </p:tgtEl>
                                        <p:attrNameLst>
                                          <p:attrName>style.visibility</p:attrName>
                                        </p:attrNameLst>
                                      </p:cBhvr>
                                      <p:to>
                                        <p:strVal val="visible"/>
                                      </p:to>
                                    </p:set>
                                    <p:anim calcmode="lin" valueType="num">
                                      <p:cBhvr additive="base">
                                        <p:cTn id="7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1" end="1"/>
                                            </p:txEl>
                                          </p:spTgt>
                                        </p:tgtEl>
                                        <p:attrNameLst>
                                          <p:attrName>style.visibility</p:attrName>
                                        </p:attrNameLst>
                                      </p:cBhvr>
                                      <p:to>
                                        <p:strVal val="visible"/>
                                      </p:to>
                                    </p:set>
                                    <p:anim calcmode="lin" valueType="num">
                                      <p:cBhvr additive="base">
                                        <p:cTn id="7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2" end="2"/>
                                            </p:txEl>
                                          </p:spTgt>
                                        </p:tgtEl>
                                        <p:attrNameLst>
                                          <p:attrName>style.visibility</p:attrName>
                                        </p:attrNameLst>
                                      </p:cBhvr>
                                      <p:to>
                                        <p:strVal val="visible"/>
                                      </p:to>
                                    </p:set>
                                    <p:anim calcmode="lin" valueType="num">
                                      <p:cBhvr additive="base">
                                        <p:cTn id="8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6" grpId="0" build="p"/>
      <p:bldP spid="3" grpId="0" build="p"/>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643192" cy="994122"/>
          </a:xfrm>
        </p:spPr>
        <p:txBody>
          <a:bodyPr>
            <a:normAutofit/>
          </a:bodyPr>
          <a:lstStyle/>
          <a:p>
            <a:pPr algn="ctr"/>
            <a:r>
              <a:rPr lang="en-US" sz="1600" b="1" dirty="0">
                <a:latin typeface="Times New Roman" panose="02020603050405020304" pitchFamily="18" charset="0"/>
                <a:cs typeface="Times New Roman" panose="02020603050405020304" pitchFamily="18" charset="0"/>
              </a:rPr>
              <a:t>Adobe </a:t>
            </a:r>
            <a:r>
              <a:rPr lang="en-US" sz="1600" b="1" dirty="0" smtClean="0">
                <a:latin typeface="Times New Roman" panose="02020603050405020304" pitchFamily="18" charset="0"/>
                <a:cs typeface="Times New Roman" panose="02020603050405020304" pitchFamily="18" charset="0"/>
              </a:rPr>
              <a:t>Photoshop</a:t>
            </a:r>
            <a:r>
              <a:rPr lang="ru-RU" sz="1600" b="1" dirty="0" smtClean="0">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е</a:t>
            </a:r>
            <a:r>
              <a:rPr lang="ru-RU" sz="1600" dirty="0" smtClean="0">
                <a:latin typeface="Times New Roman" panose="02020603050405020304" pitchFamily="18" charset="0"/>
                <a:cs typeface="Times New Roman" panose="02020603050405020304" pitchFamily="18" charset="0"/>
              </a:rPr>
              <a:t>сли </a:t>
            </a:r>
            <a:r>
              <a:rPr lang="ru-RU" sz="1600" dirty="0">
                <a:latin typeface="Times New Roman" panose="02020603050405020304" pitchFamily="18" charset="0"/>
                <a:cs typeface="Times New Roman" panose="02020603050405020304" pitchFamily="18" charset="0"/>
              </a:rPr>
              <a:t>вы хотите создать презентацию высокого уровня в программе </a:t>
            </a:r>
            <a:r>
              <a:rPr lang="ru-RU" sz="1600" dirty="0" err="1">
                <a:latin typeface="Times New Roman" panose="02020603050405020304" pitchFamily="18" charset="0"/>
                <a:cs typeface="Times New Roman" panose="02020603050405020304" pitchFamily="18" charset="0"/>
              </a:rPr>
              <a:t>Photoshop</a:t>
            </a:r>
            <a:r>
              <a:rPr lang="ru-RU" sz="1600" dirty="0">
                <a:latin typeface="Times New Roman" panose="02020603050405020304" pitchFamily="18" charset="0"/>
                <a:cs typeface="Times New Roman" panose="02020603050405020304" pitchFamily="18" charset="0"/>
              </a:rPr>
              <a:t> есть много возможностей для этого. </a:t>
            </a:r>
            <a:endParaRPr lang="ru-RU" sz="1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628800"/>
            <a:ext cx="7776864" cy="4670693"/>
          </a:xfrm>
        </p:spPr>
      </p:pic>
    </p:spTree>
    <p:extLst>
      <p:ext uri="{BB962C8B-B14F-4D97-AF65-F5344CB8AC3E}">
        <p14:creationId xmlns:p14="http://schemas.microsoft.com/office/powerpoint/2010/main" val="9916362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610600" cy="882650"/>
          </a:xfrm>
        </p:spPr>
        <p:txBody>
          <a:bodyPr/>
          <a:lstStyle/>
          <a:p>
            <a:r>
              <a:rPr lang="en-US" b="1" dirty="0"/>
              <a:t>Adobe Photoshop</a:t>
            </a:r>
            <a:endParaRPr lang="ru-RU" dirty="0"/>
          </a:p>
        </p:txBody>
      </p:sp>
      <p:sp>
        <p:nvSpPr>
          <p:cNvPr id="5" name="Текст 4"/>
          <p:cNvSpPr>
            <a:spLocks noGrp="1"/>
          </p:cNvSpPr>
          <p:nvPr>
            <p:ph type="body" idx="1"/>
          </p:nvPr>
        </p:nvSpPr>
        <p:spPr>
          <a:xfrm>
            <a:off x="281444" y="666750"/>
            <a:ext cx="7890956" cy="639762"/>
          </a:xfrm>
        </p:spPr>
        <p:txBody>
          <a:bodyPr/>
          <a:lstStyle/>
          <a:p>
            <a:r>
              <a:rPr lang="ru-RU" dirty="0"/>
              <a:t>Преимущества:</a:t>
            </a:r>
            <a:endParaRPr lang="ru-RU" dirty="0"/>
          </a:p>
        </p:txBody>
      </p:sp>
      <p:sp>
        <p:nvSpPr>
          <p:cNvPr id="6" name="Текст 5"/>
          <p:cNvSpPr>
            <a:spLocks noGrp="1"/>
          </p:cNvSpPr>
          <p:nvPr>
            <p:ph type="body" sz="half" idx="3"/>
          </p:nvPr>
        </p:nvSpPr>
        <p:spPr/>
        <p:txBody>
          <a:bodyPr/>
          <a:lstStyle/>
          <a:p>
            <a:r>
              <a:rPr lang="ru-RU" dirty="0"/>
              <a:t>Недостатки:</a:t>
            </a:r>
            <a:endParaRPr lang="ru-RU" dirty="0"/>
          </a:p>
        </p:txBody>
      </p:sp>
      <p:sp>
        <p:nvSpPr>
          <p:cNvPr id="3" name="Объект 2"/>
          <p:cNvSpPr>
            <a:spLocks noGrp="1"/>
          </p:cNvSpPr>
          <p:nvPr>
            <p:ph sz="quarter" idx="2"/>
          </p:nvPr>
        </p:nvSpPr>
        <p:spPr/>
        <p:txBody>
          <a:bodyPr>
            <a:normAutofit/>
          </a:bodyPr>
          <a:lstStyle/>
          <a:p>
            <a:pPr fontAlgn="base"/>
            <a:r>
              <a:rPr lang="ru-RU" sz="1600" dirty="0">
                <a:latin typeface="Times New Roman" panose="02020603050405020304" pitchFamily="18" charset="0"/>
                <a:cs typeface="Times New Roman" panose="02020603050405020304" pitchFamily="18" charset="0"/>
              </a:rPr>
              <a:t>Возможность создания и рисования презентации любой сложности.</a:t>
            </a:r>
          </a:p>
          <a:p>
            <a:pPr fontAlgn="base"/>
            <a:r>
              <a:rPr lang="ru-RU" sz="1600" dirty="0">
                <a:latin typeface="Times New Roman" panose="02020603050405020304" pitchFamily="18" charset="0"/>
                <a:cs typeface="Times New Roman" panose="02020603050405020304" pitchFamily="18" charset="0"/>
              </a:rPr>
              <a:t>Сохранение в формате PDF (беспроигрышной вариант, почти у всех есть PDF </a:t>
            </a:r>
            <a:r>
              <a:rPr lang="ru-RU" sz="1600" dirty="0" err="1">
                <a:latin typeface="Times New Roman" panose="02020603050405020304" pitchFamily="18" charset="0"/>
                <a:cs typeface="Times New Roman" panose="02020603050405020304" pitchFamily="18" charset="0"/>
              </a:rPr>
              <a:t>reader</a:t>
            </a:r>
            <a:r>
              <a:rPr lang="ru-RU" sz="1600" dirty="0">
                <a:latin typeface="Times New Roman" panose="02020603050405020304" pitchFamily="18" charset="0"/>
                <a:cs typeface="Times New Roman" panose="02020603050405020304" pitchFamily="18" charset="0"/>
              </a:rPr>
              <a:t>, возможен даже просмотр онлайн)</a:t>
            </a:r>
          </a:p>
          <a:p>
            <a:pPr marL="0" indent="0">
              <a:buNone/>
            </a:pP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4"/>
          </p:nvPr>
        </p:nvSpPr>
        <p:spPr/>
        <p:txBody>
          <a:bodyPr>
            <a:normAutofit/>
          </a:bodyPr>
          <a:lstStyle/>
          <a:p>
            <a:r>
              <a:rPr lang="ru-RU" sz="1600" dirty="0">
                <a:latin typeface="Times New Roman" panose="02020603050405020304" pitchFamily="18" charset="0"/>
                <a:cs typeface="Times New Roman" panose="02020603050405020304" pitchFamily="18" charset="0"/>
              </a:rPr>
              <a:t>Знание программы (чем больше вы знаете, тем больше у вас возможностей, но без знаний </a:t>
            </a:r>
            <a:r>
              <a:rPr lang="ru-RU" sz="1600" dirty="0" err="1">
                <a:latin typeface="Times New Roman" panose="02020603050405020304" pitchFamily="18" charset="0"/>
                <a:cs typeface="Times New Roman" panose="02020603050405020304" pitchFamily="18" charset="0"/>
              </a:rPr>
              <a:t>Photoshop</a:t>
            </a:r>
            <a:r>
              <a:rPr lang="ru-RU" sz="1600" dirty="0">
                <a:latin typeface="Times New Roman" panose="02020603050405020304" pitchFamily="18" charset="0"/>
                <a:cs typeface="Times New Roman" panose="02020603050405020304" pitchFamily="18" charset="0"/>
              </a:rPr>
              <a:t>, хотя бы на начальном уровне этот вариант не для вас)</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819522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barn(inVertical)">
                                      <p:cBhvr>
                                        <p:cTn id="19" dur="500"/>
                                        <p:tgtEl>
                                          <p:spTgt spid="6">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additive="base">
                                        <p:cTn id="3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additive="base">
                                        <p:cTn id="3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4">
                                            <p:txEl>
                                              <p:pRg st="0" end="0"/>
                                            </p:txEl>
                                          </p:spTgt>
                                        </p:tgtEl>
                                        <p:attrNameLst>
                                          <p:attrName>style.visibility</p:attrName>
                                        </p:attrNameLst>
                                      </p:cBhvr>
                                      <p:to>
                                        <p:strVal val="visible"/>
                                      </p:to>
                                    </p:set>
                                    <p:anim calcmode="lin" valueType="num">
                                      <p:cBhvr additive="base">
                                        <p:cTn id="4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6" grpId="0" build="p"/>
      <p:bldP spid="3" grpId="0" build="p"/>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786210"/>
          </a:xfrm>
        </p:spPr>
        <p:txBody>
          <a:bodyPr>
            <a:noAutofit/>
          </a:bodyPr>
          <a:lstStyle/>
          <a:p>
            <a:pPr algn="ctr"/>
            <a:r>
              <a:rPr lang="ru-RU" sz="1600" dirty="0" err="1">
                <a:latin typeface="Times New Roman" panose="02020603050405020304" pitchFamily="18" charset="0"/>
                <a:cs typeface="Times New Roman" panose="02020603050405020304" pitchFamily="18" charset="0"/>
              </a:rPr>
              <a:t>Adobe</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After</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Effects</a:t>
            </a:r>
            <a:r>
              <a:rPr lang="ru-RU" sz="1600" dirty="0">
                <a:latin typeface="Times New Roman" panose="02020603050405020304" pitchFamily="18" charset="0"/>
                <a:cs typeface="Times New Roman" panose="02020603050405020304" pitchFamily="18" charset="0"/>
              </a:rPr>
              <a:t> открывает перед вами огромные возможности для создания презентаций любой сложности (сложность зависит только от вашего умения). Хотя в этой программе я еще не работал, но могу вам точно сказать не “клюйте” на дешевое видео и курс “</a:t>
            </a:r>
            <a:r>
              <a:rPr lang="ru-RU" sz="1600" dirty="0" err="1">
                <a:latin typeface="Times New Roman" panose="02020603050405020304" pitchFamily="18" charset="0"/>
                <a:cs typeface="Times New Roman" panose="02020603050405020304" pitchFamily="18" charset="0"/>
              </a:rPr>
              <a:t>flash</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video</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animator</a:t>
            </a:r>
            <a:r>
              <a:rPr lang="ru-RU" sz="1600" dirty="0">
                <a:latin typeface="Times New Roman" panose="02020603050405020304" pitchFamily="18" charset="0"/>
                <a:cs typeface="Times New Roman" panose="02020603050405020304" pitchFamily="18" charset="0"/>
              </a:rPr>
              <a:t> AE”. Также не верьте в “быстрое создания с нуля, даже для новичков”. Если вы все таки заинтересуетесь таким методом создания презентаций знайте, что придется сперва приложить немалые усилия, что бы работать хотя бы на среднем уровне. Но результат того стоит. </a:t>
            </a:r>
            <a:endParaRPr lang="ru-RU" sz="1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2492896"/>
            <a:ext cx="7992888" cy="4188831"/>
          </a:xfrm>
        </p:spPr>
      </p:pic>
    </p:spTree>
    <p:extLst>
      <p:ext uri="{BB962C8B-B14F-4D97-AF65-F5344CB8AC3E}">
        <p14:creationId xmlns:p14="http://schemas.microsoft.com/office/powerpoint/2010/main" val="27474865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99392"/>
            <a:ext cx="8610600" cy="882650"/>
          </a:xfrm>
        </p:spPr>
        <p:txBody>
          <a:bodyPr/>
          <a:lstStyle/>
          <a:p>
            <a:r>
              <a:rPr lang="en-US" b="1" dirty="0"/>
              <a:t>Adobe After Effects</a:t>
            </a:r>
            <a:endParaRPr lang="ru-RU" dirty="0"/>
          </a:p>
        </p:txBody>
      </p:sp>
      <p:sp>
        <p:nvSpPr>
          <p:cNvPr id="5" name="Текст 4"/>
          <p:cNvSpPr>
            <a:spLocks noGrp="1"/>
          </p:cNvSpPr>
          <p:nvPr>
            <p:ph type="body" idx="1"/>
          </p:nvPr>
        </p:nvSpPr>
        <p:spPr/>
        <p:txBody>
          <a:bodyPr/>
          <a:lstStyle/>
          <a:p>
            <a:r>
              <a:rPr lang="ru-RU" dirty="0"/>
              <a:t>Преимущества:</a:t>
            </a:r>
            <a:endParaRPr lang="ru-RU" dirty="0"/>
          </a:p>
        </p:txBody>
      </p:sp>
      <p:sp>
        <p:nvSpPr>
          <p:cNvPr id="6" name="Текст 5"/>
          <p:cNvSpPr>
            <a:spLocks noGrp="1"/>
          </p:cNvSpPr>
          <p:nvPr>
            <p:ph type="body" sz="half" idx="3"/>
          </p:nvPr>
        </p:nvSpPr>
        <p:spPr/>
        <p:txBody>
          <a:bodyPr/>
          <a:lstStyle/>
          <a:p>
            <a:r>
              <a:rPr lang="ru-RU" dirty="0"/>
              <a:t>Недостатки:</a:t>
            </a:r>
            <a:endParaRPr lang="ru-RU" dirty="0"/>
          </a:p>
        </p:txBody>
      </p:sp>
      <p:sp>
        <p:nvSpPr>
          <p:cNvPr id="3" name="Объект 2"/>
          <p:cNvSpPr>
            <a:spLocks noGrp="1"/>
          </p:cNvSpPr>
          <p:nvPr>
            <p:ph sz="quarter" idx="2"/>
          </p:nvPr>
        </p:nvSpPr>
        <p:spPr/>
        <p:txBody>
          <a:bodyPr/>
          <a:lstStyle/>
          <a:p>
            <a:r>
              <a:rPr lang="ru-RU" dirty="0"/>
              <a:t>Возможно создать все, что только не представите</a:t>
            </a:r>
            <a:r>
              <a:rPr lang="ru-RU" dirty="0" smtClean="0"/>
              <a:t>.</a:t>
            </a:r>
            <a:endParaRPr lang="ru-RU" dirty="0"/>
          </a:p>
        </p:txBody>
      </p:sp>
      <p:sp>
        <p:nvSpPr>
          <p:cNvPr id="4" name="Объект 3"/>
          <p:cNvSpPr>
            <a:spLocks noGrp="1"/>
          </p:cNvSpPr>
          <p:nvPr>
            <p:ph sz="quarter" idx="4"/>
          </p:nvPr>
        </p:nvSpPr>
        <p:spPr/>
        <p:txBody>
          <a:bodyPr/>
          <a:lstStyle/>
          <a:p>
            <a:r>
              <a:rPr lang="ru-RU" dirty="0"/>
              <a:t>Но прежде нужно долго и прилежно учиться</a:t>
            </a:r>
            <a:endParaRPr lang="ru-RU" dirty="0"/>
          </a:p>
        </p:txBody>
      </p:sp>
    </p:spTree>
    <p:extLst>
      <p:ext uri="{BB962C8B-B14F-4D97-AF65-F5344CB8AC3E}">
        <p14:creationId xmlns:p14="http://schemas.microsoft.com/office/powerpoint/2010/main" val="85396974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6" grpId="0" build="p"/>
      <p:bldP spid="3" grpId="0" build="p"/>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2362274"/>
          </a:xfrm>
        </p:spPr>
        <p:txBody>
          <a:bodyPr>
            <a:noAutofit/>
          </a:bodyPr>
          <a:lstStyle/>
          <a:p>
            <a:pPr algn="ctr"/>
            <a:r>
              <a:rPr lang="ru-RU" sz="1600" b="1" dirty="0">
                <a:latin typeface="Times New Roman" panose="02020603050405020304" pitchFamily="18" charset="0"/>
                <a:cs typeface="Times New Roman" panose="02020603050405020304" pitchFamily="18" charset="0"/>
              </a:rPr>
              <a:t>Своими </a:t>
            </a:r>
            <a:r>
              <a:rPr lang="ru-RU" sz="1600" b="1" dirty="0" smtClean="0">
                <a:latin typeface="Times New Roman" panose="02020603050405020304" pitchFamily="18" charset="0"/>
                <a:cs typeface="Times New Roman" panose="02020603050405020304" pitchFamily="18" charset="0"/>
              </a:rPr>
              <a:t>руками-</a:t>
            </a:r>
            <a:r>
              <a:rPr lang="ru-RU" sz="1600" dirty="0">
                <a:latin typeface="Times New Roman" panose="02020603050405020304" pitchFamily="18" charset="0"/>
                <a:cs typeface="Times New Roman" panose="02020603050405020304" pitchFamily="18" charset="0"/>
              </a:rPr>
              <a:t>Как сделать презентацию без компьютера? Своими руками! Если у вас дома нет компьютера это не повод расстраиваться. Возьмите в руки маркер и губку, карандаш и резинку, кетчуп, или майонез вообще сгодится все, что есть под рукой. Также свой телефон и вперед щелкать по кадрам. Если же у вас нет телефона, или камера слишком плохая, или батарея села возьмите альбом и карандаши и снова вперед!</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Если же все таки компьютер у вас имеется, можно для эксперимента сгенерировать и перерисовать </a:t>
            </a:r>
            <a:r>
              <a:rPr lang="ru-RU" sz="1600" dirty="0" err="1">
                <a:latin typeface="Times New Roman" panose="02020603050405020304" pitchFamily="18" charset="0"/>
                <a:cs typeface="Times New Roman" panose="02020603050405020304" pitchFamily="18" charset="0"/>
              </a:rPr>
              <a:t>qr</a:t>
            </a:r>
            <a:r>
              <a:rPr lang="ru-RU" sz="1600" dirty="0">
                <a:latin typeface="Times New Roman" panose="02020603050405020304" pitchFamily="18" charset="0"/>
                <a:cs typeface="Times New Roman" panose="02020603050405020304" pitchFamily="18" charset="0"/>
              </a:rPr>
              <a:t> код, использовать короткие ссылки, или даже использовать функции дополненной реальности. </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2852936"/>
            <a:ext cx="7776864" cy="3860222"/>
          </a:xfrm>
        </p:spPr>
      </p:pic>
    </p:spTree>
    <p:extLst>
      <p:ext uri="{BB962C8B-B14F-4D97-AF65-F5344CB8AC3E}">
        <p14:creationId xmlns:p14="http://schemas.microsoft.com/office/powerpoint/2010/main" val="369261061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8097"/>
            <a:ext cx="8610600" cy="882650"/>
          </a:xfrm>
        </p:spPr>
        <p:txBody>
          <a:bodyPr/>
          <a:lstStyle/>
          <a:p>
            <a:r>
              <a:rPr lang="ru-RU" b="1" dirty="0"/>
              <a:t>Своими руками</a:t>
            </a:r>
            <a:endParaRPr lang="ru-RU" dirty="0"/>
          </a:p>
        </p:txBody>
      </p:sp>
      <p:sp>
        <p:nvSpPr>
          <p:cNvPr id="5" name="Текст 4"/>
          <p:cNvSpPr>
            <a:spLocks noGrp="1"/>
          </p:cNvSpPr>
          <p:nvPr>
            <p:ph type="body" idx="1"/>
          </p:nvPr>
        </p:nvSpPr>
        <p:spPr/>
        <p:txBody>
          <a:bodyPr/>
          <a:lstStyle/>
          <a:p>
            <a:r>
              <a:rPr lang="ru-RU" dirty="0"/>
              <a:t>Преимущества:</a:t>
            </a:r>
            <a:endParaRPr lang="ru-RU" dirty="0"/>
          </a:p>
        </p:txBody>
      </p:sp>
      <p:sp>
        <p:nvSpPr>
          <p:cNvPr id="6" name="Текст 5"/>
          <p:cNvSpPr>
            <a:spLocks noGrp="1"/>
          </p:cNvSpPr>
          <p:nvPr>
            <p:ph type="body" sz="half" idx="3"/>
          </p:nvPr>
        </p:nvSpPr>
        <p:spPr/>
        <p:txBody>
          <a:bodyPr/>
          <a:lstStyle/>
          <a:p>
            <a:r>
              <a:rPr lang="ru-RU" dirty="0"/>
              <a:t>Недостатки:</a:t>
            </a:r>
          </a:p>
        </p:txBody>
      </p:sp>
      <p:sp>
        <p:nvSpPr>
          <p:cNvPr id="3" name="Объект 2"/>
          <p:cNvSpPr>
            <a:spLocks noGrp="1"/>
          </p:cNvSpPr>
          <p:nvPr>
            <p:ph sz="quarter" idx="2"/>
          </p:nvPr>
        </p:nvSpPr>
        <p:spPr/>
        <p:txBody>
          <a:bodyPr/>
          <a:lstStyle/>
          <a:p>
            <a:pPr fontAlgn="base"/>
            <a:r>
              <a:rPr lang="ru-RU" dirty="0"/>
              <a:t>Возможность проявить инициативу</a:t>
            </a:r>
          </a:p>
          <a:p>
            <a:pPr fontAlgn="base"/>
            <a:r>
              <a:rPr lang="ru-RU" dirty="0"/>
              <a:t>Развитие моторики </a:t>
            </a:r>
            <a:r>
              <a:rPr lang="ru-RU" dirty="0" smtClean="0"/>
              <a:t>рук</a:t>
            </a:r>
            <a:endParaRPr lang="ru-RU" dirty="0"/>
          </a:p>
        </p:txBody>
      </p:sp>
      <p:sp>
        <p:nvSpPr>
          <p:cNvPr id="4" name="Объект 3"/>
          <p:cNvSpPr>
            <a:spLocks noGrp="1"/>
          </p:cNvSpPr>
          <p:nvPr>
            <p:ph sz="quarter" idx="4"/>
          </p:nvPr>
        </p:nvSpPr>
        <p:spPr/>
        <p:txBody>
          <a:bodyPr/>
          <a:lstStyle/>
          <a:p>
            <a:pPr fontAlgn="base"/>
            <a:r>
              <a:rPr lang="ru-RU" dirty="0"/>
              <a:t>Для достижения хорошего результата нужно долго сидеть (хотя это от вас зависит)</a:t>
            </a:r>
          </a:p>
          <a:p>
            <a:endParaRPr lang="ru-RU" dirty="0"/>
          </a:p>
        </p:txBody>
      </p:sp>
    </p:spTree>
    <p:extLst>
      <p:ext uri="{BB962C8B-B14F-4D97-AF65-F5344CB8AC3E}">
        <p14:creationId xmlns:p14="http://schemas.microsoft.com/office/powerpoint/2010/main" val="2123332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 calcmode="lin" valueType="num">
                                      <p:cBhvr additive="base">
                                        <p:cTn id="3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6" grpId="0" build="p"/>
      <p:bldP spid="3" grpId="0" build="p"/>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332656"/>
            <a:ext cx="8529052" cy="4752528"/>
          </a:xfrm>
        </p:spPr>
        <p:txBody>
          <a:bodyPr>
            <a:normAutofit fontScale="55000" lnSpcReduction="20000"/>
          </a:bodyPr>
          <a:lstStyle/>
          <a:p>
            <a:r>
              <a:rPr lang="ru-RU" b="0" dirty="0"/>
              <a:t>Популярные программы и онлайн сервисы, среди которых вы обязательно найдете что-то для себя.</a:t>
            </a:r>
          </a:p>
          <a:p>
            <a:r>
              <a:rPr lang="ru-RU" b="0" dirty="0" smtClean="0"/>
              <a:t>В </a:t>
            </a:r>
            <a:r>
              <a:rPr lang="ru-RU" b="0" dirty="0"/>
              <a:t>повседневной жизни, наверное, каждый сталкивался с созданием презентаций. Очень важно представить какую-либо информацию доступно и красиво, чтобы пользователь или зритель легко понял вас. Для дизайнеров этот вопрос особенно актуален. С помощью презентаций мы можем представить своё портфолио, рассказ о себе или своей студии, презентовать работу заказчику и так </a:t>
            </a:r>
            <a:r>
              <a:rPr lang="ru-RU" b="0" dirty="0" smtClean="0"/>
              <a:t>далее.</a:t>
            </a:r>
            <a:endParaRPr lang="ru-RU" b="0" dirty="0"/>
          </a:p>
          <a:p>
            <a:r>
              <a:rPr lang="ru-RU" b="0" dirty="0" smtClean="0"/>
              <a:t>Сегодня </a:t>
            </a:r>
            <a:r>
              <a:rPr lang="ru-RU" b="0" dirty="0"/>
              <a:t>мы приготовили для вас обзор самых популярных программ для создания презентаций, а так же расскажем о менее известных, но не менее интересных и удобных приложениях, которые могут вам в этом деле. Многие из них являются онлайн-платформами. Рассказать подробно обо всех существующих ресурсах невозможно, однако, в конце мы приведем список наиболее интересных, на которые вам стоит взглянуть</a:t>
            </a:r>
            <a:r>
              <a:rPr lang="ru-RU" b="0" dirty="0" smtClean="0"/>
              <a:t>.</a:t>
            </a:r>
            <a:r>
              <a:rPr lang="ru-RU" b="0" dirty="0"/>
              <a:t/>
            </a:r>
            <a:br>
              <a:rPr lang="ru-RU" b="0" dirty="0"/>
            </a:br>
            <a:endParaRPr lang="ru-RU" b="0" dirty="0" smtClean="0"/>
          </a:p>
          <a:p>
            <a:r>
              <a:rPr lang="ru-RU" b="0" dirty="0" smtClean="0"/>
              <a:t>Смотрите</a:t>
            </a:r>
            <a:r>
              <a:rPr lang="ru-RU" b="0" dirty="0"/>
              <a:t>, пробуйте, надеемся наша статья поможет вам в создании вашей собственной презентации. Если вы знаете еще какие-то интересные программы или приложения, оставляйте ссылки в комментариях.</a:t>
            </a:r>
          </a:p>
          <a:p>
            <a:endParaRPr lang="ru-RU" dirty="0"/>
          </a:p>
        </p:txBody>
      </p:sp>
    </p:spTree>
    <p:extLst>
      <p:ext uri="{BB962C8B-B14F-4D97-AF65-F5344CB8AC3E}">
        <p14:creationId xmlns:p14="http://schemas.microsoft.com/office/powerpoint/2010/main" val="5801733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003232" cy="1872208"/>
          </a:xfrm>
        </p:spPr>
        <p:txBody>
          <a:bodyPr>
            <a:normAutofit fontScale="90000"/>
          </a:bodyPr>
          <a:lstStyle/>
          <a:p>
            <a:pPr algn="ctr"/>
            <a:r>
              <a:rPr lang="ru-RU" sz="1600" dirty="0" smtClean="0">
                <a:latin typeface="Times New Roman" panose="02020603050405020304" pitchFamily="18" charset="0"/>
                <a:cs typeface="Times New Roman" panose="02020603050405020304" pitchFamily="18" charset="0"/>
              </a:rPr>
              <a:t>программа </a:t>
            </a:r>
            <a:r>
              <a:rPr lang="ru-RU" sz="1600" dirty="0">
                <a:latin typeface="Times New Roman" panose="02020603050405020304" pitchFamily="18" charset="0"/>
                <a:cs typeface="Times New Roman" panose="02020603050405020304" pitchFamily="18" charset="0"/>
              </a:rPr>
              <a:t>для создания презентаций. Являющаяся частью </a:t>
            </a:r>
            <a:r>
              <a:rPr lang="ru-RU" sz="1600" dirty="0" err="1">
                <a:latin typeface="Times New Roman" panose="02020603050405020304" pitchFamily="18" charset="0"/>
                <a:cs typeface="Times New Roman" panose="02020603050405020304" pitchFamily="18" charset="0"/>
              </a:rPr>
              <a:t>Microsoft</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Office</a:t>
            </a:r>
            <a:r>
              <a:rPr lang="ru-RU" sz="1600" dirty="0">
                <a:latin typeface="Times New Roman" panose="02020603050405020304" pitchFamily="18" charset="0"/>
                <a:cs typeface="Times New Roman" panose="02020603050405020304" pitchFamily="18" charset="0"/>
              </a:rPr>
              <a:t> и доступная в редакциях для операционных систем </a:t>
            </a:r>
            <a:r>
              <a:rPr lang="ru-RU" sz="1600" dirty="0" err="1">
                <a:latin typeface="Times New Roman" panose="02020603050405020304" pitchFamily="18" charset="0"/>
                <a:cs typeface="Times New Roman" panose="02020603050405020304" pitchFamily="18" charset="0"/>
              </a:rPr>
              <a:t>Microsoft</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Windows</a:t>
            </a:r>
            <a:r>
              <a:rPr lang="ru-RU" sz="1600" dirty="0">
                <a:latin typeface="Times New Roman" panose="02020603050405020304" pitchFamily="18" charset="0"/>
                <a:cs typeface="Times New Roman" panose="02020603050405020304" pitchFamily="18" charset="0"/>
              </a:rPr>
              <a:t> и </a:t>
            </a:r>
            <a:r>
              <a:rPr lang="ru-RU" sz="1600" dirty="0" err="1">
                <a:latin typeface="Times New Roman" panose="02020603050405020304" pitchFamily="18" charset="0"/>
                <a:cs typeface="Times New Roman" panose="02020603050405020304" pitchFamily="18" charset="0"/>
              </a:rPr>
              <a:t>Mac</a:t>
            </a:r>
            <a:r>
              <a:rPr lang="ru-RU" sz="1600" dirty="0">
                <a:latin typeface="Times New Roman" panose="02020603050405020304" pitchFamily="18" charset="0"/>
                <a:cs typeface="Times New Roman" panose="02020603050405020304" pitchFamily="18" charset="0"/>
              </a:rPr>
              <a:t> OS. Материалы, подготовленные с помощью </a:t>
            </a:r>
            <a:r>
              <a:rPr lang="ru-RU" sz="1600" dirty="0" err="1">
                <a:latin typeface="Times New Roman" panose="02020603050405020304" pitchFamily="18" charset="0"/>
                <a:cs typeface="Times New Roman" panose="02020603050405020304" pitchFamily="18" charset="0"/>
              </a:rPr>
              <a:t>PowerPoint</a:t>
            </a:r>
            <a:r>
              <a:rPr lang="ru-RU" sz="1600" dirty="0">
                <a:latin typeface="Times New Roman" panose="02020603050405020304" pitchFamily="18" charset="0"/>
                <a:cs typeface="Times New Roman" panose="02020603050405020304" pitchFamily="18" charset="0"/>
              </a:rPr>
              <a:t> предназначены для отображения на большом экране — через проектор, либо телевизионный экран большого размера. Для новичков, советую начать изучение презентаций именно с него.</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2924944"/>
            <a:ext cx="6516009" cy="3810532"/>
          </a:xfrm>
        </p:spPr>
      </p:pic>
    </p:spTree>
    <p:extLst>
      <p:ext uri="{BB962C8B-B14F-4D97-AF65-F5344CB8AC3E}">
        <p14:creationId xmlns:p14="http://schemas.microsoft.com/office/powerpoint/2010/main" val="277763719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571184" cy="620688"/>
          </a:xfrm>
        </p:spPr>
        <p:txBody>
          <a:bodyPr>
            <a:normAutofit fontScale="90000"/>
          </a:bodyPr>
          <a:lstStyle/>
          <a:p>
            <a:r>
              <a:rPr lang="en-US" b="1" dirty="0"/>
              <a:t>Microsoft PowerPoint</a:t>
            </a:r>
            <a:endParaRPr lang="ru-RU" dirty="0"/>
          </a:p>
        </p:txBody>
      </p:sp>
      <p:sp>
        <p:nvSpPr>
          <p:cNvPr id="3" name="Текст 2"/>
          <p:cNvSpPr>
            <a:spLocks noGrp="1"/>
          </p:cNvSpPr>
          <p:nvPr>
            <p:ph type="body" idx="1"/>
          </p:nvPr>
        </p:nvSpPr>
        <p:spPr>
          <a:xfrm>
            <a:off x="467544" y="908720"/>
            <a:ext cx="3657600" cy="658368"/>
          </a:xfrm>
        </p:spPr>
        <p:txBody>
          <a:bodyPr/>
          <a:lstStyle/>
          <a:p>
            <a:r>
              <a:rPr lang="ru-RU" b="1" dirty="0"/>
              <a:t>Преимущества: </a:t>
            </a:r>
            <a:endParaRPr lang="ru-RU" dirty="0"/>
          </a:p>
        </p:txBody>
      </p:sp>
      <p:sp>
        <p:nvSpPr>
          <p:cNvPr id="5" name="Текст 4"/>
          <p:cNvSpPr>
            <a:spLocks noGrp="1"/>
          </p:cNvSpPr>
          <p:nvPr>
            <p:ph type="body" sz="half" idx="3"/>
          </p:nvPr>
        </p:nvSpPr>
        <p:spPr>
          <a:xfrm>
            <a:off x="4355976" y="908720"/>
            <a:ext cx="3657600" cy="658368"/>
          </a:xfrm>
        </p:spPr>
        <p:txBody>
          <a:bodyPr/>
          <a:lstStyle/>
          <a:p>
            <a:r>
              <a:rPr lang="ru-RU" b="1" dirty="0"/>
              <a:t>Недостатки:</a:t>
            </a:r>
            <a:endParaRPr lang="ru-RU" dirty="0"/>
          </a:p>
        </p:txBody>
      </p:sp>
      <p:sp>
        <p:nvSpPr>
          <p:cNvPr id="4" name="Объект 3"/>
          <p:cNvSpPr>
            <a:spLocks noGrp="1"/>
          </p:cNvSpPr>
          <p:nvPr>
            <p:ph sz="quarter" idx="2"/>
          </p:nvPr>
        </p:nvSpPr>
        <p:spPr>
          <a:xfrm>
            <a:off x="0" y="1628800"/>
            <a:ext cx="4211960" cy="4680520"/>
          </a:xfrm>
        </p:spPr>
        <p:txBody>
          <a:bodyPr>
            <a:normAutofit fontScale="40000" lnSpcReduction="20000"/>
          </a:bodyPr>
          <a:lstStyle/>
          <a:p>
            <a:pPr fontAlgn="base"/>
            <a:r>
              <a:rPr lang="ru-RU" sz="3400" b="0" dirty="0">
                <a:latin typeface="Times New Roman" panose="02020603050405020304" pitchFamily="18" charset="0"/>
                <a:cs typeface="Times New Roman" panose="02020603050405020304" pitchFamily="18" charset="0"/>
              </a:rPr>
              <a:t>Удобный разработанный интерфейс и интуитивная навигация.</a:t>
            </a:r>
          </a:p>
          <a:p>
            <a:pPr fontAlgn="base"/>
            <a:r>
              <a:rPr lang="ru-RU" sz="3400" b="0" dirty="0">
                <a:latin typeface="Times New Roman" panose="02020603050405020304" pitchFamily="18" charset="0"/>
                <a:cs typeface="Times New Roman" panose="02020603050405020304" pitchFamily="18" charset="0"/>
              </a:rPr>
              <a:t>В версии 2016 добавился пункт кинематика. </a:t>
            </a:r>
          </a:p>
          <a:p>
            <a:pPr fontAlgn="base"/>
            <a:r>
              <a:rPr lang="ru-RU" sz="3400" b="0" dirty="0">
                <a:latin typeface="Times New Roman" panose="02020603050405020304" pitchFamily="18" charset="0"/>
                <a:cs typeface="Times New Roman" panose="02020603050405020304" pitchFamily="18" charset="0"/>
              </a:rPr>
              <a:t>Создание анимации и переходов для слайдов.</a:t>
            </a:r>
          </a:p>
          <a:p>
            <a:pPr fontAlgn="base"/>
            <a:r>
              <a:rPr lang="ru-RU" sz="3400" b="0" dirty="0">
                <a:latin typeface="Times New Roman" panose="02020603050405020304" pitchFamily="18" charset="0"/>
                <a:cs typeface="Times New Roman" panose="02020603050405020304" pitchFamily="18" charset="0"/>
              </a:rPr>
              <a:t>Много шаблонов для дизайна.</a:t>
            </a:r>
          </a:p>
          <a:p>
            <a:pPr fontAlgn="base"/>
            <a:r>
              <a:rPr lang="ru-RU" sz="3400" b="0" dirty="0">
                <a:latin typeface="Times New Roman" panose="02020603050405020304" pitchFamily="18" charset="0"/>
                <a:cs typeface="Times New Roman" panose="02020603050405020304" pitchFamily="18" charset="0"/>
              </a:rPr>
              <a:t>Можно загружать любые шрифты.</a:t>
            </a:r>
          </a:p>
          <a:p>
            <a:pPr fontAlgn="base"/>
            <a:r>
              <a:rPr lang="ru-RU" sz="3400" b="0" dirty="0">
                <a:latin typeface="Times New Roman" panose="02020603050405020304" pitchFamily="18" charset="0"/>
                <a:cs typeface="Times New Roman" panose="02020603050405020304" pitchFamily="18" charset="0"/>
              </a:rPr>
              <a:t>Возможность создания широкоформатной презентации (16:9, как в фильмах).</a:t>
            </a:r>
          </a:p>
          <a:p>
            <a:pPr fontAlgn="base"/>
            <a:r>
              <a:rPr lang="ru-RU" sz="3400" b="0" dirty="0">
                <a:latin typeface="Times New Roman" panose="02020603050405020304" pitchFamily="18" charset="0"/>
                <a:cs typeface="Times New Roman" panose="02020603050405020304" pitchFamily="18" charset="0"/>
              </a:rPr>
              <a:t>Можно настроить </a:t>
            </a:r>
            <a:r>
              <a:rPr lang="ru-RU" sz="3400" b="0" dirty="0" err="1">
                <a:latin typeface="Times New Roman" panose="02020603050405020304" pitchFamily="18" charset="0"/>
                <a:cs typeface="Times New Roman" panose="02020603050405020304" pitchFamily="18" charset="0"/>
              </a:rPr>
              <a:t>автосохранение</a:t>
            </a:r>
            <a:r>
              <a:rPr lang="ru-RU" sz="3400" b="0" dirty="0">
                <a:latin typeface="Times New Roman" panose="02020603050405020304" pitchFamily="18" charset="0"/>
                <a:cs typeface="Times New Roman" panose="02020603050405020304" pitchFamily="18" charset="0"/>
              </a:rPr>
              <a:t>.</a:t>
            </a:r>
          </a:p>
          <a:p>
            <a:pPr fontAlgn="base"/>
            <a:r>
              <a:rPr lang="ru-RU" sz="3400" b="0" dirty="0">
                <a:latin typeface="Times New Roman" panose="02020603050405020304" pitchFamily="18" charset="0"/>
                <a:cs typeface="Times New Roman" panose="02020603050405020304" pitchFamily="18" charset="0"/>
              </a:rPr>
              <a:t>Режим докладчика (легкое управление показом на большом экране).</a:t>
            </a:r>
          </a:p>
          <a:p>
            <a:pPr fontAlgn="base"/>
            <a:r>
              <a:rPr lang="ru-RU" sz="3400" b="0" dirty="0">
                <a:latin typeface="Times New Roman" panose="02020603050405020304" pitchFamily="18" charset="0"/>
                <a:cs typeface="Times New Roman" panose="02020603050405020304" pitchFamily="18" charset="0"/>
              </a:rPr>
              <a:t>Возможность писать свои скрипты и макросы (с версии 2010 года).</a:t>
            </a:r>
          </a:p>
          <a:p>
            <a:pPr fontAlgn="base"/>
            <a:r>
              <a:rPr lang="ru-RU" sz="3400" b="0" dirty="0">
                <a:latin typeface="Times New Roman" panose="02020603050405020304" pitchFamily="18" charset="0"/>
                <a:cs typeface="Times New Roman" panose="02020603050405020304" pitchFamily="18" charset="0"/>
              </a:rPr>
              <a:t>Библиотека картинок на разнообразную тематику.</a:t>
            </a:r>
          </a:p>
          <a:p>
            <a:pPr fontAlgn="base"/>
            <a:r>
              <a:rPr lang="ru-RU" sz="3400" b="0" dirty="0">
                <a:latin typeface="Times New Roman" panose="02020603050405020304" pitchFamily="18" charset="0"/>
                <a:cs typeface="Times New Roman" panose="02020603050405020304" pitchFamily="18" charset="0"/>
              </a:rPr>
              <a:t>Есть версия программы онлайн и на мобильные устройства.</a:t>
            </a:r>
          </a:p>
          <a:p>
            <a:pPr fontAlgn="base"/>
            <a:r>
              <a:rPr lang="ru-RU" sz="3400" b="0" dirty="0">
                <a:latin typeface="Times New Roman" panose="02020603050405020304" pitchFamily="18" charset="0"/>
                <a:cs typeface="Times New Roman" panose="02020603050405020304" pitchFamily="18" charset="0"/>
              </a:rPr>
              <a:t>Возможность создания прямо в Яндекс диске и облаке </a:t>
            </a:r>
            <a:r>
              <a:rPr lang="ru-RU" sz="3400" b="0" dirty="0" err="1">
                <a:latin typeface="Times New Roman" panose="02020603050405020304" pitchFamily="18" charset="0"/>
                <a:cs typeface="Times New Roman" panose="02020603050405020304" pitchFamily="18" charset="0"/>
              </a:rPr>
              <a:t>Маил</a:t>
            </a:r>
            <a:r>
              <a:rPr lang="ru-RU" sz="3400" b="0" dirty="0">
                <a:latin typeface="Times New Roman" panose="02020603050405020304" pitchFamily="18" charset="0"/>
                <a:cs typeface="Times New Roman" panose="02020603050405020304" pitchFamily="18" charset="0"/>
              </a:rPr>
              <a:t> </a:t>
            </a:r>
            <a:r>
              <a:rPr lang="ru-RU" sz="3400" b="0" dirty="0" err="1">
                <a:latin typeface="Times New Roman" panose="02020603050405020304" pitchFamily="18" charset="0"/>
                <a:cs typeface="Times New Roman" panose="02020603050405020304" pitchFamily="18" charset="0"/>
              </a:rPr>
              <a:t>ру</a:t>
            </a:r>
            <a:r>
              <a:rPr lang="ru-RU" sz="3400" b="0" dirty="0">
                <a:latin typeface="Times New Roman" panose="02020603050405020304" pitchFamily="18" charset="0"/>
                <a:cs typeface="Times New Roman" panose="02020603050405020304" pitchFamily="18" charset="0"/>
              </a:rPr>
              <a:t>.</a:t>
            </a:r>
          </a:p>
          <a:p>
            <a:r>
              <a:rPr lang="ru-RU" b="0" dirty="0"/>
              <a:t/>
            </a:r>
            <a:br>
              <a:rPr lang="ru-RU" b="0" dirty="0"/>
            </a:br>
            <a:endParaRPr lang="ru-RU" dirty="0"/>
          </a:p>
        </p:txBody>
      </p:sp>
      <p:sp>
        <p:nvSpPr>
          <p:cNvPr id="6" name="Объект 5"/>
          <p:cNvSpPr>
            <a:spLocks noGrp="1"/>
          </p:cNvSpPr>
          <p:nvPr>
            <p:ph sz="quarter" idx="4"/>
          </p:nvPr>
        </p:nvSpPr>
        <p:spPr>
          <a:xfrm>
            <a:off x="4371975" y="1628800"/>
            <a:ext cx="3657600" cy="2880320"/>
          </a:xfrm>
        </p:spPr>
        <p:txBody>
          <a:bodyPr/>
          <a:lstStyle/>
          <a:p>
            <a:pPr fontAlgn="base"/>
            <a:r>
              <a:rPr lang="ru-RU" sz="1400" dirty="0"/>
              <a:t>Навязываемый (тезисный) стиль изложения.</a:t>
            </a:r>
          </a:p>
          <a:p>
            <a:pPr fontAlgn="base"/>
            <a:r>
              <a:rPr lang="ru-RU" sz="1400" dirty="0"/>
              <a:t>Иногда могут быть проблемы с встраиванием видео.</a:t>
            </a:r>
          </a:p>
          <a:p>
            <a:pPr marL="0" indent="0">
              <a:buNone/>
            </a:pPr>
            <a:r>
              <a:rPr lang="ru-RU" dirty="0"/>
              <a:t/>
            </a:r>
            <a:br>
              <a:rPr lang="ru-RU" dirty="0"/>
            </a:br>
            <a:endParaRPr lang="ru-RU" dirty="0"/>
          </a:p>
        </p:txBody>
      </p:sp>
    </p:spTree>
    <p:extLst>
      <p:ext uri="{BB962C8B-B14F-4D97-AF65-F5344CB8AC3E}">
        <p14:creationId xmlns:p14="http://schemas.microsoft.com/office/powerpoint/2010/main" val="426249330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additive="base">
                                        <p:cTn id="2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 calcmode="lin" valueType="num">
                                      <p:cBhvr additive="base">
                                        <p:cTn id="2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 calcmode="lin" valueType="num">
                                      <p:cBhvr additive="base">
                                        <p:cTn id="3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4">
                                            <p:txEl>
                                              <p:pRg st="2" end="2"/>
                                            </p:txEl>
                                          </p:spTgt>
                                        </p:tgtEl>
                                        <p:attrNameLst>
                                          <p:attrName>style.visibility</p:attrName>
                                        </p:attrNameLst>
                                      </p:cBhvr>
                                      <p:to>
                                        <p:strVal val="visible"/>
                                      </p:to>
                                    </p:set>
                                    <p:anim calcmode="lin" valueType="num">
                                      <p:cBhvr additive="base">
                                        <p:cTn id="3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
                                            <p:txEl>
                                              <p:pRg st="3" end="3"/>
                                            </p:txEl>
                                          </p:spTgt>
                                        </p:tgtEl>
                                        <p:attrNameLst>
                                          <p:attrName>style.visibility</p:attrName>
                                        </p:attrNameLst>
                                      </p:cBhvr>
                                      <p:to>
                                        <p:strVal val="visible"/>
                                      </p:to>
                                    </p:set>
                                    <p:anim calcmode="lin" valueType="num">
                                      <p:cBhvr additive="base">
                                        <p:cTn id="44"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4">
                                            <p:txEl>
                                              <p:pRg st="4" end="4"/>
                                            </p:txEl>
                                          </p:spTgt>
                                        </p:tgtEl>
                                        <p:attrNameLst>
                                          <p:attrName>style.visibility</p:attrName>
                                        </p:attrNameLst>
                                      </p:cBhvr>
                                      <p:to>
                                        <p:strVal val="visible"/>
                                      </p:to>
                                    </p:set>
                                    <p:anim calcmode="lin" valueType="num">
                                      <p:cBhvr additive="base">
                                        <p:cTn id="5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4">
                                            <p:txEl>
                                              <p:pRg st="5" end="5"/>
                                            </p:txEl>
                                          </p:spTgt>
                                        </p:tgtEl>
                                        <p:attrNameLst>
                                          <p:attrName>style.visibility</p:attrName>
                                        </p:attrNameLst>
                                      </p:cBhvr>
                                      <p:to>
                                        <p:strVal val="visible"/>
                                      </p:to>
                                    </p:set>
                                    <p:anim calcmode="lin" valueType="num">
                                      <p:cBhvr additive="base">
                                        <p:cTn id="56"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4">
                                            <p:txEl>
                                              <p:pRg st="6" end="6"/>
                                            </p:txEl>
                                          </p:spTgt>
                                        </p:tgtEl>
                                        <p:attrNameLst>
                                          <p:attrName>style.visibility</p:attrName>
                                        </p:attrNameLst>
                                      </p:cBhvr>
                                      <p:to>
                                        <p:strVal val="visible"/>
                                      </p:to>
                                    </p:set>
                                    <p:anim calcmode="lin" valueType="num">
                                      <p:cBhvr additive="base">
                                        <p:cTn id="62"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
                                            <p:txEl>
                                              <p:pRg st="7" end="7"/>
                                            </p:txEl>
                                          </p:spTgt>
                                        </p:tgtEl>
                                        <p:attrNameLst>
                                          <p:attrName>style.visibility</p:attrName>
                                        </p:attrNameLst>
                                      </p:cBhvr>
                                      <p:to>
                                        <p:strVal val="visible"/>
                                      </p:to>
                                    </p:set>
                                    <p:anim calcmode="lin" valueType="num">
                                      <p:cBhvr additive="base">
                                        <p:cTn id="6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4">
                                            <p:txEl>
                                              <p:pRg st="8" end="8"/>
                                            </p:txEl>
                                          </p:spTgt>
                                        </p:tgtEl>
                                        <p:attrNameLst>
                                          <p:attrName>style.visibility</p:attrName>
                                        </p:attrNameLst>
                                      </p:cBhvr>
                                      <p:to>
                                        <p:strVal val="visible"/>
                                      </p:to>
                                    </p:set>
                                    <p:anim calcmode="lin" valueType="num">
                                      <p:cBhvr additive="base">
                                        <p:cTn id="74"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4">
                                            <p:txEl>
                                              <p:pRg st="9" end="9"/>
                                            </p:txEl>
                                          </p:spTgt>
                                        </p:tgtEl>
                                        <p:attrNameLst>
                                          <p:attrName>style.visibility</p:attrName>
                                        </p:attrNameLst>
                                      </p:cBhvr>
                                      <p:to>
                                        <p:strVal val="visible"/>
                                      </p:to>
                                    </p:set>
                                    <p:anim calcmode="lin" valueType="num">
                                      <p:cBhvr additive="base">
                                        <p:cTn id="80"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grpId="0" nodeType="clickEffect">
                                  <p:stCondLst>
                                    <p:cond delay="0"/>
                                  </p:stCondLst>
                                  <p:childTnLst>
                                    <p:set>
                                      <p:cBhvr>
                                        <p:cTn id="85" dur="1" fill="hold">
                                          <p:stCondLst>
                                            <p:cond delay="0"/>
                                          </p:stCondLst>
                                        </p:cTn>
                                        <p:tgtEl>
                                          <p:spTgt spid="4">
                                            <p:txEl>
                                              <p:pRg st="10" end="10"/>
                                            </p:txEl>
                                          </p:spTgt>
                                        </p:tgtEl>
                                        <p:attrNameLst>
                                          <p:attrName>style.visibility</p:attrName>
                                        </p:attrNameLst>
                                      </p:cBhvr>
                                      <p:to>
                                        <p:strVal val="visible"/>
                                      </p:to>
                                    </p:set>
                                    <p:anim calcmode="lin" valueType="num">
                                      <p:cBhvr additive="base">
                                        <p:cTn id="86"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grpId="0" nodeType="clickEffect">
                                  <p:stCondLst>
                                    <p:cond delay="0"/>
                                  </p:stCondLst>
                                  <p:childTnLst>
                                    <p:set>
                                      <p:cBhvr>
                                        <p:cTn id="91" dur="1" fill="hold">
                                          <p:stCondLst>
                                            <p:cond delay="0"/>
                                          </p:stCondLst>
                                        </p:cTn>
                                        <p:tgtEl>
                                          <p:spTgt spid="4">
                                            <p:txEl>
                                              <p:pRg st="11" end="11"/>
                                            </p:txEl>
                                          </p:spTgt>
                                        </p:tgtEl>
                                        <p:attrNameLst>
                                          <p:attrName>style.visibility</p:attrName>
                                        </p:attrNameLst>
                                      </p:cBhvr>
                                      <p:to>
                                        <p:strVal val="visible"/>
                                      </p:to>
                                    </p:set>
                                    <p:anim calcmode="lin" valueType="num">
                                      <p:cBhvr additive="base">
                                        <p:cTn id="92"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ntr" presetSubtype="4" fill="hold" grpId="0" nodeType="clickEffect">
                                  <p:stCondLst>
                                    <p:cond delay="0"/>
                                  </p:stCondLst>
                                  <p:childTnLst>
                                    <p:set>
                                      <p:cBhvr>
                                        <p:cTn id="97" dur="1" fill="hold">
                                          <p:stCondLst>
                                            <p:cond delay="0"/>
                                          </p:stCondLst>
                                        </p:cTn>
                                        <p:tgtEl>
                                          <p:spTgt spid="4">
                                            <p:txEl>
                                              <p:pRg st="12" end="12"/>
                                            </p:txEl>
                                          </p:spTgt>
                                        </p:tgtEl>
                                        <p:attrNameLst>
                                          <p:attrName>style.visibility</p:attrName>
                                        </p:attrNameLst>
                                      </p:cBhvr>
                                      <p:to>
                                        <p:strVal val="visible"/>
                                      </p:to>
                                    </p:set>
                                    <p:anim calcmode="lin" valueType="num">
                                      <p:cBhvr additive="base">
                                        <p:cTn id="98"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99"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2" presetClass="entr" presetSubtype="0" fill="hold" grpId="0" nodeType="clickEffect">
                                  <p:stCondLst>
                                    <p:cond delay="0"/>
                                  </p:stCondLst>
                                  <p:childTnLst>
                                    <p:set>
                                      <p:cBhvr>
                                        <p:cTn id="103" dur="1" fill="hold">
                                          <p:stCondLst>
                                            <p:cond delay="0"/>
                                          </p:stCondLst>
                                        </p:cTn>
                                        <p:tgtEl>
                                          <p:spTgt spid="6">
                                            <p:txEl>
                                              <p:pRg st="0" end="0"/>
                                            </p:txEl>
                                          </p:spTgt>
                                        </p:tgtEl>
                                        <p:attrNameLst>
                                          <p:attrName>style.visibility</p:attrName>
                                        </p:attrNameLst>
                                      </p:cBhvr>
                                      <p:to>
                                        <p:strVal val="visible"/>
                                      </p:to>
                                    </p:set>
                                    <p:animEffect transition="in" filter="fade">
                                      <p:cBhvr>
                                        <p:cTn id="104" dur="1000"/>
                                        <p:tgtEl>
                                          <p:spTgt spid="6">
                                            <p:txEl>
                                              <p:pRg st="0" end="0"/>
                                            </p:txEl>
                                          </p:spTgt>
                                        </p:tgtEl>
                                      </p:cBhvr>
                                    </p:animEffect>
                                    <p:anim calcmode="lin" valueType="num">
                                      <p:cBhvr>
                                        <p:cTn id="10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0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grpId="0" nodeType="clickEffect">
                                  <p:stCondLst>
                                    <p:cond delay="0"/>
                                  </p:stCondLst>
                                  <p:childTnLst>
                                    <p:set>
                                      <p:cBhvr>
                                        <p:cTn id="110" dur="1" fill="hold">
                                          <p:stCondLst>
                                            <p:cond delay="0"/>
                                          </p:stCondLst>
                                        </p:cTn>
                                        <p:tgtEl>
                                          <p:spTgt spid="6">
                                            <p:txEl>
                                              <p:pRg st="1" end="1"/>
                                            </p:txEl>
                                          </p:spTgt>
                                        </p:tgtEl>
                                        <p:attrNameLst>
                                          <p:attrName>style.visibility</p:attrName>
                                        </p:attrNameLst>
                                      </p:cBhvr>
                                      <p:to>
                                        <p:strVal val="visible"/>
                                      </p:to>
                                    </p:set>
                                    <p:animEffect transition="in" filter="fade">
                                      <p:cBhvr>
                                        <p:cTn id="111" dur="1000"/>
                                        <p:tgtEl>
                                          <p:spTgt spid="6">
                                            <p:txEl>
                                              <p:pRg st="1" end="1"/>
                                            </p:txEl>
                                          </p:spTgt>
                                        </p:tgtEl>
                                      </p:cBhvr>
                                    </p:animEffect>
                                    <p:anim calcmode="lin" valueType="num">
                                      <p:cBhvr>
                                        <p:cTn id="112"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13"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6">
                                            <p:txEl>
                                              <p:pRg st="2" end="2"/>
                                            </p:txEl>
                                          </p:spTgt>
                                        </p:tgtEl>
                                        <p:attrNameLst>
                                          <p:attrName>style.visibility</p:attrName>
                                        </p:attrNameLst>
                                      </p:cBhvr>
                                      <p:to>
                                        <p:strVal val="visible"/>
                                      </p:to>
                                    </p:set>
                                    <p:animEffect transition="in" filter="fade">
                                      <p:cBhvr>
                                        <p:cTn id="118" dur="1000"/>
                                        <p:tgtEl>
                                          <p:spTgt spid="6">
                                            <p:txEl>
                                              <p:pRg st="2" end="2"/>
                                            </p:txEl>
                                          </p:spTgt>
                                        </p:tgtEl>
                                      </p:cBhvr>
                                    </p:animEffect>
                                    <p:anim calcmode="lin" valueType="num">
                                      <p:cBhvr>
                                        <p:cTn id="11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20"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build="p"/>
      <p:bldP spid="4" grpId="0" build="p"/>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7467600" cy="1728192"/>
          </a:xfrm>
        </p:spPr>
        <p:txBody>
          <a:bodyPr>
            <a:noAutofit/>
          </a:bodyPr>
          <a:lstStyle/>
          <a:p>
            <a:r>
              <a:rPr lang="ru-RU" sz="1600" u="sng" dirty="0" err="1">
                <a:latin typeface="Times New Roman" panose="02020603050405020304" pitchFamily="18" charset="0"/>
                <a:cs typeface="Times New Roman" panose="02020603050405020304" pitchFamily="18" charset="0"/>
                <a:hlinkClick r:id="rId2"/>
              </a:rPr>
              <a:t>Piktochart</a:t>
            </a:r>
            <a:r>
              <a:rPr lang="ru-RU" sz="1600" dirty="0">
                <a:latin typeface="Times New Roman" panose="02020603050405020304" pitchFamily="18" charset="0"/>
                <a:cs typeface="Times New Roman" panose="02020603050405020304" pitchFamily="18" charset="0"/>
              </a:rPr>
              <a:t> является веб-приложением для создания </a:t>
            </a:r>
            <a:r>
              <a:rPr lang="ru-RU" sz="1600" dirty="0" err="1">
                <a:latin typeface="Times New Roman" panose="02020603050405020304" pitchFamily="18" charset="0"/>
                <a:cs typeface="Times New Roman" panose="02020603050405020304" pitchFamily="18" charset="0"/>
              </a:rPr>
              <a:t>инфографики</a:t>
            </a:r>
            <a:r>
              <a:rPr lang="ru-RU" sz="1600" dirty="0">
                <a:latin typeface="Times New Roman" panose="02020603050405020304" pitchFamily="18" charset="0"/>
                <a:cs typeface="Times New Roman" panose="02020603050405020304" pitchFamily="18" charset="0"/>
              </a:rPr>
              <a:t> , которое позволяет пользователям без усилия создать полноценную </a:t>
            </a:r>
            <a:r>
              <a:rPr lang="ru-RU" sz="1600" dirty="0" err="1">
                <a:latin typeface="Times New Roman" panose="02020603050405020304" pitchFamily="18" charset="0"/>
                <a:cs typeface="Times New Roman" panose="02020603050405020304" pitchFamily="18" charset="0"/>
              </a:rPr>
              <a:t>инфографику</a:t>
            </a:r>
            <a:r>
              <a:rPr lang="ru-RU" sz="1600" dirty="0">
                <a:latin typeface="Times New Roman" panose="02020603050405020304" pitchFamily="18" charset="0"/>
                <a:cs typeface="Times New Roman" panose="02020603050405020304" pitchFamily="18" charset="0"/>
              </a:rPr>
              <a:t> с помощью тематических шаблонов. Важной особенностью </a:t>
            </a:r>
            <a:r>
              <a:rPr lang="ru-RU" sz="1600" dirty="0" err="1">
                <a:latin typeface="Times New Roman" panose="02020603050405020304" pitchFamily="18" charset="0"/>
                <a:cs typeface="Times New Roman" panose="02020603050405020304" pitchFamily="18" charset="0"/>
              </a:rPr>
              <a:t>Piktochart</a:t>
            </a:r>
            <a:r>
              <a:rPr lang="ru-RU" sz="1600" dirty="0">
                <a:latin typeface="Times New Roman" panose="02020603050405020304" pitchFamily="18" charset="0"/>
                <a:cs typeface="Times New Roman" panose="02020603050405020304" pitchFamily="18" charset="0"/>
              </a:rPr>
              <a:t> является его HTML код. Он дает возможность просмотреть его в интернете используя его интерактивные элементы. Кроме того, программа предоставляет инструменты для добавления интерактивных карт, графиков, видео и гиперссылок.</a:t>
            </a:r>
            <a:endParaRPr lang="ru-RU" sz="1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3648" y="2420888"/>
            <a:ext cx="6487430" cy="3896269"/>
          </a:xfrm>
        </p:spPr>
      </p:pic>
    </p:spTree>
    <p:extLst>
      <p:ext uri="{BB962C8B-B14F-4D97-AF65-F5344CB8AC3E}">
        <p14:creationId xmlns:p14="http://schemas.microsoft.com/office/powerpoint/2010/main" val="233943694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8610600" cy="882650"/>
          </a:xfrm>
        </p:spPr>
        <p:txBody>
          <a:bodyPr/>
          <a:lstStyle/>
          <a:p>
            <a:r>
              <a:rPr lang="en-US" b="1" dirty="0" err="1"/>
              <a:t>Piktochart</a:t>
            </a:r>
            <a:endParaRPr lang="ru-RU" dirty="0"/>
          </a:p>
        </p:txBody>
      </p:sp>
      <p:sp>
        <p:nvSpPr>
          <p:cNvPr id="5" name="Текст 4"/>
          <p:cNvSpPr>
            <a:spLocks noGrp="1"/>
          </p:cNvSpPr>
          <p:nvPr>
            <p:ph type="body" idx="1"/>
          </p:nvPr>
        </p:nvSpPr>
        <p:spPr/>
        <p:txBody>
          <a:bodyPr/>
          <a:lstStyle/>
          <a:p>
            <a:r>
              <a:rPr lang="ru-RU" dirty="0"/>
              <a:t>Преимущества:</a:t>
            </a:r>
            <a:endParaRPr lang="ru-RU" dirty="0"/>
          </a:p>
        </p:txBody>
      </p:sp>
      <p:sp>
        <p:nvSpPr>
          <p:cNvPr id="6" name="Текст 5"/>
          <p:cNvSpPr>
            <a:spLocks noGrp="1"/>
          </p:cNvSpPr>
          <p:nvPr>
            <p:ph type="body" sz="half" idx="3"/>
          </p:nvPr>
        </p:nvSpPr>
        <p:spPr/>
        <p:txBody>
          <a:bodyPr/>
          <a:lstStyle/>
          <a:p>
            <a:r>
              <a:rPr lang="ru-RU" dirty="0"/>
              <a:t>Недостатки:</a:t>
            </a:r>
            <a:endParaRPr lang="ru-RU" dirty="0"/>
          </a:p>
        </p:txBody>
      </p:sp>
      <p:sp>
        <p:nvSpPr>
          <p:cNvPr id="3" name="Объект 2"/>
          <p:cNvSpPr>
            <a:spLocks noGrp="1"/>
          </p:cNvSpPr>
          <p:nvPr>
            <p:ph sz="quarter" idx="2"/>
          </p:nvPr>
        </p:nvSpPr>
        <p:spPr/>
        <p:txBody>
          <a:bodyPr>
            <a:normAutofit fontScale="77500" lnSpcReduction="20000"/>
          </a:bodyPr>
          <a:lstStyle/>
          <a:p>
            <a:pPr fontAlgn="base"/>
            <a:r>
              <a:rPr lang="ru-RU" sz="2300" dirty="0">
                <a:latin typeface="Times New Roman" panose="02020603050405020304" pitchFamily="18" charset="0"/>
                <a:cs typeface="Times New Roman" panose="02020603050405020304" pitchFamily="18" charset="0"/>
              </a:rPr>
              <a:t>Возможность импортировать свои опросы с интересного сервиса (для опросов со </a:t>
            </a:r>
            <a:r>
              <a:rPr lang="ru-RU" sz="2300" dirty="0" err="1">
                <a:latin typeface="Times New Roman" panose="02020603050405020304" pitchFamily="18" charset="0"/>
                <a:cs typeface="Times New Roman" panose="02020603050405020304" pitchFamily="18" charset="0"/>
              </a:rPr>
              <a:t>surveymonkey</a:t>
            </a:r>
            <a:r>
              <a:rPr lang="ru-RU" sz="2300" dirty="0">
                <a:latin typeface="Times New Roman" panose="02020603050405020304" pitchFamily="18" charset="0"/>
                <a:cs typeface="Times New Roman" panose="02020603050405020304" pitchFamily="18" charset="0"/>
              </a:rPr>
              <a:t>.</a:t>
            </a:r>
          </a:p>
          <a:p>
            <a:pPr fontAlgn="base"/>
            <a:r>
              <a:rPr lang="ru-RU" sz="2300" dirty="0">
                <a:latin typeface="Times New Roman" panose="02020603050405020304" pitchFamily="18" charset="0"/>
                <a:cs typeface="Times New Roman" panose="02020603050405020304" pitchFamily="18" charset="0"/>
              </a:rPr>
              <a:t>Внутренний сток картинок.</a:t>
            </a:r>
          </a:p>
          <a:p>
            <a:pPr fontAlgn="base"/>
            <a:r>
              <a:rPr lang="ru-RU" sz="2300" dirty="0">
                <a:latin typeface="Times New Roman" panose="02020603050405020304" pitchFamily="18" charset="0"/>
                <a:cs typeface="Times New Roman" panose="02020603050405020304" pitchFamily="18" charset="0"/>
              </a:rPr>
              <a:t>Отличная работа с шаблонной графикой (значки, формы, рамки, линии).</a:t>
            </a:r>
          </a:p>
          <a:p>
            <a:pPr fontAlgn="base"/>
            <a:r>
              <a:rPr lang="ru-RU" sz="2300" dirty="0">
                <a:latin typeface="Times New Roman" panose="02020603050405020304" pitchFamily="18" charset="0"/>
                <a:cs typeface="Times New Roman" panose="02020603050405020304" pitchFamily="18" charset="0"/>
              </a:rPr>
              <a:t>Отдельно хочу выделить работу с векторными, шаблонными значками. Их очень много и выглядит это круто!</a:t>
            </a:r>
          </a:p>
          <a:p>
            <a:pPr fontAlgn="base"/>
            <a:r>
              <a:rPr lang="ru-RU" sz="2300" dirty="0">
                <a:latin typeface="Times New Roman" panose="02020603050405020304" pitchFamily="18" charset="0"/>
                <a:cs typeface="Times New Roman" panose="02020603050405020304" pitchFamily="18" charset="0"/>
              </a:rPr>
              <a:t>Несколько вариантов заголовков текста.</a:t>
            </a:r>
          </a:p>
          <a:p>
            <a:pPr fontAlgn="base"/>
            <a:r>
              <a:rPr lang="ru-RU" sz="2300" dirty="0">
                <a:latin typeface="Times New Roman" panose="02020603050405020304" pitchFamily="18" charset="0"/>
                <a:cs typeface="Times New Roman" panose="02020603050405020304" pitchFamily="18" charset="0"/>
              </a:rPr>
              <a:t>Возможность создания диаграмм (их там много)</a:t>
            </a:r>
          </a:p>
          <a:p>
            <a:endParaRPr lang="ru-RU" dirty="0"/>
          </a:p>
        </p:txBody>
      </p:sp>
      <p:sp>
        <p:nvSpPr>
          <p:cNvPr id="4" name="Объект 3"/>
          <p:cNvSpPr>
            <a:spLocks noGrp="1"/>
          </p:cNvSpPr>
          <p:nvPr>
            <p:ph sz="quarter" idx="4"/>
          </p:nvPr>
        </p:nvSpPr>
        <p:spPr/>
        <p:txBody>
          <a:bodyPr>
            <a:normAutofit/>
          </a:bodyPr>
          <a:lstStyle/>
          <a:p>
            <a:pPr fontAlgn="base"/>
            <a:r>
              <a:rPr lang="ru-RU" sz="1600" dirty="0">
                <a:latin typeface="Times New Roman" panose="02020603050405020304" pitchFamily="18" charset="0"/>
                <a:cs typeface="Times New Roman" panose="02020603050405020304" pitchFamily="18" charset="0"/>
              </a:rPr>
              <a:t>Очень долгая загрузка изображений с интернета.</a:t>
            </a:r>
          </a:p>
          <a:p>
            <a:pPr fontAlgn="base"/>
            <a:r>
              <a:rPr lang="ru-RU" sz="1600" dirty="0">
                <a:latin typeface="Times New Roman" panose="02020603050405020304" pitchFamily="18" charset="0"/>
                <a:cs typeface="Times New Roman" panose="02020603050405020304" pitchFamily="18" charset="0"/>
              </a:rPr>
              <a:t>Условно бесплатная.</a:t>
            </a:r>
          </a:p>
          <a:p>
            <a:pPr fontAlgn="base"/>
            <a:r>
              <a:rPr lang="ru-RU" sz="1600" dirty="0">
                <a:latin typeface="Times New Roman" panose="02020603050405020304" pitchFamily="18" charset="0"/>
                <a:cs typeface="Times New Roman" panose="02020603050405020304" pitchFamily="18" charset="0"/>
              </a:rPr>
              <a:t>Неудобная работа с текстом.</a:t>
            </a:r>
          </a:p>
          <a:p>
            <a:pPr fontAlgn="base"/>
            <a:r>
              <a:rPr lang="ru-RU" sz="1600" dirty="0">
                <a:latin typeface="Times New Roman" panose="02020603050405020304" pitchFamily="18" charset="0"/>
                <a:cs typeface="Times New Roman" panose="02020603050405020304" pitchFamily="18" charset="0"/>
              </a:rPr>
              <a:t>Возможность вставки видео только с </a:t>
            </a:r>
            <a:r>
              <a:rPr lang="ru-RU" sz="1600" dirty="0" err="1">
                <a:latin typeface="Times New Roman" panose="02020603050405020304" pitchFamily="18" charset="0"/>
                <a:cs typeface="Times New Roman" panose="02020603050405020304" pitchFamily="18" charset="0"/>
              </a:rPr>
              <a:t>YouTube</a:t>
            </a:r>
            <a:r>
              <a:rPr lang="ru-RU" sz="1600" dirty="0">
                <a:latin typeface="Times New Roman" panose="02020603050405020304" pitchFamily="18" charset="0"/>
                <a:cs typeface="Times New Roman" panose="02020603050405020304" pitchFamily="18" charset="0"/>
              </a:rPr>
              <a:t> и </a:t>
            </a:r>
            <a:r>
              <a:rPr lang="ru-RU" sz="1600" dirty="0" err="1">
                <a:latin typeface="Times New Roman" panose="02020603050405020304" pitchFamily="18" charset="0"/>
                <a:cs typeface="Times New Roman" panose="02020603050405020304" pitchFamily="18" charset="0"/>
              </a:rPr>
              <a:t>Vimeo</a:t>
            </a:r>
            <a:r>
              <a:rPr lang="ru-RU" sz="1600" dirty="0">
                <a:latin typeface="Times New Roman" panose="02020603050405020304" pitchFamily="18" charset="0"/>
                <a:cs typeface="Times New Roman" panose="02020603050405020304" pitchFamily="18" charset="0"/>
              </a:rPr>
              <a:t>.</a:t>
            </a:r>
          </a:p>
          <a:p>
            <a:pPr fontAlgn="base"/>
            <a:r>
              <a:rPr lang="ru-RU" sz="1600" dirty="0">
                <a:latin typeface="Times New Roman" panose="02020603050405020304" pitchFamily="18" charset="0"/>
                <a:cs typeface="Times New Roman" panose="02020603050405020304" pitchFamily="18" charset="0"/>
              </a:rPr>
              <a:t>Выгрузка презентации только в формате картинок (в платной добавляется PDF).</a:t>
            </a:r>
          </a:p>
          <a:p>
            <a:r>
              <a:rPr lang="ru-RU" dirty="0"/>
              <a:t/>
            </a:r>
            <a:br>
              <a:rPr lang="ru-RU" dirty="0"/>
            </a:br>
            <a:endParaRPr lang="ru-RU" dirty="0"/>
          </a:p>
        </p:txBody>
      </p:sp>
    </p:spTree>
    <p:extLst>
      <p:ext uri="{BB962C8B-B14F-4D97-AF65-F5344CB8AC3E}">
        <p14:creationId xmlns:p14="http://schemas.microsoft.com/office/powerpoint/2010/main" val="217407739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additive="base">
                                        <p:cTn id="2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 calcmode="lin" valueType="num">
                                      <p:cBhvr additive="base">
                                        <p:cTn id="2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 calcmode="lin" valueType="num">
                                      <p:cBhvr additive="base">
                                        <p:cTn id="3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additive="base">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 calcmode="lin" valueType="num">
                                      <p:cBhvr additive="base">
                                        <p:cTn id="4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additive="base">
                                        <p:cTn id="5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4">
                                            <p:txEl>
                                              <p:pRg st="0" end="0"/>
                                            </p:txEl>
                                          </p:spTgt>
                                        </p:tgtEl>
                                        <p:attrNameLst>
                                          <p:attrName>style.visibility</p:attrName>
                                        </p:attrNameLst>
                                      </p:cBhvr>
                                      <p:to>
                                        <p:strVal val="visible"/>
                                      </p:to>
                                    </p:set>
                                    <p:anim calcmode="lin" valueType="num">
                                      <p:cBhvr additive="base">
                                        <p:cTn id="5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4">
                                            <p:txEl>
                                              <p:pRg st="1" end="1"/>
                                            </p:txEl>
                                          </p:spTgt>
                                        </p:tgtEl>
                                        <p:attrNameLst>
                                          <p:attrName>style.visibility</p:attrName>
                                        </p:attrNameLst>
                                      </p:cBhvr>
                                      <p:to>
                                        <p:strVal val="visible"/>
                                      </p:to>
                                    </p:set>
                                    <p:anim calcmode="lin" valueType="num">
                                      <p:cBhvr additive="base">
                                        <p:cTn id="64"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4">
                                            <p:txEl>
                                              <p:pRg st="2" end="2"/>
                                            </p:txEl>
                                          </p:spTgt>
                                        </p:tgtEl>
                                        <p:attrNameLst>
                                          <p:attrName>style.visibility</p:attrName>
                                        </p:attrNameLst>
                                      </p:cBhvr>
                                      <p:to>
                                        <p:strVal val="visible"/>
                                      </p:to>
                                    </p:set>
                                    <p:anim calcmode="lin" valueType="num">
                                      <p:cBhvr additive="base">
                                        <p:cTn id="7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grpId="0" nodeType="clickEffect">
                                  <p:stCondLst>
                                    <p:cond delay="0"/>
                                  </p:stCondLst>
                                  <p:childTnLst>
                                    <p:set>
                                      <p:cBhvr>
                                        <p:cTn id="75" dur="1" fill="hold">
                                          <p:stCondLst>
                                            <p:cond delay="0"/>
                                          </p:stCondLst>
                                        </p:cTn>
                                        <p:tgtEl>
                                          <p:spTgt spid="4">
                                            <p:txEl>
                                              <p:pRg st="3" end="3"/>
                                            </p:txEl>
                                          </p:spTgt>
                                        </p:tgtEl>
                                        <p:attrNameLst>
                                          <p:attrName>style.visibility</p:attrName>
                                        </p:attrNameLst>
                                      </p:cBhvr>
                                      <p:to>
                                        <p:strVal val="visible"/>
                                      </p:to>
                                    </p:set>
                                    <p:anim calcmode="lin" valueType="num">
                                      <p:cBhvr additive="base">
                                        <p:cTn id="76"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4">
                                            <p:txEl>
                                              <p:pRg st="4" end="4"/>
                                            </p:txEl>
                                          </p:spTgt>
                                        </p:tgtEl>
                                        <p:attrNameLst>
                                          <p:attrName>style.visibility</p:attrName>
                                        </p:attrNameLst>
                                      </p:cBhvr>
                                      <p:to>
                                        <p:strVal val="visible"/>
                                      </p:to>
                                    </p:set>
                                    <p:anim calcmode="lin" valueType="num">
                                      <p:cBhvr additive="base">
                                        <p:cTn id="82"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grpId="0" nodeType="clickEffect">
                                  <p:stCondLst>
                                    <p:cond delay="0"/>
                                  </p:stCondLst>
                                  <p:childTnLst>
                                    <p:set>
                                      <p:cBhvr>
                                        <p:cTn id="87" dur="1" fill="hold">
                                          <p:stCondLst>
                                            <p:cond delay="0"/>
                                          </p:stCondLst>
                                        </p:cTn>
                                        <p:tgtEl>
                                          <p:spTgt spid="4">
                                            <p:txEl>
                                              <p:pRg st="5" end="5"/>
                                            </p:txEl>
                                          </p:spTgt>
                                        </p:tgtEl>
                                        <p:attrNameLst>
                                          <p:attrName>style.visibility</p:attrName>
                                        </p:attrNameLst>
                                      </p:cBhvr>
                                      <p:to>
                                        <p:strVal val="visible"/>
                                      </p:to>
                                    </p:set>
                                    <p:anim calcmode="lin" valueType="num">
                                      <p:cBhvr additive="base">
                                        <p:cTn id="8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6" grpId="0" build="p"/>
      <p:bldP spid="3"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7467600" cy="1656184"/>
          </a:xfrm>
        </p:spPr>
        <p:txBody>
          <a:bodyPr>
            <a:normAutofit fontScale="90000"/>
          </a:bodyPr>
          <a:lstStyle/>
          <a:p>
            <a:r>
              <a:rPr lang="ru-RU" sz="1800" u="sng" dirty="0" err="1">
                <a:latin typeface="Times New Roman" panose="02020603050405020304" pitchFamily="18" charset="0"/>
                <a:cs typeface="Times New Roman" panose="02020603050405020304" pitchFamily="18" charset="0"/>
                <a:hlinkClick r:id="rId2"/>
              </a:rPr>
              <a:t>Prezi</a:t>
            </a:r>
            <a:r>
              <a:rPr lang="ru-RU" sz="1800" b="1" dirty="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является облачным приложением и дает возможность рассказать что-то с помощью инструментов на виртуальном холсте. Продукт использует масштабирование пользовательского интерфейса (ZUI), которая позволяет пользователям увеличивать и уменьшать их представления информации. </a:t>
            </a:r>
            <a:r>
              <a:rPr lang="ru-RU" sz="1800" dirty="0" err="1">
                <a:latin typeface="Times New Roman" panose="02020603050405020304" pitchFamily="18" charset="0"/>
                <a:cs typeface="Times New Roman" panose="02020603050405020304" pitchFamily="18" charset="0"/>
              </a:rPr>
              <a:t>Prezi</a:t>
            </a:r>
            <a:r>
              <a:rPr lang="ru-RU" sz="1800" dirty="0">
                <a:latin typeface="Times New Roman" panose="02020603050405020304" pitchFamily="18" charset="0"/>
                <a:cs typeface="Times New Roman" panose="02020603050405020304" pitchFamily="18" charset="0"/>
              </a:rPr>
              <a:t> была официально создана в 2009 году.</a:t>
            </a:r>
            <a:r>
              <a:rPr lang="ru-RU" dirty="0"/>
              <a:t/>
            </a:r>
            <a:br>
              <a:rPr lang="ru-RU" dirty="0"/>
            </a:br>
            <a:r>
              <a:rPr lang="ru-RU" dirty="0"/>
              <a:t/>
            </a:r>
            <a:br>
              <a:rPr lang="ru-RU" dirty="0"/>
            </a:br>
            <a:endParaRPr lang="ru-RU" dirty="0"/>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99592" y="2060848"/>
            <a:ext cx="7435886" cy="4322262"/>
          </a:xfrm>
        </p:spPr>
      </p:pic>
    </p:spTree>
    <p:extLst>
      <p:ext uri="{BB962C8B-B14F-4D97-AF65-F5344CB8AC3E}">
        <p14:creationId xmlns:p14="http://schemas.microsoft.com/office/powerpoint/2010/main" val="1385322232"/>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610600" cy="882650"/>
          </a:xfrm>
        </p:spPr>
        <p:txBody>
          <a:bodyPr/>
          <a:lstStyle/>
          <a:p>
            <a:r>
              <a:rPr lang="en-US" b="1" dirty="0"/>
              <a:t>Prezi</a:t>
            </a:r>
            <a:endParaRPr lang="ru-RU" dirty="0"/>
          </a:p>
        </p:txBody>
      </p:sp>
      <p:sp>
        <p:nvSpPr>
          <p:cNvPr id="5" name="Текст 4"/>
          <p:cNvSpPr>
            <a:spLocks noGrp="1"/>
          </p:cNvSpPr>
          <p:nvPr>
            <p:ph type="body" idx="1"/>
          </p:nvPr>
        </p:nvSpPr>
        <p:spPr/>
        <p:txBody>
          <a:bodyPr/>
          <a:lstStyle/>
          <a:p>
            <a:r>
              <a:rPr lang="ru-RU" dirty="0"/>
              <a:t>Преимущества:</a:t>
            </a:r>
            <a:endParaRPr lang="ru-RU" dirty="0"/>
          </a:p>
        </p:txBody>
      </p:sp>
      <p:sp>
        <p:nvSpPr>
          <p:cNvPr id="6" name="Текст 5"/>
          <p:cNvSpPr>
            <a:spLocks noGrp="1"/>
          </p:cNvSpPr>
          <p:nvPr>
            <p:ph type="body" sz="half" idx="3"/>
          </p:nvPr>
        </p:nvSpPr>
        <p:spPr/>
        <p:txBody>
          <a:bodyPr/>
          <a:lstStyle/>
          <a:p>
            <a:r>
              <a:rPr lang="ru-RU" dirty="0"/>
              <a:t>Недостатки:</a:t>
            </a:r>
            <a:endParaRPr lang="ru-RU" dirty="0"/>
          </a:p>
        </p:txBody>
      </p:sp>
      <p:sp>
        <p:nvSpPr>
          <p:cNvPr id="3" name="Объект 2"/>
          <p:cNvSpPr>
            <a:spLocks noGrp="1"/>
          </p:cNvSpPr>
          <p:nvPr>
            <p:ph sz="quarter" idx="2"/>
          </p:nvPr>
        </p:nvSpPr>
        <p:spPr>
          <a:xfrm>
            <a:off x="395536" y="1268760"/>
            <a:ext cx="3657600" cy="4307160"/>
          </a:xfrm>
        </p:spPr>
        <p:txBody>
          <a:bodyPr>
            <a:normAutofit fontScale="47500" lnSpcReduction="20000"/>
          </a:bodyPr>
          <a:lstStyle/>
          <a:p>
            <a:pPr fontAlgn="base"/>
            <a:r>
              <a:rPr lang="ru-RU" sz="3400" dirty="0">
                <a:latin typeface="Times New Roman" panose="02020603050405020304" pitchFamily="18" charset="0"/>
                <a:cs typeface="Times New Roman" panose="02020603050405020304" pitchFamily="18" charset="0"/>
              </a:rPr>
              <a:t>Возможность скачать презентацию и открыть на любом компьютере (нужен </a:t>
            </a:r>
            <a:r>
              <a:rPr lang="ru-RU" sz="3400" dirty="0" err="1">
                <a:latin typeface="Times New Roman" panose="02020603050405020304" pitchFamily="18" charset="0"/>
                <a:cs typeface="Times New Roman" panose="02020603050405020304" pitchFamily="18" charset="0"/>
              </a:rPr>
              <a:t>flash</a:t>
            </a:r>
            <a:r>
              <a:rPr lang="ru-RU" sz="3400" dirty="0">
                <a:latin typeface="Times New Roman" panose="02020603050405020304" pitchFamily="18" charset="0"/>
                <a:cs typeface="Times New Roman" panose="02020603050405020304" pitchFamily="18" charset="0"/>
              </a:rPr>
              <a:t> </a:t>
            </a:r>
            <a:r>
              <a:rPr lang="ru-RU" sz="3400" dirty="0" err="1">
                <a:latin typeface="Times New Roman" panose="02020603050405020304" pitchFamily="18" charset="0"/>
                <a:cs typeface="Times New Roman" panose="02020603050405020304" pitchFamily="18" charset="0"/>
              </a:rPr>
              <a:t>player</a:t>
            </a:r>
            <a:r>
              <a:rPr lang="ru-RU" sz="3400" dirty="0">
                <a:latin typeface="Times New Roman" panose="02020603050405020304" pitchFamily="18" charset="0"/>
                <a:cs typeface="Times New Roman" panose="02020603050405020304" pitchFamily="18" charset="0"/>
              </a:rPr>
              <a:t>).</a:t>
            </a:r>
          </a:p>
          <a:p>
            <a:pPr fontAlgn="base"/>
            <a:r>
              <a:rPr lang="ru-RU" sz="3400" dirty="0">
                <a:latin typeface="Times New Roman" panose="02020603050405020304" pitchFamily="18" charset="0"/>
                <a:cs typeface="Times New Roman" panose="02020603050405020304" pitchFamily="18" charset="0"/>
              </a:rPr>
              <a:t>Хранение презентации в </a:t>
            </a:r>
            <a:r>
              <a:rPr lang="ru-RU" sz="3400" dirty="0" err="1">
                <a:latin typeface="Times New Roman" panose="02020603050405020304" pitchFamily="18" charset="0"/>
                <a:cs typeface="Times New Roman" panose="02020603050405020304" pitchFamily="18" charset="0"/>
              </a:rPr>
              <a:t>онлайне</a:t>
            </a:r>
            <a:r>
              <a:rPr lang="ru-RU" sz="3400" dirty="0">
                <a:latin typeface="Times New Roman" panose="02020603050405020304" pitchFamily="18" charset="0"/>
                <a:cs typeface="Times New Roman" panose="02020603050405020304" pitchFamily="18" charset="0"/>
              </a:rPr>
              <a:t>. Доступ можно получить с любого компьютера с интернетом.</a:t>
            </a:r>
          </a:p>
          <a:p>
            <a:pPr fontAlgn="base"/>
            <a:r>
              <a:rPr lang="ru-RU" sz="3400" dirty="0">
                <a:latin typeface="Times New Roman" panose="02020603050405020304" pitchFamily="18" charset="0"/>
                <a:cs typeface="Times New Roman" panose="02020603050405020304" pitchFamily="18" charset="0"/>
              </a:rPr>
              <a:t>Много тем оформления.</a:t>
            </a:r>
          </a:p>
          <a:p>
            <a:pPr fontAlgn="base"/>
            <a:r>
              <a:rPr lang="ru-RU" sz="3400" dirty="0">
                <a:latin typeface="Times New Roman" panose="02020603050405020304" pitchFamily="18" charset="0"/>
                <a:cs typeface="Times New Roman" panose="02020603050405020304" pitchFamily="18" charset="0"/>
              </a:rPr>
              <a:t>Есть приложение на компьютер и мобильные устройства.</a:t>
            </a:r>
          </a:p>
          <a:p>
            <a:pPr fontAlgn="base"/>
            <a:r>
              <a:rPr lang="ru-RU" sz="3400" dirty="0">
                <a:latin typeface="Times New Roman" panose="02020603050405020304" pitchFamily="18" charset="0"/>
                <a:cs typeface="Times New Roman" panose="02020603050405020304" pitchFamily="18" charset="0"/>
              </a:rPr>
              <a:t>Новая, интересная форма подачи материала ("безграничное </a:t>
            </a:r>
            <a:r>
              <a:rPr lang="ru-RU" sz="3400" dirty="0" err="1">
                <a:latin typeface="Times New Roman" panose="02020603050405020304" pitchFamily="18" charset="0"/>
                <a:cs typeface="Times New Roman" panose="02020603050405020304" pitchFamily="18" charset="0"/>
              </a:rPr>
              <a:t>зумирование</a:t>
            </a:r>
            <a:r>
              <a:rPr lang="ru-RU" sz="3400" dirty="0">
                <a:latin typeface="Times New Roman" panose="02020603050405020304" pitchFamily="18" charset="0"/>
                <a:cs typeface="Times New Roman" panose="02020603050405020304" pitchFamily="18" charset="0"/>
              </a:rPr>
              <a:t>").</a:t>
            </a:r>
          </a:p>
          <a:p>
            <a:pPr fontAlgn="base"/>
            <a:r>
              <a:rPr lang="ru-RU" sz="3400" dirty="0">
                <a:latin typeface="Times New Roman" panose="02020603050405020304" pitchFamily="18" charset="0"/>
                <a:cs typeface="Times New Roman" panose="02020603050405020304" pitchFamily="18" charset="0"/>
              </a:rPr>
              <a:t>Возможность вставлять материалы по ссылкам (без скачивания на компьютер).</a:t>
            </a:r>
          </a:p>
          <a:p>
            <a:pPr fontAlgn="base"/>
            <a:r>
              <a:rPr lang="ru-RU" sz="3400" dirty="0">
                <a:latin typeface="Times New Roman" panose="02020603050405020304" pitchFamily="18" charset="0"/>
                <a:cs typeface="Times New Roman" panose="02020603050405020304" pitchFamily="18" charset="0"/>
              </a:rPr>
              <a:t>Внутренний поиск </a:t>
            </a:r>
            <a:r>
              <a:rPr lang="ru-RU" sz="3400" dirty="0" err="1">
                <a:latin typeface="Times New Roman" panose="02020603050405020304" pitchFamily="18" charset="0"/>
                <a:cs typeface="Times New Roman" panose="02020603050405020304" pitchFamily="18" charset="0"/>
              </a:rPr>
              <a:t>Google</a:t>
            </a:r>
            <a:r>
              <a:rPr lang="ru-RU" sz="3400" dirty="0">
                <a:latin typeface="Times New Roman" panose="02020603050405020304" pitchFamily="18" charset="0"/>
                <a:cs typeface="Times New Roman" panose="02020603050405020304" pitchFamily="18" charset="0"/>
              </a:rPr>
              <a:t>.</a:t>
            </a:r>
          </a:p>
          <a:p>
            <a:pPr fontAlgn="base"/>
            <a:r>
              <a:rPr lang="ru-RU" sz="3400" dirty="0">
                <a:latin typeface="Times New Roman" panose="02020603050405020304" pitchFamily="18" charset="0"/>
                <a:cs typeface="Times New Roman" panose="02020603050405020304" pitchFamily="18" charset="0"/>
              </a:rPr>
              <a:t>Возможность установить программу на компьютер.</a:t>
            </a:r>
          </a:p>
          <a:p>
            <a:endParaRPr lang="ru-RU" dirty="0"/>
          </a:p>
        </p:txBody>
      </p:sp>
      <p:sp>
        <p:nvSpPr>
          <p:cNvPr id="4" name="Объект 3"/>
          <p:cNvSpPr>
            <a:spLocks noGrp="1"/>
          </p:cNvSpPr>
          <p:nvPr>
            <p:ph sz="quarter" idx="4"/>
          </p:nvPr>
        </p:nvSpPr>
        <p:spPr/>
        <p:txBody>
          <a:bodyPr>
            <a:normAutofit/>
          </a:bodyPr>
          <a:lstStyle/>
          <a:p>
            <a:pPr fontAlgn="base"/>
            <a:r>
              <a:rPr lang="ru-RU" sz="1600" dirty="0">
                <a:latin typeface="Times New Roman" panose="02020603050405020304" pitchFamily="18" charset="0"/>
                <a:cs typeface="Times New Roman" panose="02020603050405020304" pitchFamily="18" charset="0"/>
              </a:rPr>
              <a:t>Бесплатная подписка только на 14 дней.</a:t>
            </a:r>
          </a:p>
          <a:p>
            <a:pPr fontAlgn="base"/>
            <a:r>
              <a:rPr lang="ru-RU" sz="1600" dirty="0">
                <a:latin typeface="Times New Roman" panose="02020603050405020304" pitchFamily="18" charset="0"/>
                <a:cs typeface="Times New Roman" panose="02020603050405020304" pitchFamily="18" charset="0"/>
              </a:rPr>
              <a:t>Англоязычный сервис.</a:t>
            </a:r>
          </a:p>
          <a:p>
            <a:pPr fontAlgn="base"/>
            <a:r>
              <a:rPr lang="ru-RU" sz="1600" dirty="0">
                <a:latin typeface="Times New Roman" panose="02020603050405020304" pitchFamily="18" charset="0"/>
                <a:cs typeface="Times New Roman" panose="02020603050405020304" pitchFamily="18" charset="0"/>
              </a:rPr>
              <a:t>Мало русских шрифтов.</a:t>
            </a:r>
          </a:p>
          <a:p>
            <a:pPr fontAlgn="base"/>
            <a:r>
              <a:rPr lang="ru-RU" sz="1600" dirty="0">
                <a:latin typeface="Times New Roman" panose="02020603050405020304" pitchFamily="18" charset="0"/>
                <a:cs typeface="Times New Roman" panose="02020603050405020304" pitchFamily="18" charset="0"/>
              </a:rPr>
              <a:t>Неудобный интерфейс.</a:t>
            </a:r>
          </a:p>
          <a:p>
            <a:pPr fontAlgn="base"/>
            <a:r>
              <a:rPr lang="ru-RU" sz="1600" dirty="0">
                <a:latin typeface="Times New Roman" panose="02020603050405020304" pitchFamily="18" charset="0"/>
                <a:cs typeface="Times New Roman" panose="02020603050405020304" pitchFamily="18" charset="0"/>
              </a:rPr>
              <a:t>Условно бесплатная (в бесплатной 14- дневной версии присутствуют не все функции).</a:t>
            </a:r>
          </a:p>
          <a:p>
            <a:endParaRPr lang="ru-RU" dirty="0"/>
          </a:p>
        </p:txBody>
      </p:sp>
    </p:spTree>
    <p:extLst>
      <p:ext uri="{BB962C8B-B14F-4D97-AF65-F5344CB8AC3E}">
        <p14:creationId xmlns:p14="http://schemas.microsoft.com/office/powerpoint/2010/main" val="11637358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additive="base">
                                        <p:cTn id="3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additive="base">
                                        <p:cTn id="4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additive="base">
                                        <p:cTn id="4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 calcmode="lin" valueType="num">
                                      <p:cBhvr additive="base">
                                        <p:cTn id="5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additive="base">
                                        <p:cTn id="6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7" end="7"/>
                                            </p:txEl>
                                          </p:spTgt>
                                        </p:tgtEl>
                                        <p:attrNameLst>
                                          <p:attrName>style.visibility</p:attrName>
                                        </p:attrNameLst>
                                      </p:cBhvr>
                                      <p:to>
                                        <p:strVal val="visible"/>
                                      </p:to>
                                    </p:set>
                                    <p:anim calcmode="lin" valueType="num">
                                      <p:cBhvr additive="base">
                                        <p:cTn id="6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0" end="0"/>
                                            </p:txEl>
                                          </p:spTgt>
                                        </p:tgtEl>
                                        <p:attrNameLst>
                                          <p:attrName>style.visibility</p:attrName>
                                        </p:attrNameLst>
                                      </p:cBhvr>
                                      <p:to>
                                        <p:strVal val="visible"/>
                                      </p:to>
                                    </p:set>
                                    <p:anim calcmode="lin" valueType="num">
                                      <p:cBhvr additive="base">
                                        <p:cTn id="7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1" end="1"/>
                                            </p:txEl>
                                          </p:spTgt>
                                        </p:tgtEl>
                                        <p:attrNameLst>
                                          <p:attrName>style.visibility</p:attrName>
                                        </p:attrNameLst>
                                      </p:cBhvr>
                                      <p:to>
                                        <p:strVal val="visible"/>
                                      </p:to>
                                    </p:set>
                                    <p:anim calcmode="lin" valueType="num">
                                      <p:cBhvr additive="base">
                                        <p:cTn id="7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2" end="2"/>
                                            </p:txEl>
                                          </p:spTgt>
                                        </p:tgtEl>
                                        <p:attrNameLst>
                                          <p:attrName>style.visibility</p:attrName>
                                        </p:attrNameLst>
                                      </p:cBhvr>
                                      <p:to>
                                        <p:strVal val="visible"/>
                                      </p:to>
                                    </p:set>
                                    <p:anim calcmode="lin" valueType="num">
                                      <p:cBhvr additive="base">
                                        <p:cTn id="8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4">
                                            <p:txEl>
                                              <p:pRg st="3" end="3"/>
                                            </p:txEl>
                                          </p:spTgt>
                                        </p:tgtEl>
                                        <p:attrNameLst>
                                          <p:attrName>style.visibility</p:attrName>
                                        </p:attrNameLst>
                                      </p:cBhvr>
                                      <p:to>
                                        <p:strVal val="visible"/>
                                      </p:to>
                                    </p:set>
                                    <p:anim calcmode="lin" valueType="num">
                                      <p:cBhvr additive="base">
                                        <p:cTn id="9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4">
                                            <p:txEl>
                                              <p:pRg st="4" end="4"/>
                                            </p:txEl>
                                          </p:spTgt>
                                        </p:tgtEl>
                                        <p:attrNameLst>
                                          <p:attrName>style.visibility</p:attrName>
                                        </p:attrNameLst>
                                      </p:cBhvr>
                                      <p:to>
                                        <p:strVal val="visible"/>
                                      </p:to>
                                    </p:set>
                                    <p:anim calcmode="lin" valueType="num">
                                      <p:cBhvr additive="base">
                                        <p:cTn id="9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6" grpId="0" build="p"/>
      <p:bldP spid="3" grpId="0" build="p"/>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1600" u="sng" dirty="0" err="1">
                <a:latin typeface="Times New Roman" panose="02020603050405020304" pitchFamily="18" charset="0"/>
                <a:cs typeface="Times New Roman" panose="02020603050405020304" pitchFamily="18" charset="0"/>
                <a:hlinkClick r:id="rId2"/>
              </a:rPr>
              <a:t>Realtimeboard</a:t>
            </a:r>
            <a:r>
              <a:rPr lang="ru-RU" sz="1600" dirty="0">
                <a:latin typeface="Times New Roman" panose="02020603050405020304" pitchFamily="18" charset="0"/>
                <a:cs typeface="Times New Roman" panose="02020603050405020304" pitchFamily="18" charset="0"/>
              </a:rPr>
              <a:t> — это бесконечная виртуальная доска, на которую вы можете вытягивать картинки, видео, документы, а также делать заметки — рисовать, писать, клеить </a:t>
            </a:r>
            <a:r>
              <a:rPr lang="ru-RU" sz="1600" dirty="0" err="1">
                <a:latin typeface="Times New Roman" panose="02020603050405020304" pitchFamily="18" charset="0"/>
                <a:cs typeface="Times New Roman" panose="02020603050405020304" pitchFamily="18" charset="0"/>
              </a:rPr>
              <a:t>стикеры</a:t>
            </a:r>
            <a:r>
              <a:rPr lang="ru-RU" sz="1600" dirty="0">
                <a:latin typeface="Times New Roman" panose="02020603050405020304" pitchFamily="18" charset="0"/>
                <a:cs typeface="Times New Roman" panose="02020603050405020304" pitchFamily="18" charset="0"/>
              </a:rPr>
              <a:t> — сохраняя результаты в реальном времени.</a:t>
            </a:r>
            <a:endParaRPr lang="ru-RU" sz="1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3568" y="1556791"/>
            <a:ext cx="7810199" cy="4796753"/>
          </a:xfrm>
        </p:spPr>
      </p:pic>
    </p:spTree>
    <p:extLst>
      <p:ext uri="{BB962C8B-B14F-4D97-AF65-F5344CB8AC3E}">
        <p14:creationId xmlns:p14="http://schemas.microsoft.com/office/powerpoint/2010/main" val="27613993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49</TotalTime>
  <Words>1144</Words>
  <Application>Microsoft Office PowerPoint</Application>
  <PresentationFormat>Экран (4:3)</PresentationFormat>
  <Paragraphs>111</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Трек</vt:lpstr>
      <vt:lpstr>Обзор программ для создания презентаций </vt:lpstr>
      <vt:lpstr>Презентация PowerPoint</vt:lpstr>
      <vt:lpstr>программа для создания презентаций. Являющаяся частью Microsoft Office и доступная в редакциях для операционных систем Microsoft Windows и Mac OS. Материалы, подготовленные с помощью PowerPoint предназначены для отображения на большом экране — через проектор, либо телевизионный экран большого размера. Для новичков, советую начать изучение презентаций именно с него. </vt:lpstr>
      <vt:lpstr>Microsoft PowerPoint</vt:lpstr>
      <vt:lpstr>Piktochart является веб-приложением для создания инфографики , которое позволяет пользователям без усилия создать полноценную инфографику с помощью тематических шаблонов. Важной особенностью Piktochart является его HTML код. Он дает возможность просмотреть его в интернете используя его интерактивные элементы. Кроме того, программа предоставляет инструменты для добавления интерактивных карт, графиков, видео и гиперссылок.</vt:lpstr>
      <vt:lpstr>Piktochart</vt:lpstr>
      <vt:lpstr>Prezi является облачным приложением и дает возможность рассказать что-то с помощью инструментов на виртуальном холсте. Продукт использует масштабирование пользовательского интерфейса (ZUI), которая позволяет пользователям увеличивать и уменьшать их представления информации. Prezi была официально создана в 2009 году.  </vt:lpstr>
      <vt:lpstr>Prezi</vt:lpstr>
      <vt:lpstr>Realtimeboard — это бесконечная виртуальная доска, на которую вы можете вытягивать картинки, видео, документы, а также делать заметки — рисовать, писать, клеить стикеры — сохраняя результаты в реальном времени.</vt:lpstr>
      <vt:lpstr>RealtimeBoard</vt:lpstr>
      <vt:lpstr>Adobe Slate. Превратите свой информационный бюллетень, доклад, приглашение или туристическое путешествие в великолепный визуальный рассказ за считанные минуты.  Позавчера мне крайне повезло обнаружить этот прекрасный сервис от Adobe. Если говорить кратко этот сервис дает возможность создавать красивые визуальные рассказы не имея никаких дизайнерских навыков за считанные секунды. </vt:lpstr>
      <vt:lpstr>Adobe Slate</vt:lpstr>
      <vt:lpstr>Adobe Photoshop-если вы хотите создать презентацию высокого уровня в программе Photoshop есть много возможностей для этого. </vt:lpstr>
      <vt:lpstr>Adobe Photoshop</vt:lpstr>
      <vt:lpstr>Adobe After Effects открывает перед вами огромные возможности для создания презентаций любой сложности (сложность зависит только от вашего умения). Хотя в этой программе я еще не работал, но могу вам точно сказать не “клюйте” на дешевое видео и курс “flash video animator AE”. Также не верьте в “быстрое создания с нуля, даже для новичков”. Если вы все таки заинтересуетесь таким методом создания презентаций знайте, что придется сперва приложить немалые усилия, что бы работать хотя бы на среднем уровне. Но результат того стоит. </vt:lpstr>
      <vt:lpstr>Adobe After Effects</vt:lpstr>
      <vt:lpstr>Своими руками-Как сделать презентацию без компьютера? Своими руками! Если у вас дома нет компьютера это не повод расстраиваться. Возьмите в руки маркер и губку, карандаш и резинку, кетчуп, или майонез вообще сгодится все, что есть под рукой. Также свой телефон и вперед щелкать по кадрам. Если же у вас нет телефона, или камера слишком плохая, или батарея села возьмите альбом и карандаши и снова вперед! Если же все таки компьютер у вас имеется, можно для эксперимента сгенерировать и перерисовать qr код, использовать короткие ссылки, или даже использовать функции дополненной реальности.  </vt:lpstr>
      <vt:lpstr>Своими руками</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Обзор программ для создания презентаций</dc:title>
  <dc:creator>Фетисова</dc:creator>
  <cp:lastModifiedBy>Фетисова</cp:lastModifiedBy>
  <cp:revision>5</cp:revision>
  <dcterms:created xsi:type="dcterms:W3CDTF">2017-09-21T07:47:20Z</dcterms:created>
  <dcterms:modified xsi:type="dcterms:W3CDTF">2017-09-21T08:36:38Z</dcterms:modified>
</cp:coreProperties>
</file>