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76" r:id="rId2"/>
    <p:sldId id="259" r:id="rId3"/>
    <p:sldId id="260" r:id="rId4"/>
    <p:sldId id="261" r:id="rId5"/>
    <p:sldId id="262" r:id="rId6"/>
    <p:sldId id="263" r:id="rId7"/>
    <p:sldId id="275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14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0155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4949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145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219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7565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4580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8373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772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7755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2365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542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4627F-2540-4687-966E-8A924ED017EC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302CA-D271-455B-89F4-E66DC81D96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095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838199" y="382588"/>
            <a:ext cx="12140821" cy="5794375"/>
          </a:xfrm>
        </p:spPr>
        <p:txBody>
          <a:bodyPr/>
          <a:lstStyle/>
          <a:p>
            <a:pPr algn="ctr">
              <a:buNone/>
            </a:pPr>
            <a:endParaRPr lang="ru-RU" sz="4000" b="1" i="1" dirty="0" smtClean="0"/>
          </a:p>
          <a:p>
            <a:pPr>
              <a:buNone/>
            </a:pPr>
            <a:r>
              <a:rPr lang="ru-RU" sz="4000" b="1" i="1" dirty="0" smtClean="0"/>
              <a:t>Математик </a:t>
            </a:r>
            <a:r>
              <a:rPr lang="ru-RU" sz="4000" b="1" i="1" dirty="0" smtClean="0"/>
              <a:t>так же, </a:t>
            </a:r>
            <a:r>
              <a:rPr lang="ru-RU" sz="4000" b="1" i="1" dirty="0" smtClean="0"/>
              <a:t>как</a:t>
            </a:r>
            <a:r>
              <a:rPr lang="en-US" sz="4000" b="1" i="1" dirty="0" smtClean="0"/>
              <a:t> </a:t>
            </a:r>
            <a:r>
              <a:rPr lang="ru-RU" sz="4000" b="1" i="1" dirty="0" smtClean="0"/>
              <a:t>художник или поэт, </a:t>
            </a:r>
          </a:p>
          <a:p>
            <a:pPr>
              <a:buNone/>
            </a:pPr>
            <a:r>
              <a:rPr lang="ru-RU" sz="4000" b="1" i="1" dirty="0" smtClean="0"/>
              <a:t>создает узоры.</a:t>
            </a:r>
          </a:p>
          <a:p>
            <a:pPr>
              <a:buNone/>
            </a:pPr>
            <a:r>
              <a:rPr lang="ru-RU" sz="4000" b="1" i="1" dirty="0" smtClean="0"/>
              <a:t>И если его узоры более</a:t>
            </a:r>
            <a:r>
              <a:rPr lang="tt-RU" sz="4000" b="1" i="1" dirty="0" smtClean="0"/>
              <a:t> </a:t>
            </a:r>
            <a:r>
              <a:rPr lang="ru-RU" sz="4000" b="1" i="1" dirty="0" smtClean="0"/>
              <a:t>устойчивы,</a:t>
            </a:r>
            <a:r>
              <a:rPr lang="en-US" sz="4000" b="1" i="1" dirty="0" smtClean="0"/>
              <a:t> </a:t>
            </a:r>
            <a:endParaRPr lang="tt-RU" sz="4000" b="1" i="1" dirty="0" smtClean="0"/>
          </a:p>
          <a:p>
            <a:pPr>
              <a:buNone/>
            </a:pPr>
            <a:r>
              <a:rPr lang="ru-RU" sz="4000" b="1" i="1" dirty="0" smtClean="0"/>
              <a:t>то </a:t>
            </a:r>
            <a:r>
              <a:rPr lang="ru-RU" sz="4000" b="1" i="1" dirty="0" smtClean="0"/>
              <a:t>лишь потому, что </a:t>
            </a:r>
            <a:r>
              <a:rPr lang="ru-RU" sz="4000" b="1" i="1" dirty="0" smtClean="0"/>
              <a:t>они созданы из идей</a:t>
            </a:r>
            <a:r>
              <a:rPr lang="ru-RU" sz="3600" b="1" i="1" dirty="0" smtClean="0"/>
              <a:t>…</a:t>
            </a:r>
            <a:endParaRPr lang="ru-RU" sz="2000" b="1" i="1" dirty="0" smtClean="0"/>
          </a:p>
          <a:p>
            <a:pPr>
              <a:buNone/>
            </a:pPr>
            <a:r>
              <a:rPr lang="ru-RU" sz="3200" b="1" dirty="0" smtClean="0"/>
              <a:t>                                                                                       </a:t>
            </a:r>
          </a:p>
          <a:p>
            <a:pPr>
              <a:buNone/>
            </a:pPr>
            <a:r>
              <a:rPr lang="ru-RU" sz="3200" b="1" dirty="0" smtClean="0"/>
              <a:t> </a:t>
            </a:r>
            <a:r>
              <a:rPr lang="ru-RU" sz="3200" b="1" dirty="0" smtClean="0"/>
              <a:t>                                                                                      </a:t>
            </a:r>
            <a:r>
              <a:rPr lang="ru-RU" sz="3600" b="1" dirty="0" smtClean="0"/>
              <a:t>Г</a:t>
            </a:r>
            <a:r>
              <a:rPr lang="ru-RU" sz="3600" b="1" dirty="0" smtClean="0"/>
              <a:t>. Х. Харди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53" y="133897"/>
            <a:ext cx="10515600" cy="1325563"/>
          </a:xfrm>
        </p:spPr>
        <p:txBody>
          <a:bodyPr>
            <a:norm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en-US" sz="5400" b="1" dirty="0" smtClean="0"/>
              <a:t>y</a:t>
            </a:r>
            <a:r>
              <a:rPr lang="en-US" sz="5400" b="1" dirty="0"/>
              <a:t>=|</a:t>
            </a:r>
            <a:r>
              <a:rPr lang="en-US" sz="5400" b="1" dirty="0" smtClean="0"/>
              <a:t>x + a</a:t>
            </a:r>
            <a:r>
              <a:rPr lang="en-US" sz="5400" b="1" dirty="0"/>
              <a:t>|, </a:t>
            </a:r>
            <a:r>
              <a:rPr lang="en-US" sz="5400" b="1" dirty="0" smtClean="0"/>
              <a:t>a &gt; 0</a:t>
            </a:r>
            <a:endParaRPr lang="ru-RU" sz="5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5152" y="1595087"/>
            <a:ext cx="5415965" cy="4906453"/>
          </a:xfrm>
          <a:scene3d>
            <a:camera prst="orthographicFront"/>
            <a:lightRig rig="threePt" dir="t"/>
          </a:scene3d>
          <a:sp3d contourW="12700"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5152" y="1595086"/>
            <a:ext cx="5695689" cy="4906453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/>
        </p:spPr>
      </p:pic>
      <p:sp>
        <p:nvSpPr>
          <p:cNvPr id="8" name="Прямоугольник 7"/>
          <p:cNvSpPr/>
          <p:nvPr/>
        </p:nvSpPr>
        <p:spPr>
          <a:xfrm>
            <a:off x="8282015" y="1595087"/>
            <a:ext cx="17251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4400" b="1" dirty="0"/>
              <a:t>y=|</a:t>
            </a:r>
            <a:r>
              <a:rPr lang="en-US" sz="4400" b="1" dirty="0" smtClean="0"/>
              <a:t>x|</a:t>
            </a:r>
            <a:endParaRPr lang="ru-RU" sz="4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82015" y="1595087"/>
            <a:ext cx="22846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4400" b="1" dirty="0"/>
              <a:t>y=|</a:t>
            </a:r>
            <a:r>
              <a:rPr lang="en-US" sz="4400" b="1" dirty="0" err="1"/>
              <a:t>x+a</a:t>
            </a:r>
            <a:r>
              <a:rPr lang="en-US" sz="4400" b="1" dirty="0"/>
              <a:t>|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211833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allAtOnce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9770"/>
            <a:ext cx="10515600" cy="1200916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5400" b="1" dirty="0" smtClean="0"/>
              <a:t>y=|x - a|, a &gt; 0</a:t>
            </a:r>
            <a:endParaRPr lang="ru-RU" sz="54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6552" y="1390101"/>
            <a:ext cx="5770179" cy="5150067"/>
          </a:xfrm>
          <a:scene3d>
            <a:camera prst="orthographicFront"/>
            <a:lightRig rig="threePt" dir="t"/>
          </a:scene3d>
          <a:sp3d contourW="12700"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6552" y="1390101"/>
            <a:ext cx="5770179" cy="5150067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/>
        </p:spPr>
      </p:pic>
      <p:sp>
        <p:nvSpPr>
          <p:cNvPr id="11" name="Прямоугольник 10"/>
          <p:cNvSpPr/>
          <p:nvPr/>
        </p:nvSpPr>
        <p:spPr>
          <a:xfrm>
            <a:off x="8225767" y="1276848"/>
            <a:ext cx="17251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4400" b="1" dirty="0" smtClean="0"/>
              <a:t>y=|x|</a:t>
            </a:r>
            <a:endParaRPr lang="ru-RU" sz="4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225767" y="1276848"/>
            <a:ext cx="22981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4400" b="1" dirty="0" smtClean="0"/>
              <a:t>y=|x</a:t>
            </a:r>
            <a:r>
              <a:rPr lang="ru-RU" sz="4400" b="1" dirty="0" smtClean="0"/>
              <a:t>-</a:t>
            </a:r>
            <a:r>
              <a:rPr lang="en-US" sz="4400" b="1" dirty="0" smtClean="0"/>
              <a:t>a|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262300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221" y="174997"/>
            <a:ext cx="10515600" cy="1143635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5400" b="1" dirty="0"/>
              <a:t>y</a:t>
            </a:r>
            <a:r>
              <a:rPr lang="en-US" sz="5400" b="1" dirty="0" smtClean="0"/>
              <a:t>=| x |+ b, b &gt; 0</a:t>
            </a:r>
            <a:endParaRPr lang="ru-RU" sz="5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5128" y="1371600"/>
            <a:ext cx="6048673" cy="5225582"/>
          </a:xfrm>
          <a:scene3d>
            <a:camera prst="orthographicFront"/>
            <a:lightRig rig="threePt" dir="t"/>
          </a:scene3d>
          <a:sp3d contourW="12700"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5128" y="1371600"/>
            <a:ext cx="6048673" cy="527855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/>
        </p:spPr>
      </p:pic>
      <p:sp>
        <p:nvSpPr>
          <p:cNvPr id="11" name="Прямоугольник 10"/>
          <p:cNvSpPr/>
          <p:nvPr/>
        </p:nvSpPr>
        <p:spPr>
          <a:xfrm>
            <a:off x="8109136" y="1424568"/>
            <a:ext cx="17251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4400" b="1" dirty="0"/>
              <a:t>y=|</a:t>
            </a:r>
            <a:r>
              <a:rPr lang="en-US" sz="4400" b="1" dirty="0" smtClean="0"/>
              <a:t>x|</a:t>
            </a:r>
            <a:endParaRPr lang="ru-RU" sz="4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110907" y="1424568"/>
            <a:ext cx="23086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4400" b="1" dirty="0"/>
              <a:t>y=|</a:t>
            </a:r>
            <a:r>
              <a:rPr lang="en-US" sz="4400" b="1" dirty="0" smtClean="0"/>
              <a:t>x|</a:t>
            </a:r>
            <a:r>
              <a:rPr lang="ru-RU" sz="4400" b="1" dirty="0" smtClean="0"/>
              <a:t>+</a:t>
            </a:r>
            <a:r>
              <a:rPr lang="en-US" sz="4400" b="1" dirty="0" smtClean="0"/>
              <a:t>b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305656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1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allAtOnce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0022"/>
            <a:ext cx="10515600" cy="1325563"/>
          </a:xfrm>
        </p:spPr>
        <p:txBody>
          <a:bodyPr>
            <a:norm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en-US" sz="5400" b="1" dirty="0"/>
              <a:t>y</a:t>
            </a:r>
            <a:r>
              <a:rPr lang="en-US" sz="5400" b="1" dirty="0" smtClean="0"/>
              <a:t>=| x |- b</a:t>
            </a:r>
            <a:r>
              <a:rPr lang="en-US" sz="5400" b="1" dirty="0"/>
              <a:t>, </a:t>
            </a:r>
            <a:r>
              <a:rPr lang="en-US" sz="5400" b="1" dirty="0" smtClean="0"/>
              <a:t>b &gt; 0</a:t>
            </a:r>
            <a:endParaRPr lang="ru-RU" sz="5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5470" y="1585585"/>
            <a:ext cx="6174530" cy="4897102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/>
        </p:spPr>
      </p:pic>
      <p:sp>
        <p:nvSpPr>
          <p:cNvPr id="8" name="Прямоугольник 7"/>
          <p:cNvSpPr/>
          <p:nvPr/>
        </p:nvSpPr>
        <p:spPr>
          <a:xfrm>
            <a:off x="8386826" y="1585585"/>
            <a:ext cx="17251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4400" b="1" dirty="0"/>
              <a:t>y=|</a:t>
            </a:r>
            <a:r>
              <a:rPr lang="en-US" sz="4400" b="1" dirty="0" smtClean="0"/>
              <a:t>x|</a:t>
            </a:r>
            <a:endParaRPr lang="ru-RU" sz="4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386826" y="1585584"/>
            <a:ext cx="22012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4400" b="1" dirty="0"/>
              <a:t>y=|</a:t>
            </a:r>
            <a:r>
              <a:rPr lang="en-US" sz="4400" b="1" dirty="0" smtClean="0"/>
              <a:t>x|-b</a:t>
            </a:r>
            <a:endParaRPr lang="ru-RU" sz="44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БАК\Downloads\www.yotx.r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871" y="1504832"/>
            <a:ext cx="6211580" cy="496420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2337729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8917" y="186450"/>
            <a:ext cx="10515600" cy="1179896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5400" b="1" dirty="0"/>
              <a:t>y=|</a:t>
            </a:r>
            <a:r>
              <a:rPr lang="en-US" sz="5400" b="1" dirty="0" smtClean="0"/>
              <a:t>x - 2| + 1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0220" y="1366346"/>
            <a:ext cx="6390289" cy="5149850"/>
          </a:xfrm>
          <a:scene3d>
            <a:camera prst="orthographicFront"/>
            <a:lightRig rig="threePt" dir="t"/>
          </a:scene3d>
          <a:sp3d contourW="12700"/>
        </p:spPr>
      </p:pic>
      <p:sp>
        <p:nvSpPr>
          <p:cNvPr id="6" name="Прямоугольник 5"/>
          <p:cNvSpPr/>
          <p:nvPr/>
        </p:nvSpPr>
        <p:spPr>
          <a:xfrm>
            <a:off x="8384305" y="1351768"/>
            <a:ext cx="17251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4400" b="1" dirty="0"/>
              <a:t>y=|x</a:t>
            </a:r>
            <a:r>
              <a:rPr lang="en-US" sz="4400" b="1" dirty="0" smtClean="0"/>
              <a:t>|</a:t>
            </a:r>
            <a:endParaRPr lang="ru-RU" sz="4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384305" y="1366346"/>
            <a:ext cx="21836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4400" b="1" dirty="0"/>
              <a:t>y=|</a:t>
            </a:r>
            <a:r>
              <a:rPr lang="en-US" sz="4400" b="1" dirty="0" smtClean="0"/>
              <a:t>x-2|</a:t>
            </a:r>
            <a:endParaRPr lang="ru-RU" sz="4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384305" y="1380924"/>
            <a:ext cx="27494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4400" b="1" dirty="0"/>
              <a:t>y=|</a:t>
            </a:r>
            <a:r>
              <a:rPr lang="en-US" sz="4400" b="1" dirty="0" smtClean="0"/>
              <a:t>x-2|+1</a:t>
            </a:r>
            <a:endParaRPr lang="ru-RU" sz="44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0221" y="1380924"/>
            <a:ext cx="6390288" cy="5135272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0219" y="1351768"/>
            <a:ext cx="6390290" cy="514985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/>
        </p:spPr>
      </p:pic>
    </p:spTree>
    <p:extLst>
      <p:ext uri="{BB962C8B-B14F-4D97-AF65-F5344CB8AC3E}">
        <p14:creationId xmlns:p14="http://schemas.microsoft.com/office/powerpoint/2010/main" xmlns="" val="240562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3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allAtOnce"/>
      <p:bldP spid="8" grpId="0"/>
      <p:bldP spid="8" grpId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8491"/>
            <a:ext cx="10515600" cy="1085303"/>
          </a:xfrm>
        </p:spPr>
        <p:txBody>
          <a:bodyPr>
            <a:norm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ru-RU" sz="4800" b="1" dirty="0" smtClean="0"/>
              <a:t>Уравнение окружности</a:t>
            </a:r>
            <a:endParaRPr lang="ru-RU" sz="4800" b="1" dirty="0"/>
          </a:p>
        </p:txBody>
      </p:sp>
      <p:sp>
        <p:nvSpPr>
          <p:cNvPr id="4" name="Овал 3"/>
          <p:cNvSpPr/>
          <p:nvPr/>
        </p:nvSpPr>
        <p:spPr>
          <a:xfrm>
            <a:off x="4059543" y="2471979"/>
            <a:ext cx="3781525" cy="37815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887241" y="4299679"/>
            <a:ext cx="126125" cy="1261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401835" y="3140145"/>
            <a:ext cx="126124" cy="1261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097459" y="4856878"/>
            <a:ext cx="1805687" cy="523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670350" y="3372672"/>
            <a:ext cx="1341842" cy="523220"/>
          </a:xfrm>
          <a:prstGeom prst="rect">
            <a:avLst/>
          </a:prstGeom>
          <a:blipFill>
            <a:blip r:embed="rId3" cstate="print"/>
            <a:stretch>
              <a:fillRect l="-9091" t="-10465" b="-32558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cxnSp>
        <p:nvCxnSpPr>
          <p:cNvPr id="14" name="Прямая соединительная линия 13"/>
          <p:cNvCxnSpPr>
            <a:stCxn id="6" idx="7"/>
            <a:endCxn id="8" idx="3"/>
          </p:cNvCxnSpPr>
          <p:nvPr/>
        </p:nvCxnSpPr>
        <p:spPr>
          <a:xfrm flipV="1">
            <a:off x="5994895" y="3247799"/>
            <a:ext cx="1425410" cy="10703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38200" y="1541417"/>
            <a:ext cx="10515600" cy="4635546"/>
          </a:xfrm>
        </p:spPr>
        <p:txBody>
          <a:bodyPr/>
          <a:lstStyle/>
          <a:p>
            <a:pPr algn="ctr">
              <a:buNone/>
            </a:pP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>
                <a:off x="2908359" y="1562734"/>
                <a:ext cx="6375282" cy="4406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b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800" b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8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ru-RU" sz="2800" b="1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ru-RU" sz="28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800" b="1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ru-RU" sz="2800" b="1" i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ru-RU" sz="2800" b="1" i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2800" b="1" i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8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28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ru-RU" sz="2800" b="1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ru-RU" sz="28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800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ru-RU" sz="2800" b="1" i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ru-RU" sz="2800" b="1" i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2800" b="1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ru-RU" sz="2800" b="1" i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8359" y="1562734"/>
                <a:ext cx="6375282" cy="440633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17194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8" grpId="0" animBg="1"/>
      <p:bldP spid="9" grpId="0" animBg="1"/>
      <p:bldP spid="10" grpId="0" animBg="1"/>
      <p:bldP spid="3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4865"/>
            <a:ext cx="10515600" cy="1325563"/>
          </a:xfrm>
        </p:spPr>
        <p:txBody>
          <a:bodyPr>
            <a:norm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ru-RU" sz="4800" b="1" dirty="0" smtClean="0"/>
              <a:t>Уравнение окружности</a:t>
            </a:r>
            <a:endParaRPr lang="ru-RU" sz="48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Объект 8"/>
              <p:cNvSpPr>
                <a:spLocks noGrp="1"/>
              </p:cNvSpPr>
              <p:nvPr>
                <p:ph idx="1"/>
              </p:nvPr>
            </p:nvSpPr>
            <p:spPr>
              <a:xfrm>
                <a:off x="6655246" y="2385515"/>
                <a:ext cx="6059719" cy="68930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   </a:t>
                </a:r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200" b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 dirty="0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sz="3200" b="1" i="0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200" b="1" i="1" dirty="0" smtClean="0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</m:d>
                      </m:e>
                      <m:sup>
                        <m:r>
                          <a:rPr lang="en-US" sz="32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sz="3200" b="1" i="0" dirty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3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2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 dirty="0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US" sz="3200" b="1" i="0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200" b="1" i="1" dirty="0" smtClean="0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</m:d>
                      </m:e>
                      <m:sup>
                        <m:r>
                          <a:rPr lang="en-US" sz="32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sz="3200" b="1" i="0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 dirty="0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p>
                        <m:r>
                          <a:rPr lang="en-US" sz="32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1400" dirty="0" smtClean="0"/>
                  <a:t>                                                                                     </a:t>
                </a:r>
                <a:endParaRPr lang="ru-RU" sz="1400" dirty="0"/>
              </a:p>
            </p:txBody>
          </p:sp>
        </mc:Choice>
        <mc:Fallback>
          <p:sp>
            <p:nvSpPr>
              <p:cNvPr id="9" name="Объект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55246" y="2385515"/>
                <a:ext cx="6059719" cy="689304"/>
              </a:xfrm>
              <a:blipFill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Прямая соединительная линия 10"/>
          <p:cNvCxnSpPr/>
          <p:nvPr/>
        </p:nvCxnSpPr>
        <p:spPr>
          <a:xfrm>
            <a:off x="3618618" y="1293399"/>
            <a:ext cx="26280" cy="4739539"/>
          </a:xfrm>
          <a:prstGeom prst="line">
            <a:avLst/>
          </a:prstGeom>
          <a:ln w="38100">
            <a:head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1072055" y="3777292"/>
            <a:ext cx="5583191" cy="18978"/>
          </a:xfrm>
          <a:prstGeom prst="line">
            <a:avLst/>
          </a:prstGeom>
          <a:ln w="38100">
            <a:head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5340196" y="1316617"/>
            <a:ext cx="1255594" cy="125559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008716" y="2353532"/>
            <a:ext cx="1255594" cy="125559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660164" y="4116759"/>
            <a:ext cx="1255594" cy="125559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1492558" y="1316617"/>
            <a:ext cx="5293449" cy="406750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5898029" y="1874450"/>
            <a:ext cx="139928" cy="1399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aseline="-25000" dirty="0"/>
          </a:p>
        </p:txBody>
      </p:sp>
      <p:sp>
        <p:nvSpPr>
          <p:cNvPr id="36" name="Овал 35"/>
          <p:cNvSpPr/>
          <p:nvPr/>
        </p:nvSpPr>
        <p:spPr>
          <a:xfrm>
            <a:off x="4566549" y="2916975"/>
            <a:ext cx="139928" cy="1399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aseline="-25000" dirty="0"/>
          </a:p>
        </p:txBody>
      </p:sp>
      <p:sp>
        <p:nvSpPr>
          <p:cNvPr id="37" name="Овал 36"/>
          <p:cNvSpPr/>
          <p:nvPr/>
        </p:nvSpPr>
        <p:spPr>
          <a:xfrm>
            <a:off x="2217997" y="4674592"/>
            <a:ext cx="139928" cy="1399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aseline="-25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073163" y="3292375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    </a:t>
            </a:r>
            <a:r>
              <a:rPr lang="en-US" b="1" dirty="0" smtClean="0"/>
              <a:t> x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669517" y="1245076"/>
            <a:ext cx="346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y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568810" y="3796270"/>
            <a:ext cx="354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447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p" animBg="1"/>
      <p:bldP spid="25" grpId="0" animBg="1"/>
      <p:bldP spid="26" grpId="0" animBg="1"/>
      <p:bldP spid="27" grpId="0" animBg="1"/>
      <p:bldP spid="31" grpId="0" animBg="1"/>
      <p:bldP spid="36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6171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tt-RU" sz="6600" b="1" dirty="0" smtClean="0"/>
              <a:t>Уравнение окружности </a:t>
            </a:r>
            <a:br>
              <a:rPr lang="tt-RU" sz="6600" b="1" dirty="0" smtClean="0"/>
            </a:br>
            <a:r>
              <a:rPr lang="tt-RU" sz="6600" b="1" dirty="0" smtClean="0"/>
              <a:t>в задачах с параметром 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3657599"/>
            <a:ext cx="10515600" cy="25193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+mn-lt"/>
              </a:rPr>
              <a:t>Закончите фразу </a:t>
            </a:r>
            <a:endParaRPr lang="ru-RU" sz="48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Я умею (знаю) …</a:t>
            </a:r>
          </a:p>
          <a:p>
            <a:endParaRPr lang="ru-RU" sz="3600" dirty="0" smtClean="0"/>
          </a:p>
          <a:p>
            <a:r>
              <a:rPr lang="ru-RU" sz="3600" dirty="0" smtClean="0"/>
              <a:t>Для того, чтобы решать задачи уровня сложности сегодняшних заданий, я должен хорошо знать …</a:t>
            </a:r>
          </a:p>
          <a:p>
            <a:endParaRPr lang="ru-RU" sz="3600" dirty="0" smtClean="0"/>
          </a:p>
          <a:p>
            <a:r>
              <a:rPr lang="ru-RU" sz="3600" dirty="0" smtClean="0"/>
              <a:t>Мне необходимо еще раз вернуться к  таким темам, как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806" y="33410"/>
            <a:ext cx="10058400" cy="2010478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b="1" dirty="0" smtClean="0"/>
              <a:t>Каждому </a:t>
            </a:r>
            <a:r>
              <a:rPr lang="ru-RU" sz="3600" b="1" dirty="0"/>
              <a:t>графику функции поставьте в                  соответствие формулу, которая ее задает:</a:t>
            </a:r>
            <a:endParaRPr lang="ru-RU" sz="3600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6663" y="1937981"/>
            <a:ext cx="4735773" cy="4409061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/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>
                <a:off x="8919972" y="1903849"/>
                <a:ext cx="1572931" cy="4356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9972" y="1903849"/>
                <a:ext cx="1572931" cy="435697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8945619" y="5316557"/>
                <a:ext cx="151304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 i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5619" y="5316557"/>
                <a:ext cx="1513043" cy="430887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8945619" y="4454783"/>
                <a:ext cx="151304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5619" y="4454783"/>
                <a:ext cx="1513043" cy="430887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8919972" y="3593009"/>
                <a:ext cx="1960986" cy="8617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const</m:t>
                    </m:r>
                  </m:oMath>
                </a14:m>
                <a:endParaRPr lang="en-US" sz="2800" b="0" dirty="0" smtClean="0"/>
              </a:p>
              <a:p>
                <a:r>
                  <a:rPr lang="en-US" sz="2800" dirty="0" smtClean="0"/>
                  <a:t> </a:t>
                </a:r>
                <a:endParaRPr lang="ru-RU" sz="28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9972" y="3593009"/>
                <a:ext cx="1960986" cy="861774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8919972" y="2817912"/>
                <a:ext cx="156433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9972" y="2817912"/>
                <a:ext cx="1564339" cy="430887"/>
              </a:xfrm>
              <a:prstGeom prst="rect">
                <a:avLst/>
              </a:prstGeom>
              <a:blipFill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97499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905 -0.28658 " pathEditMode="relative" ptsTypes="AA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5" grpId="1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4606" y="959312"/>
            <a:ext cx="5272008" cy="5121657"/>
          </a:xfrm>
          <a:scene3d>
            <a:camera prst="orthographicFront"/>
            <a:lightRig rig="threePt" dir="t"/>
          </a:scene3d>
          <a:sp3d contourW="12700"/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Прямоугольник 2"/>
              <p:cNvSpPr/>
              <p:nvPr/>
            </p:nvSpPr>
            <p:spPr>
              <a:xfrm>
                <a:off x="9149501" y="1173560"/>
                <a:ext cx="1747979" cy="5280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9501" y="1173560"/>
                <a:ext cx="1747979" cy="528030"/>
              </a:xfrm>
              <a:prstGeom prst="rect">
                <a:avLst/>
              </a:prstGeom>
              <a:blipFill>
                <a:blip r:embed="rId3" cstate="print"/>
                <a:stretch>
                  <a:fillRect l="-6272" t="-8140" b="-255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Прямоугольник 3"/>
              <p:cNvSpPr/>
              <p:nvPr/>
            </p:nvSpPr>
            <p:spPr>
              <a:xfrm>
                <a:off x="9153798" y="3027254"/>
                <a:ext cx="173938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3798" y="3027254"/>
                <a:ext cx="1739387" cy="523220"/>
              </a:xfrm>
              <a:prstGeom prst="rect">
                <a:avLst/>
              </a:prstGeom>
              <a:blipFill>
                <a:blip r:embed="rId4" cstate="print"/>
                <a:stretch>
                  <a:fillRect l="-6316" t="-9412" b="-258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Прямоугольник 4"/>
              <p:cNvSpPr/>
              <p:nvPr/>
            </p:nvSpPr>
            <p:spPr>
              <a:xfrm>
                <a:off x="9148422" y="2145081"/>
                <a:ext cx="214565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const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8422" y="2145081"/>
                <a:ext cx="2145652" cy="523220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Прямоугольник 11"/>
              <p:cNvSpPr/>
              <p:nvPr/>
            </p:nvSpPr>
            <p:spPr>
              <a:xfrm>
                <a:off x="9148422" y="4038022"/>
                <a:ext cx="169770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8422" y="4038022"/>
                <a:ext cx="1697709" cy="523220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Прямоугольник 12"/>
              <p:cNvSpPr/>
              <p:nvPr/>
            </p:nvSpPr>
            <p:spPr>
              <a:xfrm>
                <a:off x="9127584" y="5079124"/>
                <a:ext cx="169770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7584" y="5079124"/>
                <a:ext cx="1697709" cy="523220"/>
              </a:xfrm>
              <a:prstGeom prst="rect">
                <a:avLst/>
              </a:prstGeom>
              <a:blipFill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92772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71 -0.51203 " pathEditMode="relative" ptsTypes="AA">
                                      <p:cBhvr>
                                        <p:cTn id="38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2" grpId="0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8635" y="728805"/>
            <a:ext cx="5543186" cy="5386652"/>
          </a:xfrm>
          <a:scene3d>
            <a:camera prst="orthographicFront"/>
            <a:lightRig rig="threePt" dir="t"/>
          </a:scene3d>
          <a:sp3d contourW="12700"/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Прямоугольник 1"/>
              <p:cNvSpPr/>
              <p:nvPr/>
            </p:nvSpPr>
            <p:spPr>
              <a:xfrm>
                <a:off x="9022382" y="4175959"/>
                <a:ext cx="167231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2382" y="4175959"/>
                <a:ext cx="1672317" cy="523220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Прямоугольник 2"/>
              <p:cNvSpPr/>
              <p:nvPr/>
            </p:nvSpPr>
            <p:spPr>
              <a:xfrm>
                <a:off x="9009687" y="2182824"/>
                <a:ext cx="1741567" cy="5280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9687" y="2182824"/>
                <a:ext cx="1741567" cy="528030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Прямоугольник 9"/>
              <p:cNvSpPr/>
              <p:nvPr/>
            </p:nvSpPr>
            <p:spPr>
              <a:xfrm>
                <a:off x="9009687" y="5166940"/>
                <a:ext cx="214565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const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9687" y="5166940"/>
                <a:ext cx="2145652" cy="523220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Прямоугольник 12"/>
              <p:cNvSpPr/>
              <p:nvPr/>
            </p:nvSpPr>
            <p:spPr>
              <a:xfrm>
                <a:off x="9009687" y="3180736"/>
                <a:ext cx="169770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9687" y="3180736"/>
                <a:ext cx="1697709" cy="523220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Прямоугольник 16"/>
              <p:cNvSpPr/>
              <p:nvPr/>
            </p:nvSpPr>
            <p:spPr>
              <a:xfrm>
                <a:off x="9009687" y="1189722"/>
                <a:ext cx="173618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9687" y="1189722"/>
                <a:ext cx="1736181" cy="523220"/>
              </a:xfrm>
              <a:prstGeom prst="rect">
                <a:avLst/>
              </a:prstGeom>
              <a:blipFill>
                <a:blip r:embed="rId7" cstate="print"/>
                <a:stretch>
                  <a:fillRect l="-6316" t="-8140" b="-255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53718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711 -0.05046 " pathEditMode="relative" ptsTypes="AA">
                                      <p:cBhvr>
                                        <p:cTn id="28" dur="1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0" grpId="0" animBg="1"/>
      <p:bldP spid="13" grpId="0" animBg="1"/>
      <p:bldP spid="17" grpId="0" animBg="1"/>
      <p:bldP spid="1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3189" y="865133"/>
            <a:ext cx="5465570" cy="5311229"/>
          </a:xfrm>
          <a:scene3d>
            <a:camera prst="orthographicFront"/>
            <a:lightRig rig="threePt" dir="t"/>
          </a:scene3d>
          <a:sp3d contourW="12700"/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Прямоугольник 1"/>
              <p:cNvSpPr/>
              <p:nvPr/>
            </p:nvSpPr>
            <p:spPr>
              <a:xfrm>
                <a:off x="9116363" y="1362467"/>
                <a:ext cx="165442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363" y="1362467"/>
                <a:ext cx="1654427" cy="523220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Прямоугольник 2"/>
              <p:cNvSpPr/>
              <p:nvPr/>
            </p:nvSpPr>
            <p:spPr>
              <a:xfrm>
                <a:off x="9107771" y="2322301"/>
                <a:ext cx="1663019" cy="5280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7771" y="2322301"/>
                <a:ext cx="1663019" cy="528030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Прямоугольник 3"/>
              <p:cNvSpPr/>
              <p:nvPr/>
            </p:nvSpPr>
            <p:spPr>
              <a:xfrm>
                <a:off x="9116363" y="5289597"/>
                <a:ext cx="169770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363" y="5289597"/>
                <a:ext cx="1697709" cy="523220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Прямоугольник 9"/>
              <p:cNvSpPr/>
              <p:nvPr/>
            </p:nvSpPr>
            <p:spPr>
              <a:xfrm>
                <a:off x="9116363" y="4291975"/>
                <a:ext cx="167231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y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363" y="4291975"/>
                <a:ext cx="1672317" cy="523220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Прямоугольник 11"/>
              <p:cNvSpPr/>
              <p:nvPr/>
            </p:nvSpPr>
            <p:spPr>
              <a:xfrm>
                <a:off x="9116363" y="3327331"/>
                <a:ext cx="214565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const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363" y="3327331"/>
                <a:ext cx="2145652" cy="523220"/>
              </a:xfrm>
              <a:prstGeom prst="rect">
                <a:avLst/>
              </a:prstGeom>
              <a:blipFill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94312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7 L -0.20209 -0.27824 " pathEditMode="relative" rAng="0" ptsTypes="AA">
                                      <p:cBhvr>
                                        <p:cTn id="28" dur="1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4" y="-1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0" grpId="0" animBg="1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771" y="581319"/>
            <a:ext cx="5704762" cy="5571429"/>
          </a:xfrm>
          <a:scene3d>
            <a:camera prst="orthographicFront"/>
            <a:lightRig rig="threePt" dir="t"/>
          </a:scene3d>
          <a:sp3d contourW="12700"/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Прямоугольник 1"/>
              <p:cNvSpPr/>
              <p:nvPr/>
            </p:nvSpPr>
            <p:spPr>
              <a:xfrm>
                <a:off x="9207743" y="1372849"/>
                <a:ext cx="1741567" cy="5280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7743" y="1372849"/>
                <a:ext cx="1741567" cy="528030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Прямоугольник 2"/>
              <p:cNvSpPr/>
              <p:nvPr/>
            </p:nvSpPr>
            <p:spPr>
              <a:xfrm>
                <a:off x="9216335" y="2338243"/>
                <a:ext cx="173297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6335" y="2338243"/>
                <a:ext cx="1732975" cy="523220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Прямоугольник 9"/>
              <p:cNvSpPr/>
              <p:nvPr/>
            </p:nvSpPr>
            <p:spPr>
              <a:xfrm>
                <a:off x="9207743" y="3296422"/>
                <a:ext cx="214565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const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7743" y="3296422"/>
                <a:ext cx="2145652" cy="523220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Прямоугольник 10"/>
              <p:cNvSpPr/>
              <p:nvPr/>
            </p:nvSpPr>
            <p:spPr>
              <a:xfrm>
                <a:off x="9207743" y="4222392"/>
                <a:ext cx="167231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y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7743" y="4222392"/>
                <a:ext cx="1672317" cy="523220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Прямоугольник 11"/>
              <p:cNvSpPr/>
              <p:nvPr/>
            </p:nvSpPr>
            <p:spPr>
              <a:xfrm>
                <a:off x="9229671" y="5217239"/>
                <a:ext cx="169770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9671" y="5217239"/>
                <a:ext cx="1697709" cy="523220"/>
              </a:xfrm>
              <a:prstGeom prst="rect">
                <a:avLst/>
              </a:prstGeom>
              <a:blipFill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51874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4.81481E-6 L -0.19856 -0.13982 " pathEditMode="relative" rAng="0" ptsTypes="AA">
                                      <p:cBhvr>
                                        <p:cTn id="30" dur="1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35" y="-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886" y="1303896"/>
            <a:ext cx="11286308" cy="3057344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6000" b="1" dirty="0" smtClean="0"/>
              <a:t>  </a:t>
            </a:r>
            <a:r>
              <a:rPr lang="ru-RU" sz="5400" b="1" dirty="0" smtClean="0"/>
              <a:t>Что называется модулем числа а?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3944983"/>
            <a:ext cx="10515600" cy="22319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336331"/>
                <a:ext cx="10515600" cy="5840632"/>
              </a:xfrm>
            </p:spPr>
            <p:txBody>
              <a:bodyPr>
                <a:normAutofit fontScale="77500" lnSpcReduction="20000"/>
              </a:bodyPr>
              <a:lstStyle/>
              <a:p>
                <a:endParaRPr lang="ru-RU" sz="5400" dirty="0" smtClean="0"/>
              </a:p>
              <a:p>
                <a:pPr algn="ctr">
                  <a:buFont typeface="Wingdings" panose="05000000000000000000" pitchFamily="2" charset="2"/>
                  <a:buChar char="§"/>
                </a:pPr>
                <a:r>
                  <a:rPr lang="ru-RU" sz="5400" b="1" dirty="0" smtClean="0"/>
                  <a:t>  Что называется модулем числа?</a:t>
                </a:r>
              </a:p>
              <a:p>
                <a:pPr marL="0" indent="0">
                  <a:buNone/>
                </a:pPr>
                <a:endParaRPr lang="en-US" sz="6000" b="1" dirty="0" smtClean="0"/>
              </a:p>
              <a:p>
                <a:pPr marL="0" indent="0">
                  <a:buNone/>
                </a:pPr>
                <a:endParaRPr lang="ru-RU" sz="6000" b="1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9400" b="1" i="0" dirty="0" smtClean="0">
                        <a:latin typeface="Cambria Math" panose="02040503050406030204" pitchFamily="18" charset="0"/>
                      </a:rPr>
                      <m:t>           </m:t>
                    </m:r>
                    <m:d>
                      <m:dPr>
                        <m:begChr m:val="|"/>
                        <m:endChr m:val="|"/>
                        <m:ctrlPr>
                          <a:rPr lang="en-US" sz="9400" b="1" i="0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9400" b="1" i="1" dirty="0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d>
                    <m:r>
                      <a:rPr lang="en-US" sz="9400" b="1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9400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9400" b="1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sz="9400" b="1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ru-RU" sz="9400" b="1" i="1" dirty="0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sz="9400" b="1" i="1" dirty="0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9400" b="1" i="1" dirty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9400" b="1" i="1" dirty="0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9400" b="1" i="0" dirty="0" smtClean="0">
                                  <a:latin typeface="Cambria Math" panose="02040503050406030204" pitchFamily="18" charset="0"/>
                                </a:rPr>
                                <m:t>≥0</m:t>
                              </m:r>
                            </m:e>
                          </m:mr>
                          <m:mr>
                            <m:e>
                              <m:r>
                                <a:rPr lang="en-US" sz="9400" b="1" i="0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9400" b="1" i="1" dirty="0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9400" b="1" i="1" dirty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9400" b="1" i="1" dirty="0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9400" b="1" i="0" dirty="0" smtClean="0">
                                  <a:latin typeface="Cambria Math" panose="02040503050406030204" pitchFamily="18" charset="0"/>
                                </a:rPr>
                                <m:t>≤0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5400" b="1" dirty="0" smtClean="0"/>
                  <a:t>         </a:t>
                </a:r>
                <a:endParaRPr lang="ru-RU" sz="5400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336331"/>
                <a:ext cx="10515600" cy="5840632"/>
              </a:xfrm>
              <a:blipFill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065830132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207471"/>
            <a:ext cx="10515600" cy="833054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sz="4800" b="1" dirty="0" smtClean="0"/>
              <a:t>Преобразования графика  функции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81332" y="2007038"/>
            <a:ext cx="4829335" cy="4109983"/>
          </a:xfrm>
          <a:effectLst>
            <a:outerShdw blurRad="50800" dist="50800" dir="372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threePt" dir="t"/>
          </a:scene3d>
          <a:sp3d contourW="12700"/>
        </p:spPr>
      </p:pic>
      <p:sp>
        <p:nvSpPr>
          <p:cNvPr id="5" name="Прямоугольник 4"/>
          <p:cNvSpPr/>
          <p:nvPr/>
        </p:nvSpPr>
        <p:spPr>
          <a:xfrm>
            <a:off x="4582510" y="1040525"/>
            <a:ext cx="4340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 </a:t>
            </a:r>
            <a:r>
              <a:rPr lang="en-US" sz="3600" b="1" dirty="0"/>
              <a:t>y</a:t>
            </a:r>
            <a:r>
              <a:rPr lang="en-US" sz="3600" b="1" dirty="0" smtClean="0"/>
              <a:t>=|x|; a&gt;0, b&gt;0 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65364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</TotalTime>
  <Words>208</Words>
  <Application>Microsoft Office PowerPoint</Application>
  <PresentationFormat>Произвольный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Каждому графику функции поставьте в                  соответствие формулу, которая ее задает:</vt:lpstr>
      <vt:lpstr>Слайд 3</vt:lpstr>
      <vt:lpstr>Слайд 4</vt:lpstr>
      <vt:lpstr>Слайд 5</vt:lpstr>
      <vt:lpstr>Слайд 6</vt:lpstr>
      <vt:lpstr>  Что называется модулем числа а?</vt:lpstr>
      <vt:lpstr>Слайд 8</vt:lpstr>
      <vt:lpstr>       Преобразования графика  функции </vt:lpstr>
      <vt:lpstr>y=|x + a|, a &gt; 0</vt:lpstr>
      <vt:lpstr>y=|x - a|, a &gt; 0</vt:lpstr>
      <vt:lpstr>y=| x |+ b, b &gt; 0</vt:lpstr>
      <vt:lpstr>y=| x |- b, b &gt; 0</vt:lpstr>
      <vt:lpstr>y=|x - 2| + 1</vt:lpstr>
      <vt:lpstr>Уравнение окружности</vt:lpstr>
      <vt:lpstr>Уравнение окружности</vt:lpstr>
      <vt:lpstr>Уравнение окружности  в задачах с параметром </vt:lpstr>
      <vt:lpstr>Закончите фразу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lat tagir</dc:creator>
  <cp:lastModifiedBy>АБАК</cp:lastModifiedBy>
  <cp:revision>52</cp:revision>
  <dcterms:created xsi:type="dcterms:W3CDTF">2017-03-28T09:50:34Z</dcterms:created>
  <dcterms:modified xsi:type="dcterms:W3CDTF">2017-03-30T06:53:38Z</dcterms:modified>
</cp:coreProperties>
</file>