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1"/>
  </p:notesMasterIdLst>
  <p:sldIdLst>
    <p:sldId id="256" r:id="rId2"/>
    <p:sldId id="257" r:id="rId3"/>
    <p:sldId id="288" r:id="rId4"/>
    <p:sldId id="295" r:id="rId5"/>
    <p:sldId id="259" r:id="rId6"/>
    <p:sldId id="289" r:id="rId7"/>
    <p:sldId id="264" r:id="rId8"/>
    <p:sldId id="260" r:id="rId9"/>
    <p:sldId id="263" r:id="rId10"/>
    <p:sldId id="261" r:id="rId11"/>
    <p:sldId id="262" r:id="rId12"/>
    <p:sldId id="297" r:id="rId13"/>
    <p:sldId id="285" r:id="rId14"/>
    <p:sldId id="286" r:id="rId15"/>
    <p:sldId id="287" r:id="rId16"/>
    <p:sldId id="290" r:id="rId17"/>
    <p:sldId id="265" r:id="rId18"/>
    <p:sldId id="291" r:id="rId19"/>
    <p:sldId id="292" r:id="rId20"/>
    <p:sldId id="266" r:id="rId21"/>
    <p:sldId id="268" r:id="rId22"/>
    <p:sldId id="293" r:id="rId23"/>
    <p:sldId id="298" r:id="rId24"/>
    <p:sldId id="296" r:id="rId25"/>
    <p:sldId id="267" r:id="rId26"/>
    <p:sldId id="284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88" autoAdjust="0"/>
    <p:restoredTop sz="41935" autoAdjust="0"/>
  </p:normalViewPr>
  <p:slideViewPr>
    <p:cSldViewPr>
      <p:cViewPr>
        <p:scale>
          <a:sx n="100" d="100"/>
          <a:sy n="100" d="100"/>
        </p:scale>
        <p:origin x="-725" y="5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4C331-E606-45D7-AAD0-89C60851919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41CF3-B193-49C4-9CEB-62C8D1C03B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66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1D59DB-FBC6-48E7-9AEB-CBB646D5CBFF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005D6A-CDFF-430C-BB7A-98D448D13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galina.levina.74@yandex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928671"/>
            <a:ext cx="4529142" cy="2143139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>ПОРТФОЛИО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629424" cy="2209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defRPr/>
            </a:pPr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Левиной Галины Васильевны </a:t>
            </a:r>
          </a:p>
          <a:p>
            <a:pPr>
              <a:lnSpc>
                <a:spcPct val="150000"/>
              </a:lnSpc>
              <a:defRPr/>
            </a:pPr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Учителя математики и информатики</a:t>
            </a:r>
            <a:endParaRPr lang="ru-RU" sz="4900" b="1" dirty="0">
              <a:solidFill>
                <a:schemeClr val="accent2">
                  <a:lumMod val="75000"/>
                </a:schemeClr>
              </a:solidFill>
              <a:latin typeface="+mj-lt"/>
              <a:ea typeface="Calibri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49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МБОУ «</a:t>
            </a:r>
            <a:r>
              <a:rPr lang="ru-RU" sz="4900" b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Мордовско</a:t>
            </a:r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- Козловская </a:t>
            </a:r>
            <a:r>
              <a:rPr lang="ru-RU" sz="49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средняя </a:t>
            </a:r>
            <a:r>
              <a:rPr lang="ru-RU" sz="4900" b="1" dirty="0">
                <a:solidFill>
                  <a:schemeClr val="accent2">
                    <a:lumMod val="75000"/>
                  </a:schemeClr>
                </a:solidFill>
                <a:ea typeface="Calibri" pitchFamily="34" charset="0"/>
                <a:cs typeface="Arial" pitchFamily="34" charset="0"/>
              </a:rPr>
              <a:t>общеобразовательная</a:t>
            </a:r>
            <a:r>
              <a:rPr lang="ru-RU" sz="49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 школа» </a:t>
            </a:r>
          </a:p>
          <a:p>
            <a:pPr>
              <a:lnSpc>
                <a:spcPct val="150000"/>
              </a:lnSpc>
              <a:defRPr/>
            </a:pPr>
            <a:r>
              <a:rPr lang="ru-RU" sz="49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Arial" pitchFamily="34" charset="0"/>
              </a:rPr>
              <a:t>Атюрьевского муниципального района Республики Мордовия </a:t>
            </a:r>
          </a:p>
          <a:p>
            <a:pPr>
              <a:lnSpc>
                <a:spcPct val="150000"/>
              </a:lnSpc>
              <a:defRPr/>
            </a:pP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Arial" pitchFamily="34" charset="0"/>
              </a:rPr>
              <a:t>email</a:t>
            </a:r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Arial" pitchFamily="34" charset="0"/>
              </a:rPr>
              <a:t>: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Arial" pitchFamily="34" charset="0"/>
                <a:hlinkClick r:id="rId2"/>
              </a:rPr>
              <a:t>galina.levina.74@yandex.ru</a:t>
            </a:r>
            <a:endParaRPr lang="ru-RU" sz="4900" b="1" dirty="0" smtClean="0">
              <a:solidFill>
                <a:schemeClr val="accent2">
                  <a:lumMod val="75000"/>
                </a:schemeClr>
              </a:solidFill>
              <a:latin typeface="+mj-lt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Arial" pitchFamily="34" charset="0"/>
              </a:rPr>
              <a:t>Адрес сайта: </a:t>
            </a:r>
            <a:r>
              <a:rPr lang="en-US" sz="4800" u="sng" dirty="0"/>
              <a:t>https</a:t>
            </a:r>
            <a:r>
              <a:rPr lang="ru-RU" sz="4800" u="sng" dirty="0"/>
              <a:t>://</a:t>
            </a:r>
            <a:r>
              <a:rPr lang="en-US" sz="4800" u="sng" dirty="0" err="1"/>
              <a:t>nsportal</a:t>
            </a:r>
            <a:r>
              <a:rPr lang="ru-RU" sz="4800" u="sng" dirty="0"/>
              <a:t>.</a:t>
            </a:r>
            <a:r>
              <a:rPr lang="en-US" sz="4800" u="sng" dirty="0" err="1"/>
              <a:t>ru</a:t>
            </a:r>
            <a:r>
              <a:rPr lang="ru-RU" sz="4800" u="sng" dirty="0"/>
              <a:t>/</a:t>
            </a:r>
            <a:r>
              <a:rPr lang="en-US" sz="4800" u="sng" dirty="0" err="1"/>
              <a:t>levina</a:t>
            </a:r>
            <a:r>
              <a:rPr lang="ru-RU" sz="4800" u="sng" dirty="0"/>
              <a:t>-</a:t>
            </a:r>
            <a:r>
              <a:rPr lang="en-US" sz="4800" u="sng" dirty="0" err="1"/>
              <a:t>galina</a:t>
            </a:r>
            <a:r>
              <a:rPr lang="ru-RU" sz="4800" u="sng" dirty="0"/>
              <a:t>-</a:t>
            </a:r>
            <a:r>
              <a:rPr lang="en-US" sz="4800" u="sng" dirty="0" err="1"/>
              <a:t>vasilevna</a:t>
            </a:r>
            <a:endParaRPr lang="ru-RU" sz="4800" dirty="0">
              <a:latin typeface="+mj-lt"/>
              <a:cs typeface="Arial" pitchFamily="34" charset="0"/>
            </a:endParaRPr>
          </a:p>
          <a:p>
            <a:endParaRPr lang="ru-RU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3713157" cy="292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00CC"/>
                </a:solidFill>
              </a:rPr>
              <a:t>6. Результаты участия во всероссийской предметной олимпиаде</a:t>
            </a:r>
            <a:br>
              <a:rPr lang="ru-RU" sz="2800" dirty="0" smtClean="0">
                <a:solidFill>
                  <a:srgbClr val="0000CC"/>
                </a:solidFill>
              </a:rPr>
            </a:br>
            <a:endParaRPr lang="ru-RU" sz="2800" b="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948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  <a:gridCol w="1447800"/>
              </a:tblGrid>
              <a:tr h="4152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Предмет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1648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2014- 2015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Информатика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Информатика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Мылкина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Анна Борисовна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Макашкин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Дмитрий  Васильевич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Маркина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Марина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Анатольевна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Школьный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Школьный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Школьный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942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2015- 2016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Информатика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Федоткин Денис Александрович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Маркина Марина Анатольевна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Школьный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Школьный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942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2016-2017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Times New Roman"/>
                          <a:ea typeface="Calibri"/>
                          <a:cs typeface="Times New Roman"/>
                        </a:rPr>
                        <a:t>Информатика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Федоткин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Денис Александрович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Трушков Алексей Николаевич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Школьный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Школьный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00CC"/>
                </a:solidFill>
              </a:rPr>
              <a:t>7. Позитивные результаты по внеурочной деятельности обучающихся</a:t>
            </a:r>
            <a:br>
              <a:rPr lang="ru-RU" sz="2000" dirty="0" smtClean="0">
                <a:solidFill>
                  <a:srgbClr val="0000CC"/>
                </a:solidFill>
              </a:rPr>
            </a:br>
            <a:endParaRPr lang="ru-RU" sz="2000" dirty="0">
              <a:cs typeface="Aharoni" pitchFamily="2" charset="-79"/>
            </a:endParaRPr>
          </a:p>
        </p:txBody>
      </p:sp>
      <p:pic>
        <p:nvPicPr>
          <p:cNvPr id="6" name="Содержимое 5" descr="сканирование002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000240"/>
            <a:ext cx="2428892" cy="3513977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000240"/>
            <a:ext cx="2551765" cy="354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User\Desktop\Фото1307E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1928802"/>
            <a:ext cx="2500330" cy="364333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00CC"/>
                </a:solidFill>
              </a:rPr>
              <a:t>Позитивные результаты по внеурочной деятельности обучающихся</a:t>
            </a:r>
            <a:r>
              <a:rPr lang="ru-RU" dirty="0">
                <a:solidFill>
                  <a:srgbClr val="0000CC"/>
                </a:solidFill>
              </a:rPr>
              <a:t/>
            </a:r>
            <a:br>
              <a:rPr lang="ru-RU" dirty="0">
                <a:solidFill>
                  <a:srgbClr val="0000CC"/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0169" y="1554163"/>
            <a:ext cx="3236062" cy="4525962"/>
          </a:xfrm>
        </p:spPr>
      </p:pic>
    </p:spTree>
    <p:extLst>
      <p:ext uri="{BB962C8B-B14F-4D97-AF65-F5344CB8AC3E}">
        <p14:creationId xmlns:p14="http://schemas.microsoft.com/office/powerpoint/2010/main" val="239989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00CC"/>
                </a:solidFill>
              </a:rPr>
              <a:t> 8. Наличие публикаций, включая интернет - публикаций</a:t>
            </a:r>
            <a:endParaRPr lang="ru-RU" dirty="0"/>
          </a:p>
        </p:txBody>
      </p:sp>
      <p:pic>
        <p:nvPicPr>
          <p:cNvPr id="4" name="Содержимое 3" descr="сканирование009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2000240"/>
            <a:ext cx="2500330" cy="3647297"/>
          </a:xfrm>
        </p:spPr>
      </p:pic>
      <p:pic>
        <p:nvPicPr>
          <p:cNvPr id="3074" name="Picture 2" descr="C:\Users\User\Desktop\сканирование00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1" y="1785926"/>
            <a:ext cx="2406333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00CC"/>
                </a:solidFill>
              </a:rPr>
              <a:t>Наличие публикаций, включая интернет - публикаций</a:t>
            </a:r>
            <a:endParaRPr lang="ru-RU" dirty="0"/>
          </a:p>
        </p:txBody>
      </p:sp>
      <p:pic>
        <p:nvPicPr>
          <p:cNvPr id="6" name="Содержимое 5" descr="сканирование003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500174"/>
            <a:ext cx="2143140" cy="4071966"/>
          </a:xfrm>
        </p:spPr>
      </p:pic>
      <p:pic>
        <p:nvPicPr>
          <p:cNvPr id="4098" name="Picture 2" descr="C:\Users\User\Desktop\сканирование00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1500174"/>
            <a:ext cx="3781425" cy="425608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00CC"/>
                </a:solidFill>
              </a:rPr>
              <a:t>Наличие публикаций, включая интернет - публикаций</a:t>
            </a:r>
            <a:endParaRPr lang="ru-RU" dirty="0"/>
          </a:p>
        </p:txBody>
      </p:sp>
      <p:pic>
        <p:nvPicPr>
          <p:cNvPr id="4" name="Содержимое 3" descr="сканирование002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23316" y="2517149"/>
            <a:ext cx="4857784" cy="268096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r>
              <a:rPr lang="ru-RU" sz="4400" dirty="0" smtClean="0">
                <a:solidFill>
                  <a:srgbClr val="0000CC"/>
                </a:solidFill>
              </a:rPr>
              <a:t>9. Наличие авторских программ</a:t>
            </a:r>
            <a:br>
              <a:rPr lang="ru-RU" sz="4400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00CC"/>
                </a:solidFill>
              </a:rPr>
              <a:t>10. Выступления на научно – практических конференциях, </a:t>
            </a:r>
            <a:r>
              <a:rPr lang="ru-RU" sz="2800" dirty="0" err="1" smtClean="0">
                <a:solidFill>
                  <a:srgbClr val="0000CC"/>
                </a:solidFill>
              </a:rPr>
              <a:t>педчтениях</a:t>
            </a:r>
            <a:r>
              <a:rPr lang="ru-RU" sz="2800" dirty="0" smtClean="0">
                <a:solidFill>
                  <a:srgbClr val="0000CC"/>
                </a:solidFill>
              </a:rPr>
              <a:t>, семинарах, секциях</a:t>
            </a:r>
            <a:br>
              <a:rPr lang="ru-RU" sz="2800" dirty="0" smtClean="0">
                <a:solidFill>
                  <a:srgbClr val="0000CC"/>
                </a:solidFill>
              </a:rPr>
            </a:br>
            <a:endParaRPr lang="ru-RU" sz="28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Содержимое 3" descr="сканирование008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1643050"/>
            <a:ext cx="3071553" cy="4293524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7" y="1683368"/>
            <a:ext cx="3143272" cy="430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29642" cy="128588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11. Проведение открытых уроков, мастер – классов, мероприятий.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  <p:pic>
        <p:nvPicPr>
          <p:cNvPr id="4" name="Содержимое 3" descr="сканирование009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7" y="1500174"/>
            <a:ext cx="3004854" cy="4143404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4050" y="1660736"/>
            <a:ext cx="2839849" cy="391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CC"/>
                </a:solidFill>
              </a:rPr>
              <a:t>Проведение открытых уроков, мастер – классов, мероприятий.</a:t>
            </a:r>
            <a:endParaRPr lang="ru-RU" sz="3200" dirty="0"/>
          </a:p>
        </p:txBody>
      </p:sp>
      <p:pic>
        <p:nvPicPr>
          <p:cNvPr id="6" name="Содержимое 5" descr="сканирование009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092" y="1554163"/>
            <a:ext cx="3282216" cy="45259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ОБЩИЕ СВЕДЕНИЯ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fontAlgn="base"/>
            <a:r>
              <a:rPr lang="ru-RU" b="1" dirty="0"/>
              <a:t>Фамилия, имя, отчество</a:t>
            </a:r>
            <a:endParaRPr lang="ru-RU" dirty="0"/>
          </a:p>
          <a:p>
            <a:pPr fontAlgn="base"/>
            <a:r>
              <a:rPr lang="ru-RU" b="1" dirty="0"/>
              <a:t>                </a:t>
            </a:r>
            <a:r>
              <a:rPr lang="ru-RU" b="1" u="sng" dirty="0" smtClean="0"/>
              <a:t>Левина Галина Васильевна</a:t>
            </a:r>
            <a:endParaRPr lang="ru-RU" u="sng" dirty="0"/>
          </a:p>
          <a:p>
            <a:pPr fontAlgn="base"/>
            <a:r>
              <a:rPr lang="ru-RU" b="1" dirty="0"/>
              <a:t>Дата рождения</a:t>
            </a:r>
            <a:endParaRPr lang="ru-RU" dirty="0"/>
          </a:p>
          <a:p>
            <a:pPr fontAlgn="base"/>
            <a:r>
              <a:rPr lang="ru-RU" b="1" u="sng" dirty="0" smtClean="0"/>
              <a:t>28.08.1974</a:t>
            </a:r>
            <a:endParaRPr lang="ru-RU" b="1" u="sng" dirty="0"/>
          </a:p>
          <a:p>
            <a:pPr fontAlgn="base"/>
            <a:r>
              <a:rPr lang="ru-RU" b="1" dirty="0" smtClean="0"/>
              <a:t>Название </a:t>
            </a:r>
            <a:r>
              <a:rPr lang="ru-RU" b="1" dirty="0"/>
              <a:t>образовательного учреждения </a:t>
            </a:r>
            <a:endParaRPr lang="ru-RU" dirty="0"/>
          </a:p>
          <a:p>
            <a:pPr fontAlgn="base"/>
            <a:r>
              <a:rPr lang="ru-RU" b="1" u="sng" dirty="0"/>
              <a:t>Муниципальное бюджетное общеобразовательное учреждение </a:t>
            </a:r>
            <a:endParaRPr lang="ru-RU" u="sng" dirty="0"/>
          </a:p>
          <a:p>
            <a:pPr fontAlgn="base"/>
            <a:r>
              <a:rPr lang="ru-RU" b="1" u="sng" dirty="0"/>
              <a:t>«</a:t>
            </a:r>
            <a:r>
              <a:rPr lang="ru-RU" b="1" u="sng" dirty="0" err="1"/>
              <a:t>Мордовско-Козловская</a:t>
            </a:r>
            <a:r>
              <a:rPr lang="ru-RU" b="1" u="sng" dirty="0"/>
              <a:t> средняя общеобразовательная школа»</a:t>
            </a:r>
            <a:endParaRPr lang="ru-RU" u="sng" dirty="0"/>
          </a:p>
          <a:p>
            <a:pPr fontAlgn="base"/>
            <a:r>
              <a:rPr lang="ru-RU" b="1" dirty="0"/>
              <a:t>Сведения об образовании </a:t>
            </a:r>
            <a:endParaRPr lang="ru-RU" dirty="0"/>
          </a:p>
          <a:p>
            <a:pPr fontAlgn="base"/>
            <a:r>
              <a:rPr lang="ru-RU" b="1" u="sng" dirty="0"/>
              <a:t>Образование высшее: окончила в </a:t>
            </a:r>
            <a:r>
              <a:rPr lang="ru-RU" b="1" u="sng" dirty="0" smtClean="0"/>
              <a:t>1996 </a:t>
            </a:r>
            <a:r>
              <a:rPr lang="ru-RU" b="1" u="sng" dirty="0"/>
              <a:t>г. «МГПИ </a:t>
            </a:r>
            <a:r>
              <a:rPr lang="ru-RU" b="1" u="sng" dirty="0" err="1"/>
              <a:t>им.М.Е.Евсевьева</a:t>
            </a:r>
            <a:r>
              <a:rPr lang="ru-RU" b="1" u="sng" dirty="0"/>
              <a:t>», квалификация </a:t>
            </a:r>
            <a:r>
              <a:rPr lang="ru-RU" b="1" u="sng" dirty="0" smtClean="0"/>
              <a:t>учитель  математики и информатики</a:t>
            </a:r>
            <a:endParaRPr lang="ru-RU" u="sng" dirty="0"/>
          </a:p>
          <a:p>
            <a:pPr fontAlgn="base"/>
            <a:endParaRPr lang="ru-RU" b="1" dirty="0"/>
          </a:p>
          <a:p>
            <a:pPr fontAlgn="base"/>
            <a:r>
              <a:rPr lang="ru-RU" b="1" dirty="0"/>
              <a:t>Должность по штатному расписанию</a:t>
            </a:r>
            <a:endParaRPr lang="ru-RU" dirty="0"/>
          </a:p>
          <a:p>
            <a:pPr fontAlgn="base"/>
            <a:endParaRPr lang="ru-RU" b="1" dirty="0"/>
          </a:p>
          <a:p>
            <a:pPr fontAlgn="base"/>
            <a:r>
              <a:rPr lang="ru-RU" b="1" u="sng" dirty="0" smtClean="0"/>
              <a:t>Учитель математики и информатики</a:t>
            </a:r>
          </a:p>
          <a:p>
            <a:pPr fontAlgn="base"/>
            <a:r>
              <a:rPr lang="ru-RU" b="1" dirty="0" smtClean="0"/>
              <a:t>Преподаваемый </a:t>
            </a:r>
            <a:r>
              <a:rPr lang="ru-RU" b="1" dirty="0"/>
              <a:t>предмет</a:t>
            </a:r>
            <a:endParaRPr lang="ru-RU" dirty="0"/>
          </a:p>
          <a:p>
            <a:pPr fontAlgn="base"/>
            <a:r>
              <a:rPr lang="ru-RU" b="1" u="sng" dirty="0" smtClean="0"/>
              <a:t>Математика и информатика</a:t>
            </a:r>
          </a:p>
          <a:p>
            <a:pPr fontAlgn="base"/>
            <a:r>
              <a:rPr lang="ru-RU" b="1" dirty="0" smtClean="0"/>
              <a:t>Квалификационная </a:t>
            </a:r>
            <a:r>
              <a:rPr lang="ru-RU" b="1" dirty="0"/>
              <a:t>категория </a:t>
            </a:r>
            <a:endParaRPr lang="ru-RU" dirty="0"/>
          </a:p>
          <a:p>
            <a:pPr fontAlgn="base"/>
            <a:r>
              <a:rPr lang="ru-RU" b="1" u="sng" dirty="0" smtClean="0"/>
              <a:t>Соответствие занимаемой должности</a:t>
            </a:r>
          </a:p>
          <a:p>
            <a:pPr fontAlgn="base"/>
            <a:r>
              <a:rPr lang="ru-RU" b="1" dirty="0" smtClean="0"/>
              <a:t>Общий </a:t>
            </a:r>
            <a:r>
              <a:rPr lang="ru-RU" b="1" dirty="0"/>
              <a:t>педагогический стаж </a:t>
            </a:r>
            <a:endParaRPr lang="ru-RU" dirty="0"/>
          </a:p>
          <a:p>
            <a:pPr fontAlgn="base"/>
            <a:r>
              <a:rPr lang="ru-RU" b="1" u="sng" dirty="0" smtClean="0"/>
              <a:t>21 год</a:t>
            </a:r>
            <a:endParaRPr lang="ru-RU" u="sng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5409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CC"/>
                </a:solidFill>
              </a:rPr>
              <a:t>12. Общественно – педагогическая </a:t>
            </a:r>
            <a:br>
              <a:rPr lang="ru-RU" sz="3200" dirty="0" smtClean="0">
                <a:solidFill>
                  <a:srgbClr val="0000CC"/>
                </a:solidFill>
              </a:rPr>
            </a:br>
            <a:r>
              <a:rPr lang="ru-RU" sz="3200" dirty="0" smtClean="0">
                <a:solidFill>
                  <a:srgbClr val="0000CC"/>
                </a:solidFill>
              </a:rPr>
              <a:t>активность педагога</a:t>
            </a:r>
            <a:br>
              <a:rPr lang="ru-RU" sz="3200" dirty="0" smtClean="0">
                <a:solidFill>
                  <a:srgbClr val="0000CC"/>
                </a:solidFill>
              </a:rPr>
            </a:br>
            <a:endParaRPr lang="ru-RU" sz="3200" dirty="0"/>
          </a:p>
        </p:txBody>
      </p:sp>
      <p:pic>
        <p:nvPicPr>
          <p:cNvPr id="4" name="Содержимое 3" descr="сканирование008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30" y="1214422"/>
            <a:ext cx="3423705" cy="4714908"/>
          </a:xfrm>
        </p:spPr>
      </p:pic>
      <p:pic>
        <p:nvPicPr>
          <p:cNvPr id="1026" name="Picture 2" descr="C:\Users\User\Desktop\сканы Левиной\сканирование00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7562" y="1571612"/>
            <a:ext cx="3529483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Общественно – педагогическая </a:t>
            </a:r>
            <a:br>
              <a:rPr lang="ru-RU" sz="3600" dirty="0" smtClean="0">
                <a:solidFill>
                  <a:srgbClr val="0000CC"/>
                </a:solidFill>
              </a:rPr>
            </a:br>
            <a:r>
              <a:rPr lang="ru-RU" sz="3600" dirty="0" smtClean="0">
                <a:solidFill>
                  <a:srgbClr val="0000CC"/>
                </a:solidFill>
              </a:rPr>
              <a:t>активность педагога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  <p:pic>
        <p:nvPicPr>
          <p:cNvPr id="4" name="Содержимое 3" descr="сканирование002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688844"/>
            <a:ext cx="3500462" cy="2597412"/>
          </a:xfrm>
        </p:spPr>
      </p:pic>
      <p:pic>
        <p:nvPicPr>
          <p:cNvPr id="1026" name="Picture 2" descr="C:\Users\User\Desktop\сканирование0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404" y="3214686"/>
            <a:ext cx="4268091" cy="310038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CC"/>
                </a:solidFill>
              </a:rPr>
              <a:t>Общественно – педагогическая </a:t>
            </a:r>
            <a:br>
              <a:rPr lang="ru-RU" sz="3200" dirty="0" smtClean="0">
                <a:solidFill>
                  <a:srgbClr val="0000CC"/>
                </a:solidFill>
              </a:rPr>
            </a:br>
            <a:r>
              <a:rPr lang="ru-RU" sz="3200" dirty="0" smtClean="0">
                <a:solidFill>
                  <a:srgbClr val="0000CC"/>
                </a:solidFill>
              </a:rPr>
              <a:t>активность педагога</a:t>
            </a:r>
            <a:endParaRPr lang="ru-RU" sz="3200" dirty="0"/>
          </a:p>
        </p:txBody>
      </p:sp>
      <p:pic>
        <p:nvPicPr>
          <p:cNvPr id="2050" name="Picture 2" descr="C:\Users\User\Desktop\сканы Левиной\сканирование0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14488"/>
            <a:ext cx="3096344" cy="4162784"/>
          </a:xfrm>
          <a:prstGeom prst="rect">
            <a:avLst/>
          </a:prstGeom>
          <a:noFill/>
        </p:spPr>
      </p:pic>
      <p:pic>
        <p:nvPicPr>
          <p:cNvPr id="1026" name="Picture 2" descr="C:\Users\школа\Desktop\сканирование0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72" y="1772814"/>
            <a:ext cx="2997921" cy="413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692696"/>
            <a:ext cx="8611036" cy="63976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00CC"/>
                </a:solidFill>
              </a:rPr>
              <a:t>Общественно – педагогическая </a:t>
            </a:r>
            <a:r>
              <a:rPr lang="ru-RU" sz="2400" dirty="0" smtClean="0">
                <a:solidFill>
                  <a:srgbClr val="0000CC"/>
                </a:solidFill>
              </a:rPr>
              <a:t>активность </a:t>
            </a:r>
            <a:r>
              <a:rPr lang="ru-RU" sz="2400" dirty="0">
                <a:solidFill>
                  <a:srgbClr val="0000CC"/>
                </a:solidFill>
              </a:rPr>
              <a:t>педагога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349" y="1316038"/>
            <a:ext cx="2862289" cy="394176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1076" y="1316038"/>
            <a:ext cx="2863673" cy="3941762"/>
          </a:xfrm>
        </p:spPr>
      </p:pic>
    </p:spTree>
    <p:extLst>
      <p:ext uri="{BB962C8B-B14F-4D97-AF65-F5344CB8AC3E}">
        <p14:creationId xmlns:p14="http://schemas.microsoft.com/office/powerpoint/2010/main" val="1272816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13. Участие педагога в профессиональных конкурсах 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  <p:pic>
        <p:nvPicPr>
          <p:cNvPr id="4" name="Содержимое 3" descr="сканирование001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556764"/>
            <a:ext cx="3214710" cy="4160853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84" y="1566284"/>
            <a:ext cx="328614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 Участие педагога в профессиональных конкурсах 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  <p:pic>
        <p:nvPicPr>
          <p:cNvPr id="4" name="Содержимое 3" descr="сканирование008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571612"/>
            <a:ext cx="2571768" cy="3357586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785926"/>
            <a:ext cx="26193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Участие педагога в профессиональных конкурсах 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  <p:pic>
        <p:nvPicPr>
          <p:cNvPr id="4" name="Содержимое 3" descr="приказ учитель год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003" y="1554163"/>
            <a:ext cx="3288394" cy="45259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00CC"/>
                </a:solidFill>
              </a:rPr>
              <a:t>14. Награды и поощрения</a:t>
            </a:r>
            <a:r>
              <a:rPr lang="ru-RU" sz="4400" dirty="0" smtClean="0"/>
              <a:t>  </a:t>
            </a:r>
            <a:endParaRPr lang="ru-RU" sz="4400" dirty="0"/>
          </a:p>
        </p:txBody>
      </p:sp>
      <p:pic>
        <p:nvPicPr>
          <p:cNvPr id="4" name="Содержимое 3" descr="сканирование002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357298"/>
            <a:ext cx="3185297" cy="4525962"/>
          </a:xfrm>
        </p:spPr>
      </p:pic>
      <p:pic>
        <p:nvPicPr>
          <p:cNvPr id="2051" name="Picture 3" descr="C:\Users\User\Desktop\Фото1244E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982" y="1357299"/>
            <a:ext cx="2664414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00CC"/>
                </a:solidFill>
              </a:rPr>
              <a:t>15. Повышение квалификации, </a:t>
            </a:r>
            <a:br>
              <a:rPr lang="ru-RU" sz="2800" dirty="0" smtClean="0">
                <a:solidFill>
                  <a:srgbClr val="0000CC"/>
                </a:solidFill>
              </a:rPr>
            </a:br>
            <a:r>
              <a:rPr lang="ru-RU" sz="2800" dirty="0" smtClean="0">
                <a:solidFill>
                  <a:srgbClr val="0000CC"/>
                </a:solidFill>
              </a:rPr>
              <a:t>профессиональная переподготовка </a:t>
            </a:r>
            <a:br>
              <a:rPr lang="ru-RU" sz="2800" dirty="0" smtClean="0">
                <a:solidFill>
                  <a:srgbClr val="0000CC"/>
                </a:solidFill>
              </a:rPr>
            </a:br>
            <a:endParaRPr lang="ru-RU" sz="2800" dirty="0"/>
          </a:p>
        </p:txBody>
      </p:sp>
      <p:pic>
        <p:nvPicPr>
          <p:cNvPr id="4" name="Содержимое 3" descr="сканирование01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351" y="1554163"/>
            <a:ext cx="6329697" cy="45259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00CC"/>
                </a:solidFill>
              </a:rPr>
              <a:t> Повышение квалификации, </a:t>
            </a:r>
            <a:br>
              <a:rPr lang="ru-RU" sz="3200" dirty="0" smtClean="0">
                <a:solidFill>
                  <a:srgbClr val="0000CC"/>
                </a:solidFill>
              </a:rPr>
            </a:br>
            <a:r>
              <a:rPr lang="ru-RU" sz="3200" dirty="0" smtClean="0">
                <a:solidFill>
                  <a:srgbClr val="0000CC"/>
                </a:solidFill>
              </a:rPr>
              <a:t>профессиональная переподготовка </a:t>
            </a:r>
            <a:endParaRPr lang="ru-RU" sz="3200" dirty="0">
              <a:solidFill>
                <a:srgbClr val="0000CC"/>
              </a:solidFill>
            </a:endParaRPr>
          </a:p>
        </p:txBody>
      </p:sp>
      <p:pic>
        <p:nvPicPr>
          <p:cNvPr id="4" name="Содержимое 3" descr="сканирование009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552" y="1554163"/>
            <a:ext cx="3283296" cy="45259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32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dhabi" pitchFamily="2" charset="-78"/>
              </a:rPr>
              <a:t>1. Положительная динамика результативности деятельности по итогам внутреннего мониторинга профессиональной деятельности.</a:t>
            </a:r>
            <a:endParaRPr lang="ru-RU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dhabi" pitchFamily="2" charset="-78"/>
            </a:endParaRPr>
          </a:p>
        </p:txBody>
      </p:sp>
      <p:pic>
        <p:nvPicPr>
          <p:cNvPr id="4" name="Содержимое 3" descr="сканирование01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1" y="1714488"/>
            <a:ext cx="3500461" cy="407196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57190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Положительная динамика результативности деятельности по итогам внутреннего мониторинга профессиональной деятельности.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28803"/>
          <a:ext cx="8229600" cy="4341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28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Учебный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Предмет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Качество знаний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Обученность</a:t>
                      </a:r>
                    </a:p>
                  </a:txBody>
                  <a:tcPr marL="68580" marR="68580" marT="0" marB="0"/>
                </a:tc>
              </a:tr>
              <a:tr h="628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2014- 2015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Алгебра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Алгебра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83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50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75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628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2015- 2016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Математика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Алгебра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33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628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+mj-lt"/>
                          <a:ea typeface="Calibri"/>
                          <a:cs typeface="Times New Roman"/>
                        </a:rPr>
                        <a:t>2016- 2017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Математика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Математика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80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33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60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83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j-lt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62865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00CC"/>
                </a:solidFill>
              </a:rPr>
              <a:t>2. Качество знаний по итогам внешнего мониторинга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сканирование009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6045" y="1662069"/>
            <a:ext cx="3304309" cy="4310149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 Качество знаний по итогам внешнего мониторинга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Содержимое 3" descr="сканирование009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3176" y="1554163"/>
            <a:ext cx="3250048" cy="45259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3. Применение ИКТ</a:t>
            </a:r>
            <a:endParaRPr lang="ru-RU" dirty="0"/>
          </a:p>
        </p:txBody>
      </p:sp>
      <p:pic>
        <p:nvPicPr>
          <p:cNvPr id="4" name="Содержимое 3" descr="сканирование009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1" y="1481138"/>
            <a:ext cx="3357585" cy="4233878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71612"/>
            <a:ext cx="314327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500330"/>
          </a:xfrm>
        </p:spPr>
        <p:txBody>
          <a:bodyPr anchor="t"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4. Реализация: </a:t>
            </a:r>
            <a:br>
              <a:rPr lang="ru-RU" sz="3600" dirty="0" smtClean="0">
                <a:solidFill>
                  <a:srgbClr val="0000CC"/>
                </a:solidFill>
              </a:rPr>
            </a:br>
            <a:r>
              <a:rPr lang="ru-RU" sz="3600" dirty="0" smtClean="0">
                <a:solidFill>
                  <a:srgbClr val="0000CC"/>
                </a:solidFill>
              </a:rPr>
              <a:t>-программ углубленного изучения предмета</a:t>
            </a:r>
            <a:br>
              <a:rPr lang="ru-RU" sz="3600" dirty="0" smtClean="0">
                <a:solidFill>
                  <a:srgbClr val="0000CC"/>
                </a:solidFill>
              </a:rPr>
            </a:br>
            <a:r>
              <a:rPr lang="ru-RU" sz="3600" dirty="0" smtClean="0">
                <a:solidFill>
                  <a:srgbClr val="0000CC"/>
                </a:solidFill>
              </a:rPr>
              <a:t>- профильного обучения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0069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4572000" cy="92333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5. Участие в инновационной (экспериментальной ) деятельности</a:t>
            </a:r>
            <a:r>
              <a:rPr lang="ru-RU" sz="4400" dirty="0" smtClean="0">
                <a:solidFill>
                  <a:srgbClr val="0000CC"/>
                </a:solidFill>
              </a:rPr>
              <a:t/>
            </a:r>
            <a:br>
              <a:rPr lang="ru-RU" sz="4400" dirty="0" smtClean="0">
                <a:solidFill>
                  <a:srgbClr val="0000CC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481</TotalTime>
  <Words>433</Words>
  <Application>Microsoft Office PowerPoint</Application>
  <PresentationFormat>Экран (4:3)</PresentationFormat>
  <Paragraphs>189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Трек</vt:lpstr>
      <vt:lpstr>ПОРТФОЛИО </vt:lpstr>
      <vt:lpstr>ОБЩИЕ СВЕДЕНИЯ</vt:lpstr>
      <vt:lpstr>1. Положительная динамика результативности деятельности по итогам внутреннего мониторинга профессиональной деятельности.</vt:lpstr>
      <vt:lpstr>Положительная динамика результативности деятельности по итогам внутреннего мониторинга профессиональной деятельности.</vt:lpstr>
      <vt:lpstr>2. Качество знаний по итогам внешнего мониторинга   </vt:lpstr>
      <vt:lpstr> Качество знаний по итогам внешнего мониторинга  </vt:lpstr>
      <vt:lpstr>3. Применение ИКТ</vt:lpstr>
      <vt:lpstr>4. Реализация:  -программ углубленного изучения предмета - профильного обучения   </vt:lpstr>
      <vt:lpstr>5. Участие в инновационной (экспериментальной ) деятельности  </vt:lpstr>
      <vt:lpstr>6. Результаты участия во всероссийской предметной олимпиаде </vt:lpstr>
      <vt:lpstr>7. Позитивные результаты по внеурочной деятельности обучающихся </vt:lpstr>
      <vt:lpstr>Позитивные результаты по внеурочной деятельности обучающихся </vt:lpstr>
      <vt:lpstr> 8. Наличие публикаций, включая интернет - публикаций</vt:lpstr>
      <vt:lpstr>Наличие публикаций, включая интернет - публикаций</vt:lpstr>
      <vt:lpstr>Наличие публикаций, включая интернет - публикаций</vt:lpstr>
      <vt:lpstr> 9. Наличие авторских программ </vt:lpstr>
      <vt:lpstr>10. Выступления на научно – практических конференциях, педчтениях, семинарах, секциях </vt:lpstr>
      <vt:lpstr>11. Проведение открытых уроков, мастер – классов, мероприятий. </vt:lpstr>
      <vt:lpstr>Проведение открытых уроков, мастер – классов, мероприятий.</vt:lpstr>
      <vt:lpstr>12. Общественно – педагогическая  активность педагога </vt:lpstr>
      <vt:lpstr>Общественно – педагогическая  активность педагога </vt:lpstr>
      <vt:lpstr>Общественно – педагогическая  активность педагога</vt:lpstr>
      <vt:lpstr>Презентация PowerPoint</vt:lpstr>
      <vt:lpstr>13. Участие педагога в профессиональных конкурсах  </vt:lpstr>
      <vt:lpstr> Участие педагога в профессиональных конкурсах  </vt:lpstr>
      <vt:lpstr>Участие педагога в профессиональных конкурсах  </vt:lpstr>
      <vt:lpstr>14. Награды и поощрения  </vt:lpstr>
      <vt:lpstr>15. Повышение квалификации,  профессиональная переподготовка  </vt:lpstr>
      <vt:lpstr> Повышение квалификации,  профессиональная переподготовка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User</dc:creator>
  <cp:lastModifiedBy>школа</cp:lastModifiedBy>
  <cp:revision>64</cp:revision>
  <dcterms:created xsi:type="dcterms:W3CDTF">2017-09-28T18:26:53Z</dcterms:created>
  <dcterms:modified xsi:type="dcterms:W3CDTF">2017-10-11T09:16:08Z</dcterms:modified>
</cp:coreProperties>
</file>