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67" r:id="rId2"/>
    <p:sldId id="266" r:id="rId3"/>
    <p:sldId id="268" r:id="rId4"/>
    <p:sldId id="269" r:id="rId5"/>
    <p:sldId id="270" r:id="rId6"/>
    <p:sldId id="263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B062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21" autoAdjust="0"/>
    <p:restoredTop sz="94683" autoAdjust="0"/>
  </p:normalViewPr>
  <p:slideViewPr>
    <p:cSldViewPr>
      <p:cViewPr>
        <p:scale>
          <a:sx n="73" d="100"/>
          <a:sy n="73" d="100"/>
        </p:scale>
        <p:origin x="-16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AEFABE1C-C21B-4ABD-9256-8904039FD6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F7A03-7E5E-4431-8251-A96808841D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DD1ED419-7E13-42D0-8853-F6AC43F8EB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7236EA-D7B7-4A7D-98C1-31A6F5F418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203ECC-4328-45D7-BE53-BF885606FF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7CF7A-834B-42B8-B8A2-49AB9DC0E3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8634E-E3DD-44EC-AD47-1A4E7378EC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88CA15-2748-4ABA-9A92-D28F294916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5E7F8-6C8F-41F1-AADF-56853BCA84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96A9C-92E8-46CB-ACFE-088A274911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19845-55BA-4FF7-80C6-EFAC9A3AA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37F19B-9C09-4F53-BEF7-1144567592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20423" y="444086"/>
            <a:ext cx="8229600" cy="111166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 </a:t>
            </a:r>
            <a:r>
              <a:rPr lang="en-US" altLang="ru-RU" sz="3600" dirty="0" smtClean="0">
                <a:solidFill>
                  <a:schemeClr val="bg2"/>
                </a:solidFill>
              </a:rPr>
              <a:t>f(x)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→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f(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- 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x)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endParaRPr lang="ru-RU" altLang="ru-RU" sz="3600" dirty="0" smtClean="0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4347092" y="1666081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2978667" y="3177381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2" name="Freeform 10"/>
          <p:cNvSpPr>
            <a:spLocks/>
          </p:cNvSpPr>
          <p:nvPr/>
        </p:nvSpPr>
        <p:spPr bwMode="auto">
          <a:xfrm flipH="1">
            <a:off x="2762767" y="1808956"/>
            <a:ext cx="2303463" cy="2449512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3" name="Freeform 11"/>
          <p:cNvSpPr>
            <a:spLocks/>
          </p:cNvSpPr>
          <p:nvPr/>
        </p:nvSpPr>
        <p:spPr bwMode="auto">
          <a:xfrm>
            <a:off x="3563938" y="1808956"/>
            <a:ext cx="2303462" cy="2449512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6028824" y="1953418"/>
            <a:ext cx="792163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 </a:t>
            </a:r>
            <a:r>
              <a:rPr lang="ru-RU" altLang="ru-RU" dirty="0">
                <a:solidFill>
                  <a:schemeClr val="hlink"/>
                </a:solidFill>
              </a:rPr>
              <a:t>у =</a:t>
            </a:r>
            <a:r>
              <a:rPr lang="en-US" altLang="ru-RU" dirty="0">
                <a:solidFill>
                  <a:schemeClr val="hlink"/>
                </a:solidFill>
              </a:rPr>
              <a:t> f (</a:t>
            </a:r>
            <a:r>
              <a:rPr lang="ru-RU" altLang="ru-RU" dirty="0">
                <a:solidFill>
                  <a:schemeClr val="hlink"/>
                </a:solidFill>
              </a:rPr>
              <a:t>-х</a:t>
            </a:r>
            <a:r>
              <a:rPr lang="en-US" altLang="ru-RU" dirty="0">
                <a:solidFill>
                  <a:schemeClr val="hlink"/>
                </a:solidFill>
              </a:rPr>
              <a:t>)</a:t>
            </a:r>
            <a:endParaRPr lang="ru-RU" altLang="ru-RU" dirty="0">
              <a:solidFill>
                <a:schemeClr val="hlink"/>
              </a:solidFill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4860925" y="1555750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4491554" y="1666081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у</a:t>
            </a: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715517" y="3177381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3050105" y="1737518"/>
            <a:ext cx="792162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 </a:t>
            </a:r>
            <a:r>
              <a:rPr lang="ru-RU" altLang="ru-RU" dirty="0" err="1"/>
              <a:t>у=</a:t>
            </a:r>
            <a:r>
              <a:rPr lang="en-US" altLang="ru-RU" dirty="0"/>
              <a:t>f</a:t>
            </a:r>
            <a:r>
              <a:rPr lang="ru-RU" altLang="ru-RU" dirty="0"/>
              <a:t>(</a:t>
            </a:r>
            <a:r>
              <a:rPr lang="ru-RU" altLang="ru-RU" dirty="0" err="1"/>
              <a:t>х</a:t>
            </a:r>
            <a:r>
              <a:rPr lang="ru-RU" altLang="ru-RU" dirty="0"/>
              <a:t>)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6" grpId="0" animBg="1"/>
      <p:bldP spid="33799" grpId="0" animBg="1"/>
      <p:bldP spid="33802" grpId="0" animBg="1"/>
      <p:bldP spid="33803" grpId="0" animBg="1"/>
      <p:bldP spid="33815" grpId="0" animBg="1"/>
      <p:bldP spid="33816" grpId="0" animBg="1"/>
      <p:bldP spid="33818" grpId="0" animBg="1"/>
      <p:bldP spid="33820" grpId="0" animBg="1"/>
      <p:bldP spid="338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77813"/>
            <a:ext cx="7859712" cy="10636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 </a:t>
            </a:r>
            <a:r>
              <a:rPr lang="en-US" altLang="ru-RU" sz="3600" dirty="0" smtClean="0">
                <a:solidFill>
                  <a:schemeClr val="bg2"/>
                </a:solidFill>
              </a:rPr>
              <a:t>f(x)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→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 - 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f(x)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endParaRPr lang="ru-RU" altLang="ru-RU" sz="36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5143512"/>
            <a:ext cx="8715404" cy="137580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 smtClean="0"/>
              <a:t>                                                 </a:t>
            </a:r>
            <a:r>
              <a:rPr lang="ru-RU" altLang="ru-RU" sz="2000" dirty="0" smtClean="0"/>
              <a:t> </a:t>
            </a:r>
            <a:r>
              <a:rPr lang="ru-RU" altLang="ru-RU" sz="2000" dirty="0" smtClean="0">
                <a:solidFill>
                  <a:schemeClr val="hlink"/>
                </a:solidFill>
              </a:rPr>
              <a:t>                   </a:t>
            </a:r>
            <a:endParaRPr lang="ru-RU" altLang="ru-RU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dirty="0" smtClean="0">
              <a:solidFill>
                <a:schemeClr val="bg2"/>
              </a:solidFill>
            </a:endParaRP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V="1">
            <a:off x="4498181" y="1770579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3202781" y="3281879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2" name="Freeform 14"/>
          <p:cNvSpPr>
            <a:spLocks/>
          </p:cNvSpPr>
          <p:nvPr/>
        </p:nvSpPr>
        <p:spPr bwMode="auto">
          <a:xfrm>
            <a:off x="3347244" y="2057916"/>
            <a:ext cx="2447925" cy="1800225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3" name="Freeform 15"/>
          <p:cNvSpPr>
            <a:spLocks/>
          </p:cNvSpPr>
          <p:nvPr/>
        </p:nvSpPr>
        <p:spPr bwMode="auto">
          <a:xfrm flipV="1">
            <a:off x="3418681" y="2921516"/>
            <a:ext cx="2447925" cy="1223963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3347244" y="2129354"/>
            <a:ext cx="7191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у= </a:t>
            </a:r>
            <a:r>
              <a:rPr lang="en-US" altLang="ru-RU"/>
              <a:t>f</a:t>
            </a:r>
            <a:r>
              <a:rPr lang="ru-RU" altLang="ru-RU"/>
              <a:t>(х)</a:t>
            </a:r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3418681" y="4002604"/>
            <a:ext cx="1008063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</a:t>
            </a:r>
            <a:r>
              <a:rPr lang="ru-RU" altLang="ru-RU">
                <a:solidFill>
                  <a:schemeClr val="hlink"/>
                </a:solidFill>
              </a:rPr>
              <a:t>у = -</a:t>
            </a:r>
            <a:r>
              <a:rPr lang="en-US" altLang="ru-RU">
                <a:solidFill>
                  <a:schemeClr val="hlink"/>
                </a:solidFill>
              </a:rPr>
              <a:t> f (</a:t>
            </a:r>
            <a:r>
              <a:rPr lang="ru-RU" altLang="ru-RU">
                <a:solidFill>
                  <a:schemeClr val="hlink"/>
                </a:solidFill>
              </a:rPr>
              <a:t>х</a:t>
            </a:r>
            <a:r>
              <a:rPr lang="en-US" altLang="ru-RU">
                <a:solidFill>
                  <a:schemeClr val="hlink"/>
                </a:solidFill>
              </a:rPr>
              <a:t>)</a:t>
            </a:r>
            <a:r>
              <a:rPr lang="ru-RU" altLang="ru-RU"/>
              <a:t> 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203575" y="4724400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 </a:t>
            </a: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4642644" y="1842016"/>
            <a:ext cx="2873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у</a:t>
            </a: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5939631" y="3210441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animBg="1"/>
      <p:bldP spid="32775" grpId="0" animBg="1"/>
      <p:bldP spid="32782" grpId="0" animBg="1"/>
      <p:bldP spid="32783" grpId="0" animBg="1"/>
      <p:bldP spid="32788" grpId="0" animBg="1"/>
      <p:bldP spid="32790" grpId="0" animBg="1"/>
      <p:bldP spid="32792" grpId="0" animBg="1"/>
      <p:bldP spid="32794" grpId="0" animBg="1"/>
      <p:bldP spid="3279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7813"/>
            <a:ext cx="8569325" cy="7747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dirty="0" smtClean="0">
                <a:solidFill>
                  <a:schemeClr val="bg2"/>
                </a:solidFill>
              </a:rPr>
              <a:t/>
            </a:r>
            <a:br>
              <a:rPr lang="ru-RU" altLang="ru-RU" sz="3600" dirty="0" smtClean="0">
                <a:solidFill>
                  <a:schemeClr val="bg2"/>
                </a:solidFill>
              </a:rPr>
            </a:br>
            <a:r>
              <a:rPr lang="en-US" altLang="ru-RU" sz="3600" dirty="0" smtClean="0">
                <a:solidFill>
                  <a:schemeClr val="bg2"/>
                </a:solidFill>
              </a:rPr>
              <a:t>f(x)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→f(x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-а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)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537510"/>
            <a:ext cx="8858250" cy="5327650"/>
          </a:xfrm>
        </p:spPr>
        <p:txBody>
          <a:bodyPr/>
          <a:lstStyle/>
          <a:p>
            <a:pPr>
              <a:buNone/>
            </a:pPr>
            <a:r>
              <a:rPr lang="ru-RU" altLang="ru-RU" sz="2000" dirty="0" smtClean="0"/>
              <a:t>График у =</a:t>
            </a:r>
            <a:r>
              <a:rPr lang="en-US" altLang="ru-RU" sz="2000" dirty="0" smtClean="0"/>
              <a:t> f(</a:t>
            </a:r>
            <a:r>
              <a:rPr lang="ru-RU" altLang="ru-RU" sz="2000" dirty="0" smtClean="0"/>
              <a:t>х-</a:t>
            </a:r>
            <a:r>
              <a:rPr lang="en-US" altLang="ru-RU" sz="2000" dirty="0" smtClean="0"/>
              <a:t>a)</a:t>
            </a:r>
            <a:r>
              <a:rPr lang="ru-RU" altLang="ru-RU" sz="2000" dirty="0" smtClean="0"/>
              <a:t> получается параллельным переносом графика у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=</a:t>
            </a:r>
            <a:r>
              <a:rPr lang="en-US" altLang="ru-RU" sz="2000" dirty="0" smtClean="0"/>
              <a:t> f(x</a:t>
            </a:r>
            <a:r>
              <a:rPr lang="ru-RU" altLang="ru-RU" sz="2000" dirty="0" smtClean="0"/>
              <a:t>)</a:t>
            </a:r>
          </a:p>
          <a:p>
            <a:pPr>
              <a:buNone/>
            </a:pPr>
            <a:r>
              <a:rPr lang="ru-RU" altLang="ru-RU" sz="2000" dirty="0" smtClean="0"/>
              <a:t> вдоль оси х на </a:t>
            </a:r>
            <a:r>
              <a:rPr lang="en-US" altLang="ru-RU" sz="2000" i="1" dirty="0" smtClean="0"/>
              <a:t>|a|</a:t>
            </a:r>
            <a:r>
              <a:rPr lang="ru-RU" altLang="ru-RU" sz="2000" dirty="0" smtClean="0"/>
              <a:t> вправо при а </a:t>
            </a:r>
            <a:r>
              <a:rPr lang="en-US" altLang="ru-RU" sz="2000" dirty="0" smtClean="0">
                <a:cs typeface="Arial" charset="0"/>
              </a:rPr>
              <a:t>&gt; </a:t>
            </a:r>
            <a:r>
              <a:rPr lang="ru-RU" altLang="ru-RU" sz="2000" dirty="0" smtClean="0"/>
              <a:t>0 и влево при а </a:t>
            </a:r>
            <a:r>
              <a:rPr lang="en-US" altLang="ru-RU" sz="2000" dirty="0" smtClean="0">
                <a:cs typeface="Arial" charset="0"/>
              </a:rPr>
              <a:t>&lt; </a:t>
            </a:r>
            <a:r>
              <a:rPr lang="ru-RU" altLang="ru-RU" sz="2000" dirty="0" smtClean="0"/>
              <a:t>0.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     </a:t>
            </a:r>
            <a:endParaRPr lang="en-US" altLang="ru-RU" sz="2000" dirty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           </a:t>
            </a:r>
            <a:r>
              <a:rPr lang="en-US" altLang="ru-RU" sz="2000" b="1" dirty="0" smtClean="0"/>
              <a:t>|a|</a:t>
            </a:r>
            <a:r>
              <a:rPr lang="ru-RU" altLang="ru-RU" sz="2000" b="1" dirty="0" smtClean="0"/>
              <a:t>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       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                                                   </a:t>
            </a:r>
            <a:r>
              <a:rPr lang="en-US" altLang="ru-RU" sz="2000" dirty="0" smtClean="0"/>
              <a:t>       </a:t>
            </a:r>
            <a:r>
              <a:rPr lang="ru-RU" altLang="ru-RU" sz="2000" dirty="0" smtClean="0"/>
              <a:t>-3              0           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2 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1403348" y="3537895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539748" y="5338120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2" name="Freeform 6"/>
          <p:cNvSpPr>
            <a:spLocks/>
          </p:cNvSpPr>
          <p:nvPr/>
        </p:nvSpPr>
        <p:spPr bwMode="auto">
          <a:xfrm>
            <a:off x="827086" y="3680770"/>
            <a:ext cx="1296987" cy="2520950"/>
          </a:xfrm>
          <a:custGeom>
            <a:avLst/>
            <a:gdLst>
              <a:gd name="T0" fmla="*/ 0 w 725"/>
              <a:gd name="T1" fmla="*/ 2147483647 h 1542"/>
              <a:gd name="T2" fmla="*/ 2147483647 w 725"/>
              <a:gd name="T3" fmla="*/ 2147483647 h 1542"/>
              <a:gd name="T4" fmla="*/ 2147483647 w 725"/>
              <a:gd name="T5" fmla="*/ 2147483647 h 1542"/>
              <a:gd name="T6" fmla="*/ 2147483647 w 725"/>
              <a:gd name="T7" fmla="*/ 0 h 1542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542"/>
              <a:gd name="T14" fmla="*/ 725 w 725"/>
              <a:gd name="T15" fmla="*/ 1542 h 15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542">
                <a:moveTo>
                  <a:pt x="0" y="1542"/>
                </a:moveTo>
                <a:cubicBezTo>
                  <a:pt x="7" y="1300"/>
                  <a:pt x="15" y="1058"/>
                  <a:pt x="90" y="907"/>
                </a:cubicBezTo>
                <a:cubicBezTo>
                  <a:pt x="165" y="756"/>
                  <a:pt x="347" y="786"/>
                  <a:pt x="453" y="635"/>
                </a:cubicBezTo>
                <a:cubicBezTo>
                  <a:pt x="559" y="484"/>
                  <a:pt x="680" y="106"/>
                  <a:pt x="725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3" name="Freeform 7"/>
          <p:cNvSpPr>
            <a:spLocks/>
          </p:cNvSpPr>
          <p:nvPr/>
        </p:nvSpPr>
        <p:spPr bwMode="auto">
          <a:xfrm>
            <a:off x="1979611" y="3537895"/>
            <a:ext cx="1296987" cy="2592387"/>
          </a:xfrm>
          <a:custGeom>
            <a:avLst/>
            <a:gdLst>
              <a:gd name="T0" fmla="*/ 0 w 725"/>
              <a:gd name="T1" fmla="*/ 2147483647 h 1542"/>
              <a:gd name="T2" fmla="*/ 2147483647 w 725"/>
              <a:gd name="T3" fmla="*/ 2147483647 h 1542"/>
              <a:gd name="T4" fmla="*/ 2147483647 w 725"/>
              <a:gd name="T5" fmla="*/ 2147483647 h 1542"/>
              <a:gd name="T6" fmla="*/ 2147483647 w 725"/>
              <a:gd name="T7" fmla="*/ 0 h 1542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542"/>
              <a:gd name="T14" fmla="*/ 725 w 725"/>
              <a:gd name="T15" fmla="*/ 1542 h 15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542">
                <a:moveTo>
                  <a:pt x="0" y="1542"/>
                </a:moveTo>
                <a:cubicBezTo>
                  <a:pt x="7" y="1300"/>
                  <a:pt x="15" y="1058"/>
                  <a:pt x="90" y="907"/>
                </a:cubicBezTo>
                <a:cubicBezTo>
                  <a:pt x="165" y="756"/>
                  <a:pt x="347" y="786"/>
                  <a:pt x="453" y="635"/>
                </a:cubicBezTo>
                <a:cubicBezTo>
                  <a:pt x="559" y="484"/>
                  <a:pt x="680" y="106"/>
                  <a:pt x="725" y="0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1547811" y="483329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V="1">
            <a:off x="6515101" y="4129104"/>
            <a:ext cx="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4643438" y="5570554"/>
            <a:ext cx="3816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8" name="Freeform 12"/>
          <p:cNvSpPr>
            <a:spLocks/>
          </p:cNvSpPr>
          <p:nvPr/>
        </p:nvSpPr>
        <p:spPr bwMode="auto">
          <a:xfrm>
            <a:off x="6011863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9" name="Freeform 13"/>
          <p:cNvSpPr>
            <a:spLocks/>
          </p:cNvSpPr>
          <p:nvPr/>
        </p:nvSpPr>
        <p:spPr bwMode="auto">
          <a:xfrm flipH="1">
            <a:off x="6515101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30" name="Freeform 14"/>
          <p:cNvSpPr>
            <a:spLocks/>
          </p:cNvSpPr>
          <p:nvPr/>
        </p:nvSpPr>
        <p:spPr bwMode="auto">
          <a:xfrm>
            <a:off x="6875463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31" name="Freeform 15"/>
          <p:cNvSpPr>
            <a:spLocks/>
          </p:cNvSpPr>
          <p:nvPr/>
        </p:nvSpPr>
        <p:spPr bwMode="auto">
          <a:xfrm>
            <a:off x="4859338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32" name="Freeform 16"/>
          <p:cNvSpPr>
            <a:spLocks/>
          </p:cNvSpPr>
          <p:nvPr/>
        </p:nvSpPr>
        <p:spPr bwMode="auto">
          <a:xfrm flipH="1">
            <a:off x="5364163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33" name="Freeform 17"/>
          <p:cNvSpPr>
            <a:spLocks/>
          </p:cNvSpPr>
          <p:nvPr/>
        </p:nvSpPr>
        <p:spPr bwMode="auto">
          <a:xfrm flipH="1">
            <a:off x="7380288" y="4129104"/>
            <a:ext cx="504825" cy="1441450"/>
          </a:xfrm>
          <a:custGeom>
            <a:avLst/>
            <a:gdLst>
              <a:gd name="T0" fmla="*/ 0 w 318"/>
              <a:gd name="T1" fmla="*/ 0 h 908"/>
              <a:gd name="T2" fmla="*/ 2147483647 w 318"/>
              <a:gd name="T3" fmla="*/ 2147483647 h 908"/>
              <a:gd name="T4" fmla="*/ 2147483647 w 318"/>
              <a:gd name="T5" fmla="*/ 2147483647 h 908"/>
              <a:gd name="T6" fmla="*/ 0 60000 65536"/>
              <a:gd name="T7" fmla="*/ 0 60000 65536"/>
              <a:gd name="T8" fmla="*/ 0 60000 65536"/>
              <a:gd name="T9" fmla="*/ 0 w 318"/>
              <a:gd name="T10" fmla="*/ 0 h 908"/>
              <a:gd name="T11" fmla="*/ 318 w 318"/>
              <a:gd name="T12" fmla="*/ 908 h 9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908">
                <a:moveTo>
                  <a:pt x="0" y="0"/>
                </a:moveTo>
                <a:cubicBezTo>
                  <a:pt x="19" y="287"/>
                  <a:pt x="38" y="575"/>
                  <a:pt x="91" y="726"/>
                </a:cubicBezTo>
                <a:cubicBezTo>
                  <a:pt x="144" y="877"/>
                  <a:pt x="280" y="878"/>
                  <a:pt x="318" y="908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6286512" y="3643314"/>
            <a:ext cx="5048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у=х</a:t>
            </a:r>
            <a:r>
              <a:rPr lang="ru-RU" altLang="ru-RU" baseline="30000" dirty="0"/>
              <a:t>2</a:t>
            </a:r>
            <a:r>
              <a:rPr lang="ru-RU" altLang="ru-RU" dirty="0"/>
              <a:t> </a:t>
            </a:r>
          </a:p>
        </p:txBody>
      </p:sp>
      <p:sp>
        <p:nvSpPr>
          <p:cNvPr id="34865" name="Rectangle 49"/>
          <p:cNvSpPr>
            <a:spLocks noChangeArrowheads="1"/>
          </p:cNvSpPr>
          <p:nvPr/>
        </p:nvSpPr>
        <p:spPr bwMode="auto">
          <a:xfrm>
            <a:off x="971548" y="3537895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34866" name="Rectangle 50"/>
          <p:cNvSpPr>
            <a:spLocks noChangeArrowheads="1"/>
          </p:cNvSpPr>
          <p:nvPr/>
        </p:nvSpPr>
        <p:spPr bwMode="auto">
          <a:xfrm>
            <a:off x="6156326" y="4057667"/>
            <a:ext cx="287337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34867" name="Rectangle 51"/>
          <p:cNvSpPr>
            <a:spLocks noChangeArrowheads="1"/>
          </p:cNvSpPr>
          <p:nvPr/>
        </p:nvSpPr>
        <p:spPr bwMode="auto">
          <a:xfrm>
            <a:off x="3276598" y="5193657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8459788" y="5354654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4870" name="Rectangle 54"/>
          <p:cNvSpPr>
            <a:spLocks noChangeArrowheads="1"/>
          </p:cNvSpPr>
          <p:nvPr/>
        </p:nvSpPr>
        <p:spPr bwMode="auto">
          <a:xfrm>
            <a:off x="4643438" y="3571876"/>
            <a:ext cx="1081087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>
                <a:solidFill>
                  <a:srgbClr val="FFC000"/>
                </a:solidFill>
              </a:rPr>
              <a:t>у=(х+3)</a:t>
            </a:r>
            <a:r>
              <a:rPr lang="ru-RU" altLang="ru-RU" baseline="30000" dirty="0"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34871" name="Rectangle 55"/>
          <p:cNvSpPr>
            <a:spLocks noChangeArrowheads="1"/>
          </p:cNvSpPr>
          <p:nvPr/>
        </p:nvSpPr>
        <p:spPr bwMode="auto">
          <a:xfrm>
            <a:off x="7215206" y="3571876"/>
            <a:ext cx="108108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chemeClr val="hlink"/>
                </a:solidFill>
              </a:rPr>
              <a:t>у=</a:t>
            </a:r>
            <a:r>
              <a:rPr lang="ru-RU" altLang="ru-RU" dirty="0">
                <a:solidFill>
                  <a:schemeClr val="hlink"/>
                </a:solidFill>
              </a:rPr>
              <a:t>(х-2)</a:t>
            </a:r>
            <a:r>
              <a:rPr lang="ru-RU" altLang="ru-RU" baseline="30000" dirty="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34872" name="Rectangle 56"/>
          <p:cNvSpPr>
            <a:spLocks noChangeArrowheads="1"/>
          </p:cNvSpPr>
          <p:nvPr/>
        </p:nvSpPr>
        <p:spPr bwMode="auto">
          <a:xfrm>
            <a:off x="1692273" y="6417620"/>
            <a:ext cx="108108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 dirty="0" err="1">
                <a:solidFill>
                  <a:schemeClr val="hlink"/>
                </a:solidFill>
              </a:rPr>
              <a:t>у=</a:t>
            </a:r>
            <a:r>
              <a:rPr lang="en-US" altLang="ru-RU" dirty="0">
                <a:solidFill>
                  <a:schemeClr val="hlink"/>
                </a:solidFill>
              </a:rPr>
              <a:t>f(x</a:t>
            </a:r>
            <a:r>
              <a:rPr lang="ru-RU" altLang="ru-RU" dirty="0">
                <a:solidFill>
                  <a:schemeClr val="hlink"/>
                </a:solidFill>
              </a:rPr>
              <a:t>-а</a:t>
            </a:r>
            <a:r>
              <a:rPr lang="en-US" altLang="ru-RU" dirty="0">
                <a:solidFill>
                  <a:schemeClr val="hlink"/>
                </a:solidFill>
              </a:rPr>
              <a:t>)</a:t>
            </a:r>
            <a:endParaRPr lang="ru-RU" altLang="ru-RU" dirty="0">
              <a:solidFill>
                <a:schemeClr val="hlink"/>
              </a:solidFill>
            </a:endParaRPr>
          </a:p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ru-RU" altLang="ru-RU" baseline="30000" dirty="0">
              <a:solidFill>
                <a:schemeClr val="hlink"/>
              </a:solidFill>
            </a:endParaRPr>
          </a:p>
        </p:txBody>
      </p:sp>
      <p:sp>
        <p:nvSpPr>
          <p:cNvPr id="34873" name="Rectangle 57"/>
          <p:cNvSpPr>
            <a:spLocks noChangeArrowheads="1"/>
          </p:cNvSpPr>
          <p:nvPr/>
        </p:nvSpPr>
        <p:spPr bwMode="auto">
          <a:xfrm>
            <a:off x="684211" y="6346182"/>
            <a:ext cx="720725" cy="2143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 err="1"/>
              <a:t>у=</a:t>
            </a:r>
            <a:r>
              <a:rPr lang="en-US" altLang="ru-RU" dirty="0"/>
              <a:t>f(x)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20" grpId="0" animBg="1"/>
      <p:bldP spid="34821" grpId="0" animBg="1"/>
      <p:bldP spid="34822" grpId="0" animBg="1"/>
      <p:bldP spid="34823" grpId="0" animBg="1"/>
      <p:bldP spid="34824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  <p:bldP spid="34832" grpId="0" animBg="1"/>
      <p:bldP spid="34833" grpId="0" animBg="1"/>
      <p:bldP spid="34863" grpId="0" animBg="1"/>
      <p:bldP spid="34865" grpId="0" animBg="1"/>
      <p:bldP spid="34866" grpId="0" animBg="1"/>
      <p:bldP spid="34867" grpId="0" animBg="1"/>
      <p:bldP spid="34869" grpId="0" animBg="1"/>
      <p:bldP spid="34870" grpId="0" animBg="1"/>
      <p:bldP spid="34871" grpId="0" animBg="1"/>
      <p:bldP spid="34872" grpId="0" animBg="1"/>
      <p:bldP spid="348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dirty="0" smtClean="0">
                <a:solidFill>
                  <a:schemeClr val="bg2"/>
                </a:solidFill>
              </a:rPr>
              <a:t/>
            </a:r>
            <a:br>
              <a:rPr lang="ru-RU" altLang="ru-RU" sz="3600" dirty="0" smtClean="0">
                <a:solidFill>
                  <a:schemeClr val="bg2"/>
                </a:solidFill>
              </a:rPr>
            </a:br>
            <a:r>
              <a:rPr lang="ru-RU" altLang="ru-RU" sz="3600" dirty="0" smtClean="0">
                <a:solidFill>
                  <a:schemeClr val="bg2"/>
                </a:solidFill>
              </a:rPr>
              <a:t> </a:t>
            </a:r>
            <a:r>
              <a:rPr lang="en-US" altLang="ru-RU" sz="3600" dirty="0" smtClean="0">
                <a:solidFill>
                  <a:schemeClr val="bg2"/>
                </a:solidFill>
              </a:rPr>
              <a:t>f(x) 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→ f(x)</a:t>
            </a:r>
            <a:r>
              <a:rPr lang="ru-RU" altLang="ru-RU" sz="3600" dirty="0" smtClean="0">
                <a:solidFill>
                  <a:schemeClr val="bg2"/>
                </a:solidFill>
                <a:cs typeface="Arial" charset="0"/>
              </a:rPr>
              <a:t>+</a:t>
            </a:r>
            <a:r>
              <a:rPr lang="en-US" altLang="ru-RU" sz="3600" dirty="0" smtClean="0">
                <a:solidFill>
                  <a:schemeClr val="bg2"/>
                </a:solidFill>
                <a:cs typeface="Arial" charset="0"/>
              </a:rPr>
              <a:t>b</a:t>
            </a:r>
            <a:endParaRPr lang="ru-RU" altLang="ru-RU" sz="3600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412875"/>
            <a:ext cx="8532812" cy="5445125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</a:t>
            </a:r>
            <a:r>
              <a:rPr lang="ru-RU" altLang="ru-RU" sz="2000" dirty="0" smtClean="0"/>
              <a:t>График у =</a:t>
            </a:r>
            <a:r>
              <a:rPr lang="en-US" altLang="ru-RU" sz="2000" dirty="0" smtClean="0"/>
              <a:t> f(</a:t>
            </a:r>
            <a:r>
              <a:rPr lang="ru-RU" altLang="ru-RU" sz="2000" dirty="0" smtClean="0"/>
              <a:t>х</a:t>
            </a:r>
            <a:r>
              <a:rPr lang="en-US" altLang="ru-RU" sz="2000" dirty="0" smtClean="0"/>
              <a:t>)</a:t>
            </a:r>
            <a:r>
              <a:rPr lang="ru-RU" altLang="ru-RU" sz="2000" dirty="0" smtClean="0"/>
              <a:t>+</a:t>
            </a:r>
            <a:r>
              <a:rPr lang="en-US" altLang="ru-RU" sz="2000" dirty="0" smtClean="0"/>
              <a:t>b</a:t>
            </a:r>
            <a:r>
              <a:rPr lang="ru-RU" altLang="ru-RU" sz="2000" dirty="0" smtClean="0"/>
              <a:t> получается параллельным переносом графика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у =</a:t>
            </a:r>
            <a:r>
              <a:rPr lang="en-US" altLang="ru-RU" sz="2000" dirty="0" smtClean="0"/>
              <a:t> f(</a:t>
            </a:r>
            <a:r>
              <a:rPr lang="ru-RU" altLang="ru-RU" sz="2000" dirty="0" smtClean="0"/>
              <a:t>х</a:t>
            </a:r>
            <a:r>
              <a:rPr lang="en-US" altLang="ru-RU" sz="2000" dirty="0" smtClean="0"/>
              <a:t>) </a:t>
            </a:r>
            <a:r>
              <a:rPr lang="ru-RU" altLang="ru-RU" sz="2000" dirty="0" smtClean="0"/>
              <a:t>вдоль оси </a:t>
            </a:r>
            <a:r>
              <a:rPr lang="en-US" altLang="ru-RU" sz="2000" dirty="0" smtClean="0"/>
              <a:t>y </a:t>
            </a:r>
            <a:r>
              <a:rPr lang="ru-RU" altLang="ru-RU" sz="2000" dirty="0" smtClean="0"/>
              <a:t>на </a:t>
            </a:r>
            <a:r>
              <a:rPr lang="en-US" altLang="ru-RU" sz="2000" i="1" dirty="0" smtClean="0"/>
              <a:t>|b|</a:t>
            </a:r>
            <a:r>
              <a:rPr lang="ru-RU" altLang="ru-RU" sz="2000" dirty="0" smtClean="0"/>
              <a:t> вверх при </a:t>
            </a:r>
            <a:r>
              <a:rPr lang="en-US" altLang="ru-RU" sz="2000" dirty="0" smtClean="0"/>
              <a:t>b</a:t>
            </a:r>
            <a:r>
              <a:rPr lang="ru-RU" altLang="ru-RU" sz="2000" dirty="0" smtClean="0"/>
              <a:t> </a:t>
            </a:r>
            <a:r>
              <a:rPr lang="en-US" altLang="ru-RU" sz="2000" dirty="0" smtClean="0">
                <a:cs typeface="Arial" charset="0"/>
              </a:rPr>
              <a:t>&gt; </a:t>
            </a:r>
            <a:r>
              <a:rPr lang="ru-RU" altLang="ru-RU" sz="2000" dirty="0" smtClean="0"/>
              <a:t>0 и вниз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при </a:t>
            </a:r>
            <a:r>
              <a:rPr lang="en-US" altLang="ru-RU" sz="2000" dirty="0" smtClean="0"/>
              <a:t>b</a:t>
            </a:r>
            <a:r>
              <a:rPr lang="ru-RU" altLang="ru-RU" sz="2000" dirty="0" smtClean="0"/>
              <a:t> </a:t>
            </a:r>
            <a:r>
              <a:rPr lang="en-US" altLang="ru-RU" sz="2000" dirty="0" smtClean="0">
                <a:cs typeface="Arial" charset="0"/>
              </a:rPr>
              <a:t>&lt; </a:t>
            </a:r>
            <a:r>
              <a:rPr lang="ru-RU" altLang="ru-RU" sz="2000" dirty="0" smtClean="0"/>
              <a:t>0.</a:t>
            </a:r>
            <a:r>
              <a:rPr lang="en-US" altLang="ru-RU" sz="2000" dirty="0" smtClean="0"/>
              <a:t>                                                 </a:t>
            </a:r>
            <a:r>
              <a:rPr lang="ru-RU" altLang="ru-RU" sz="2000" dirty="0" smtClean="0"/>
              <a:t> </a:t>
            </a:r>
            <a:endParaRPr lang="ru-RU" altLang="ru-RU" sz="20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000" dirty="0" smtClean="0"/>
              <a:t>                             </a:t>
            </a:r>
            <a:r>
              <a:rPr lang="ru-RU" altLang="ru-RU" sz="2000" dirty="0" smtClean="0"/>
              <a:t> 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>
              <a:solidFill>
                <a:schemeClr val="hlink"/>
              </a:solidFill>
            </a:endParaRPr>
          </a:p>
          <a:p>
            <a:pPr eaLnBrk="1" hangingPunct="1">
              <a:buNone/>
            </a:pPr>
            <a:r>
              <a:rPr lang="en-US" altLang="ru-RU" sz="2000" dirty="0" smtClean="0">
                <a:solidFill>
                  <a:schemeClr val="hlink"/>
                </a:solidFill>
              </a:rPr>
              <a:t>                                                                                           </a:t>
            </a:r>
            <a:r>
              <a:rPr lang="ru-RU" altLang="ru-RU" sz="2000" dirty="0" smtClean="0"/>
              <a:t>у=х</a:t>
            </a:r>
            <a:r>
              <a:rPr lang="ru-RU" altLang="ru-RU" sz="2000" baseline="30000" dirty="0" smtClean="0"/>
              <a:t>2</a:t>
            </a:r>
            <a:r>
              <a:rPr lang="en-US" altLang="ru-RU" sz="2000" baseline="30000" dirty="0" smtClean="0"/>
              <a:t>   </a:t>
            </a:r>
          </a:p>
          <a:p>
            <a:pPr eaLnBrk="1" hangingPunct="1">
              <a:buNone/>
            </a:pPr>
            <a:endParaRPr lang="en-US" altLang="ru-RU" sz="2000" baseline="30000" dirty="0">
              <a:solidFill>
                <a:schemeClr val="hlink"/>
              </a:solidFill>
            </a:endParaRPr>
          </a:p>
          <a:p>
            <a:pPr eaLnBrk="1" hangingPunct="1">
              <a:buNone/>
            </a:pPr>
            <a:endParaRPr lang="en-US" altLang="ru-RU" sz="2000" baseline="30000" dirty="0" smtClean="0">
              <a:solidFill>
                <a:schemeClr val="hlink"/>
              </a:solidFill>
            </a:endParaRPr>
          </a:p>
          <a:p>
            <a:pPr eaLnBrk="1" hangingPunct="1">
              <a:buNone/>
            </a:pPr>
            <a:endParaRPr lang="en-US" altLang="ru-RU" sz="2000" baseline="30000" dirty="0">
              <a:solidFill>
                <a:schemeClr val="hlink"/>
              </a:solidFill>
            </a:endParaRPr>
          </a:p>
          <a:p>
            <a:pPr eaLnBrk="1" hangingPunct="1">
              <a:buNone/>
            </a:pPr>
            <a:r>
              <a:rPr lang="en-US" altLang="ru-RU" sz="2000" baseline="30000" dirty="0" smtClean="0">
                <a:solidFill>
                  <a:schemeClr val="hlink"/>
                </a:solidFill>
              </a:rPr>
              <a:t>                                                         </a:t>
            </a:r>
            <a:r>
              <a:rPr lang="ru-RU" altLang="ru-RU" sz="2000" dirty="0" smtClean="0">
                <a:solidFill>
                  <a:schemeClr val="hlink"/>
                </a:solidFill>
              </a:rPr>
              <a:t>у=</a:t>
            </a:r>
            <a:r>
              <a:rPr lang="en-US" altLang="ru-RU" sz="2000" dirty="0" smtClean="0">
                <a:solidFill>
                  <a:schemeClr val="hlink"/>
                </a:solidFill>
              </a:rPr>
              <a:t>f(x)-b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0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>
                <a:solidFill>
                  <a:schemeClr val="tx2"/>
                </a:solidFill>
              </a:rPr>
              <a:t>                                                                                    </a:t>
            </a:r>
            <a:endParaRPr lang="el-GR" altLang="ru-RU" sz="2000" dirty="0" smtClean="0">
              <a:solidFill>
                <a:schemeClr val="tx2"/>
              </a:solidFill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V="1">
            <a:off x="1367631" y="3834904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6227762" y="3689648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575469" y="5130304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787899" y="5058073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4" name="Freeform 14"/>
          <p:cNvSpPr>
            <a:spLocks/>
          </p:cNvSpPr>
          <p:nvPr/>
        </p:nvSpPr>
        <p:spPr bwMode="auto">
          <a:xfrm rot="2768608">
            <a:off x="1403350" y="3365798"/>
            <a:ext cx="1296987" cy="2520950"/>
          </a:xfrm>
          <a:custGeom>
            <a:avLst/>
            <a:gdLst>
              <a:gd name="T0" fmla="*/ 0 w 725"/>
              <a:gd name="T1" fmla="*/ 2147483647 h 1542"/>
              <a:gd name="T2" fmla="*/ 2147483647 w 725"/>
              <a:gd name="T3" fmla="*/ 2147483647 h 1542"/>
              <a:gd name="T4" fmla="*/ 2147483647 w 725"/>
              <a:gd name="T5" fmla="*/ 2147483647 h 1542"/>
              <a:gd name="T6" fmla="*/ 2147483647 w 725"/>
              <a:gd name="T7" fmla="*/ 0 h 1542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542"/>
              <a:gd name="T14" fmla="*/ 725 w 725"/>
              <a:gd name="T15" fmla="*/ 1542 h 15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542">
                <a:moveTo>
                  <a:pt x="0" y="1542"/>
                </a:moveTo>
                <a:cubicBezTo>
                  <a:pt x="7" y="1300"/>
                  <a:pt x="15" y="1058"/>
                  <a:pt x="90" y="907"/>
                </a:cubicBezTo>
                <a:cubicBezTo>
                  <a:pt x="165" y="756"/>
                  <a:pt x="347" y="786"/>
                  <a:pt x="453" y="635"/>
                </a:cubicBezTo>
                <a:cubicBezTo>
                  <a:pt x="559" y="484"/>
                  <a:pt x="680" y="106"/>
                  <a:pt x="725" y="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5" name="Freeform 15"/>
          <p:cNvSpPr>
            <a:spLocks/>
          </p:cNvSpPr>
          <p:nvPr/>
        </p:nvSpPr>
        <p:spPr bwMode="auto">
          <a:xfrm rot="2891860">
            <a:off x="1512094" y="4195266"/>
            <a:ext cx="1296988" cy="2592387"/>
          </a:xfrm>
          <a:custGeom>
            <a:avLst/>
            <a:gdLst>
              <a:gd name="T0" fmla="*/ 0 w 725"/>
              <a:gd name="T1" fmla="*/ 2147483647 h 1542"/>
              <a:gd name="T2" fmla="*/ 2147483647 w 725"/>
              <a:gd name="T3" fmla="*/ 2147483647 h 1542"/>
              <a:gd name="T4" fmla="*/ 2147483647 w 725"/>
              <a:gd name="T5" fmla="*/ 2147483647 h 1542"/>
              <a:gd name="T6" fmla="*/ 2147483647 w 725"/>
              <a:gd name="T7" fmla="*/ 0 h 1542"/>
              <a:gd name="T8" fmla="*/ 0 60000 65536"/>
              <a:gd name="T9" fmla="*/ 0 60000 65536"/>
              <a:gd name="T10" fmla="*/ 0 60000 65536"/>
              <a:gd name="T11" fmla="*/ 0 60000 65536"/>
              <a:gd name="T12" fmla="*/ 0 w 725"/>
              <a:gd name="T13" fmla="*/ 0 h 1542"/>
              <a:gd name="T14" fmla="*/ 725 w 725"/>
              <a:gd name="T15" fmla="*/ 1542 h 15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5" h="1542">
                <a:moveTo>
                  <a:pt x="0" y="1542"/>
                </a:moveTo>
                <a:cubicBezTo>
                  <a:pt x="7" y="1300"/>
                  <a:pt x="15" y="1058"/>
                  <a:pt x="90" y="907"/>
                </a:cubicBezTo>
                <a:cubicBezTo>
                  <a:pt x="165" y="756"/>
                  <a:pt x="347" y="786"/>
                  <a:pt x="453" y="635"/>
                </a:cubicBezTo>
                <a:cubicBezTo>
                  <a:pt x="559" y="484"/>
                  <a:pt x="680" y="106"/>
                  <a:pt x="725" y="0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>
            <a:off x="1799431" y="4411166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7" name="Freeform 17"/>
          <p:cNvSpPr>
            <a:spLocks/>
          </p:cNvSpPr>
          <p:nvPr/>
        </p:nvSpPr>
        <p:spPr bwMode="auto">
          <a:xfrm>
            <a:off x="5435599" y="3257848"/>
            <a:ext cx="792163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8" name="Freeform 18"/>
          <p:cNvSpPr>
            <a:spLocks/>
          </p:cNvSpPr>
          <p:nvPr/>
        </p:nvSpPr>
        <p:spPr bwMode="auto">
          <a:xfrm>
            <a:off x="5435599" y="4553248"/>
            <a:ext cx="792163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9" name="Freeform 19"/>
          <p:cNvSpPr>
            <a:spLocks/>
          </p:cNvSpPr>
          <p:nvPr/>
        </p:nvSpPr>
        <p:spPr bwMode="auto">
          <a:xfrm>
            <a:off x="5435599" y="3689648"/>
            <a:ext cx="792163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0" name="Freeform 20"/>
          <p:cNvSpPr>
            <a:spLocks/>
          </p:cNvSpPr>
          <p:nvPr/>
        </p:nvSpPr>
        <p:spPr bwMode="auto">
          <a:xfrm flipH="1">
            <a:off x="6227762" y="4553248"/>
            <a:ext cx="720725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1" name="Freeform 21"/>
          <p:cNvSpPr>
            <a:spLocks/>
          </p:cNvSpPr>
          <p:nvPr/>
        </p:nvSpPr>
        <p:spPr bwMode="auto">
          <a:xfrm flipH="1">
            <a:off x="6227762" y="3257848"/>
            <a:ext cx="720725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 flipH="1">
            <a:off x="6227762" y="3689648"/>
            <a:ext cx="720725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7523162" y="4913610"/>
            <a:ext cx="2873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2951956" y="4769941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1583531" y="3834904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5795962" y="3402310"/>
            <a:ext cx="2873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1943894" y="4050804"/>
            <a:ext cx="9350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/>
              <a:t>у=</a:t>
            </a:r>
            <a:r>
              <a:rPr lang="en-US" altLang="ru-RU"/>
              <a:t>f(x)</a:t>
            </a:r>
            <a:endParaRPr lang="ru-RU" altLang="ru-RU"/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5940424" y="5994698"/>
            <a:ext cx="9350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>
                <a:solidFill>
                  <a:schemeClr val="tx2"/>
                </a:solidFill>
              </a:rPr>
              <a:t>у=х</a:t>
            </a:r>
            <a:r>
              <a:rPr lang="ru-RU" altLang="ru-RU" baseline="30000">
                <a:solidFill>
                  <a:schemeClr val="tx2"/>
                </a:solidFill>
              </a:rPr>
              <a:t>2</a:t>
            </a:r>
            <a:r>
              <a:rPr lang="en-US" altLang="ru-RU">
                <a:solidFill>
                  <a:schemeClr val="tx2"/>
                </a:solidFill>
              </a:rPr>
              <a:t> -2</a:t>
            </a:r>
            <a:endParaRPr lang="ru-RU" altLang="ru-RU"/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7056437" y="3473748"/>
            <a:ext cx="93503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>
                <a:solidFill>
                  <a:schemeClr val="hlink"/>
                </a:solidFill>
              </a:rPr>
              <a:t>у=х</a:t>
            </a:r>
            <a:r>
              <a:rPr lang="ru-RU" altLang="ru-RU" baseline="30000">
                <a:solidFill>
                  <a:schemeClr val="hlink"/>
                </a:solidFill>
              </a:rPr>
              <a:t>2</a:t>
            </a:r>
            <a:r>
              <a:rPr lang="en-US" altLang="ru-RU">
                <a:solidFill>
                  <a:schemeClr val="hlink"/>
                </a:solidFill>
              </a:rPr>
              <a:t>+1</a:t>
            </a:r>
            <a:endParaRPr lang="ru-RU" altLang="ru-RU">
              <a:solidFill>
                <a:schemeClr val="hlink"/>
              </a:solidFill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1872456" y="4698504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/>
              <a:t>|b|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438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88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38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88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38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120"/>
                            </p:stCondLst>
                            <p:childTnLst>
                              <p:par>
                                <p:cTn id="1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4" grpId="0" animBg="1"/>
      <p:bldP spid="35846" grpId="0" animBg="1"/>
      <p:bldP spid="35847" grpId="0" animBg="1"/>
      <p:bldP spid="35849" grpId="0" animBg="1"/>
      <p:bldP spid="35854" grpId="0" animBg="1"/>
      <p:bldP spid="35855" grpId="0" animBg="1"/>
      <p:bldP spid="35856" grpId="0" animBg="1"/>
      <p:bldP spid="35857" grpId="0" animBg="1"/>
      <p:bldP spid="35858" grpId="0" animBg="1"/>
      <p:bldP spid="35859" grpId="0" animBg="1"/>
      <p:bldP spid="35860" grpId="0" animBg="1"/>
      <p:bldP spid="35861" grpId="0" animBg="1"/>
      <p:bldP spid="35862" grpId="0" animBg="1"/>
      <p:bldP spid="35863" grpId="0" animBg="1"/>
      <p:bldP spid="35864" grpId="0" animBg="1"/>
      <p:bldP spid="35867" grpId="0" animBg="1"/>
      <p:bldP spid="35868" grpId="0" animBg="1"/>
      <p:bldP spid="35871" grpId="0" animBg="1"/>
      <p:bldP spid="35872" grpId="0" animBg="1"/>
      <p:bldP spid="35873" grpId="0" animBg="1"/>
      <p:bldP spid="358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111166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ru-RU" sz="3400" dirty="0" smtClean="0">
                <a:solidFill>
                  <a:schemeClr val="bg2"/>
                </a:solidFill>
              </a:rPr>
              <a:t>f(x) 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 → f(</a:t>
            </a:r>
            <a:r>
              <a:rPr lang="el-GR" altLang="ru-RU" sz="3400" dirty="0" smtClean="0">
                <a:solidFill>
                  <a:schemeClr val="bg2"/>
                </a:solidFill>
                <a:cs typeface="Times New Roman" pitchFamily="18" charset="0"/>
              </a:rPr>
              <a:t>α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x), </a:t>
            </a:r>
            <a:r>
              <a:rPr lang="el-GR" altLang="ru-RU" sz="3400" dirty="0" smtClean="0">
                <a:solidFill>
                  <a:schemeClr val="bg2"/>
                </a:solidFill>
                <a:cs typeface="Times New Roman" pitchFamily="18" charset="0"/>
              </a:rPr>
              <a:t>α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&gt;0</a:t>
            </a:r>
            <a:endParaRPr lang="ru-RU" altLang="ru-RU" sz="3400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8893175" cy="5373687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 smtClean="0"/>
              <a:t>График функции у = </a:t>
            </a:r>
            <a:r>
              <a:rPr lang="en-US" altLang="ru-RU" sz="2000" dirty="0" smtClean="0"/>
              <a:t>f (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ru-RU" sz="2000" dirty="0" smtClean="0"/>
              <a:t>x) </a:t>
            </a:r>
            <a:r>
              <a:rPr lang="ru-RU" altLang="ru-RU" sz="2000" dirty="0" smtClean="0"/>
              <a:t>получается сжатием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графика функции у = </a:t>
            </a:r>
            <a:r>
              <a:rPr lang="en-US" altLang="ru-RU" sz="2000" dirty="0" smtClean="0"/>
              <a:t>f (x)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 smtClean="0"/>
              <a:t>вдоль оси х в 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/>
              <a:t>раз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при 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 smtClean="0"/>
              <a:t>График функции у = </a:t>
            </a:r>
            <a:r>
              <a:rPr lang="en-US" altLang="ru-RU" sz="2000" dirty="0" smtClean="0"/>
              <a:t>f (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ru-RU" sz="2000" dirty="0" smtClean="0"/>
              <a:t>x) </a:t>
            </a:r>
            <a:r>
              <a:rPr lang="ru-RU" altLang="ru-RU" sz="2000" dirty="0" smtClean="0"/>
              <a:t>получается растяжением  графика функции</a:t>
            </a:r>
            <a:endParaRPr lang="en-US" altLang="ru-RU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000" dirty="0" smtClean="0"/>
              <a:t>y</a:t>
            </a:r>
            <a:r>
              <a:rPr lang="ru-RU" altLang="ru-RU" sz="2000" dirty="0" smtClean="0"/>
              <a:t> = </a:t>
            </a:r>
            <a:r>
              <a:rPr lang="en-US" altLang="ru-RU" sz="2000" dirty="0" smtClean="0"/>
              <a:t>f(x) </a:t>
            </a:r>
            <a:r>
              <a:rPr lang="ru-RU" altLang="ru-RU" sz="2000" dirty="0" smtClean="0"/>
              <a:t>вдоль оси х в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1/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/>
              <a:t>раз при  0 </a:t>
            </a:r>
            <a:r>
              <a:rPr lang="en-US" altLang="ru-RU" sz="2000" dirty="0" smtClean="0">
                <a:cs typeface="Arial" charset="0"/>
              </a:rPr>
              <a:t>&lt;</a:t>
            </a:r>
            <a:r>
              <a:rPr lang="ru-RU" altLang="ru-RU" sz="2000" dirty="0" smtClean="0">
                <a:cs typeface="Arial" charset="0"/>
              </a:rPr>
              <a:t> </a:t>
            </a:r>
            <a:r>
              <a:rPr lang="el-GR" altLang="ru-RU" sz="20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V="1">
            <a:off x="4103688" y="386080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2735263" y="5300663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4" name="Freeform 10"/>
          <p:cNvSpPr>
            <a:spLocks/>
          </p:cNvSpPr>
          <p:nvPr/>
        </p:nvSpPr>
        <p:spPr bwMode="auto">
          <a:xfrm>
            <a:off x="2808288" y="3860800"/>
            <a:ext cx="2520950" cy="2449513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5" name="Freeform 11"/>
          <p:cNvSpPr>
            <a:spLocks/>
          </p:cNvSpPr>
          <p:nvPr/>
        </p:nvSpPr>
        <p:spPr bwMode="auto">
          <a:xfrm>
            <a:off x="3311526" y="3860800"/>
            <a:ext cx="1657350" cy="2449513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6" name="Freeform 12"/>
          <p:cNvSpPr>
            <a:spLocks/>
          </p:cNvSpPr>
          <p:nvPr/>
        </p:nvSpPr>
        <p:spPr bwMode="auto">
          <a:xfrm>
            <a:off x="2484438" y="3860800"/>
            <a:ext cx="3167063" cy="2449513"/>
          </a:xfrm>
          <a:custGeom>
            <a:avLst/>
            <a:gdLst>
              <a:gd name="T0" fmla="*/ 0 w 1542"/>
              <a:gd name="T1" fmla="*/ 2147483647 h 1134"/>
              <a:gd name="T2" fmla="*/ 2147483647 w 1542"/>
              <a:gd name="T3" fmla="*/ 2147483647 h 1134"/>
              <a:gd name="T4" fmla="*/ 2147483647 w 1542"/>
              <a:gd name="T5" fmla="*/ 2147483647 h 1134"/>
              <a:gd name="T6" fmla="*/ 2147483647 w 1542"/>
              <a:gd name="T7" fmla="*/ 2147483647 h 1134"/>
              <a:gd name="T8" fmla="*/ 2147483647 w 1542"/>
              <a:gd name="T9" fmla="*/ 2147483647 h 1134"/>
              <a:gd name="T10" fmla="*/ 2147483647 w 1542"/>
              <a:gd name="T11" fmla="*/ 2147483647 h 1134"/>
              <a:gd name="T12" fmla="*/ 2147483647 w 1542"/>
              <a:gd name="T13" fmla="*/ 2147483647 h 1134"/>
              <a:gd name="T14" fmla="*/ 2147483647 w 1542"/>
              <a:gd name="T15" fmla="*/ 0 h 1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42"/>
              <a:gd name="T25" fmla="*/ 0 h 1134"/>
              <a:gd name="T26" fmla="*/ 1542 w 1542"/>
              <a:gd name="T27" fmla="*/ 1134 h 1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42" h="1134">
                <a:moveTo>
                  <a:pt x="0" y="1134"/>
                </a:moveTo>
                <a:cubicBezTo>
                  <a:pt x="79" y="1073"/>
                  <a:pt x="158" y="1013"/>
                  <a:pt x="226" y="907"/>
                </a:cubicBezTo>
                <a:cubicBezTo>
                  <a:pt x="294" y="801"/>
                  <a:pt x="348" y="612"/>
                  <a:pt x="408" y="499"/>
                </a:cubicBezTo>
                <a:cubicBezTo>
                  <a:pt x="468" y="386"/>
                  <a:pt x="521" y="280"/>
                  <a:pt x="589" y="227"/>
                </a:cubicBezTo>
                <a:cubicBezTo>
                  <a:pt x="657" y="174"/>
                  <a:pt x="748" y="159"/>
                  <a:pt x="816" y="182"/>
                </a:cubicBezTo>
                <a:cubicBezTo>
                  <a:pt x="884" y="205"/>
                  <a:pt x="938" y="325"/>
                  <a:pt x="998" y="363"/>
                </a:cubicBezTo>
                <a:cubicBezTo>
                  <a:pt x="1058" y="401"/>
                  <a:pt x="1088" y="468"/>
                  <a:pt x="1179" y="408"/>
                </a:cubicBezTo>
                <a:cubicBezTo>
                  <a:pt x="1270" y="348"/>
                  <a:pt x="1481" y="68"/>
                  <a:pt x="1542" y="0"/>
                </a:cubicBezTo>
              </a:path>
            </a:pathLst>
          </a:cu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5256213" y="5300663"/>
            <a:ext cx="287338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4176713" y="3716338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3527426" y="6164263"/>
            <a:ext cx="5762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>
                <a:solidFill>
                  <a:schemeClr val="hlink"/>
                </a:solidFill>
              </a:rPr>
              <a:t>f(</a:t>
            </a:r>
            <a:r>
              <a:rPr lang="el-GR" altLang="ru-RU">
                <a:solidFill>
                  <a:schemeClr val="hlink"/>
                </a:solidFill>
              </a:rPr>
              <a:t>α</a:t>
            </a:r>
            <a:r>
              <a:rPr lang="en-US" altLang="ru-RU">
                <a:solidFill>
                  <a:schemeClr val="hlink"/>
                </a:solidFill>
              </a:rPr>
              <a:t>x)</a:t>
            </a:r>
            <a:endParaRPr lang="ru-RU" altLang="ru-RU">
              <a:solidFill>
                <a:schemeClr val="hlink"/>
              </a:solidFill>
            </a:endParaRP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4824413" y="4797425"/>
            <a:ext cx="576263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>
                <a:solidFill>
                  <a:schemeClr val="tx2"/>
                </a:solidFill>
              </a:rPr>
              <a:t>f(</a:t>
            </a:r>
            <a:r>
              <a:rPr lang="el-GR" altLang="ru-RU">
                <a:solidFill>
                  <a:schemeClr val="tx2"/>
                </a:solidFill>
              </a:rPr>
              <a:t>α</a:t>
            </a:r>
            <a:r>
              <a:rPr lang="en-US" altLang="ru-RU">
                <a:solidFill>
                  <a:schemeClr val="tx2"/>
                </a:solidFill>
              </a:rPr>
              <a:t>x)</a:t>
            </a:r>
            <a:endParaRPr lang="ru-RU" altLang="ru-RU">
              <a:solidFill>
                <a:schemeClr val="tx2"/>
              </a:solidFill>
            </a:endParaRP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2735263" y="6308725"/>
            <a:ext cx="5032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/>
              <a:t>f</a:t>
            </a:r>
            <a:r>
              <a:rPr lang="ru-RU" altLang="ru-RU"/>
              <a:t>(</a:t>
            </a:r>
            <a:r>
              <a:rPr lang="en-US" altLang="ru-RU"/>
              <a:t>x</a:t>
            </a:r>
            <a:r>
              <a:rPr lang="ru-RU" altLang="ru-RU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20"/>
                            </p:stCondLst>
                            <p:childTnLst>
                              <p:par>
                                <p:cTn id="6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200"/>
                            </p:stCondLst>
                            <p:childTnLst>
                              <p:par>
                                <p:cTn id="6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40"/>
                            </p:stCondLst>
                            <p:childTnLst>
                              <p:par>
                                <p:cTn id="7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 animBg="1"/>
      <p:bldP spid="36871" grpId="0" animBg="1"/>
      <p:bldP spid="36874" grpId="0" animBg="1"/>
      <p:bldP spid="36875" grpId="0" animBg="1"/>
      <p:bldP spid="36876" grpId="0" animBg="1"/>
      <p:bldP spid="36895" grpId="0" animBg="1"/>
      <p:bldP spid="36898" grpId="0" animBg="1"/>
      <p:bldP spid="36899" grpId="0" animBg="1"/>
      <p:bldP spid="36900" grpId="0" animBg="1"/>
      <p:bldP spid="369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ru-RU" sz="3400" dirty="0" smtClean="0">
                <a:solidFill>
                  <a:schemeClr val="bg2"/>
                </a:solidFill>
              </a:rPr>
              <a:t/>
            </a:r>
            <a:br>
              <a:rPr lang="en-US" altLang="ru-RU" sz="3400" dirty="0" smtClean="0">
                <a:solidFill>
                  <a:schemeClr val="bg2"/>
                </a:solidFill>
              </a:rPr>
            </a:br>
            <a:r>
              <a:rPr lang="en-US" altLang="ru-RU" sz="3400" dirty="0" smtClean="0">
                <a:solidFill>
                  <a:schemeClr val="bg2"/>
                </a:solidFill>
              </a:rPr>
              <a:t>f(x) 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→ </a:t>
            </a:r>
            <a:r>
              <a:rPr lang="en-US" altLang="ru-RU" sz="3400" dirty="0" err="1" smtClean="0">
                <a:solidFill>
                  <a:schemeClr val="bg2"/>
                </a:solidFill>
                <a:cs typeface="Arial" charset="0"/>
              </a:rPr>
              <a:t>kf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(x),</a:t>
            </a:r>
            <a:r>
              <a:rPr lang="ru-RU" altLang="ru-RU" sz="3400" dirty="0" smtClean="0">
                <a:solidFill>
                  <a:schemeClr val="bg2"/>
                </a:solidFill>
                <a:cs typeface="Arial" charset="0"/>
              </a:rPr>
              <a:t> </a:t>
            </a:r>
            <a:r>
              <a:rPr lang="en-US" altLang="ru-RU" sz="3400" dirty="0" smtClean="0">
                <a:solidFill>
                  <a:schemeClr val="bg2"/>
                </a:solidFill>
                <a:cs typeface="Arial" charset="0"/>
              </a:rPr>
              <a:t>k&gt;0</a:t>
            </a:r>
            <a:endParaRPr lang="ru-RU" altLang="ru-RU" sz="3400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29720" name="Rectangle 24"/>
          <p:cNvSpPr>
            <a:spLocks noGrp="1" noChangeArrowheads="1"/>
          </p:cNvSpPr>
          <p:nvPr>
            <p:ph idx="1"/>
          </p:nvPr>
        </p:nvSpPr>
        <p:spPr>
          <a:xfrm>
            <a:off x="611188" y="1484313"/>
            <a:ext cx="8532812" cy="518504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График функции у = </a:t>
            </a:r>
            <a:r>
              <a:rPr lang="en-US" altLang="ru-RU" sz="2000" dirty="0" err="1" smtClean="0"/>
              <a:t>kf</a:t>
            </a:r>
            <a:r>
              <a:rPr lang="en-US" altLang="ru-RU" sz="2000" dirty="0" smtClean="0"/>
              <a:t>(x) </a:t>
            </a:r>
            <a:r>
              <a:rPr lang="ru-RU" altLang="ru-RU" sz="2000" dirty="0" smtClean="0"/>
              <a:t>получается сжатием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графика функции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у =</a:t>
            </a:r>
            <a:r>
              <a:rPr lang="en-US" altLang="ru-RU" sz="2000" dirty="0" smtClean="0"/>
              <a:t>f(x) </a:t>
            </a:r>
            <a:r>
              <a:rPr lang="ru-RU" altLang="ru-RU" sz="2000" dirty="0" smtClean="0"/>
              <a:t>вдоль оси </a:t>
            </a:r>
            <a:r>
              <a:rPr lang="en-US" altLang="ru-RU" sz="2000" dirty="0" smtClean="0"/>
              <a:t>y</a:t>
            </a:r>
            <a:r>
              <a:rPr lang="ru-RU" altLang="ru-RU" sz="2000" dirty="0" smtClean="0"/>
              <a:t> в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1/k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/>
              <a:t>раз при 0 </a:t>
            </a:r>
            <a:r>
              <a:rPr lang="en-US" altLang="ru-RU" sz="2000" dirty="0" smtClean="0">
                <a:cs typeface="Arial" charset="0"/>
              </a:rPr>
              <a:t>&lt;</a:t>
            </a:r>
            <a:r>
              <a:rPr lang="ru-RU" altLang="ru-RU" sz="2000" dirty="0" smtClean="0">
                <a:cs typeface="Arial" charset="0"/>
              </a:rPr>
              <a:t>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1.</a:t>
            </a:r>
          </a:p>
          <a:p>
            <a:pPr>
              <a:buNone/>
            </a:pPr>
            <a:r>
              <a:rPr lang="ru-RU" altLang="ru-RU" sz="2000" dirty="0" smtClean="0"/>
              <a:t>График функции у = </a:t>
            </a:r>
            <a:r>
              <a:rPr lang="en-US" altLang="ru-RU" sz="2000" dirty="0" smtClean="0"/>
              <a:t>f(</a:t>
            </a:r>
            <a:r>
              <a:rPr lang="en-US" altLang="ru-RU" sz="2000" dirty="0" err="1" smtClean="0"/>
              <a:t>kx</a:t>
            </a:r>
            <a:r>
              <a:rPr lang="en-US" altLang="ru-RU" sz="2000" dirty="0" smtClean="0"/>
              <a:t>) </a:t>
            </a:r>
            <a:r>
              <a:rPr lang="ru-RU" altLang="ru-RU" sz="2000" dirty="0" smtClean="0"/>
              <a:t>получается растяжением  графика функции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у =</a:t>
            </a:r>
            <a:r>
              <a:rPr lang="en-US" altLang="ru-RU" sz="2000" dirty="0" smtClean="0"/>
              <a:t>f (x) </a:t>
            </a:r>
            <a:r>
              <a:rPr lang="ru-RU" altLang="ru-RU" sz="2000" dirty="0" smtClean="0"/>
              <a:t>вдоль оси </a:t>
            </a:r>
            <a:r>
              <a:rPr lang="en-US" altLang="ru-RU" sz="2000" dirty="0" smtClean="0"/>
              <a:t>y</a:t>
            </a:r>
            <a:r>
              <a:rPr lang="ru-RU" altLang="ru-RU" sz="2000" dirty="0" smtClean="0"/>
              <a:t> в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/>
              <a:t>раз при </a:t>
            </a:r>
            <a:r>
              <a:rPr lang="en-US" altLang="ru-RU" sz="2000" dirty="0" smtClean="0"/>
              <a:t>k</a:t>
            </a:r>
            <a:r>
              <a:rPr lang="en-US" altLang="ru-RU" sz="2000" dirty="0" smtClean="0">
                <a:cs typeface="Arial" charset="0"/>
              </a:rPr>
              <a:t>&gt;1</a:t>
            </a:r>
            <a:r>
              <a:rPr lang="ru-RU" altLang="ru-RU" sz="2000" dirty="0" smtClean="0">
                <a:cs typeface="Arial" charset="0"/>
              </a:rPr>
              <a:t>.</a:t>
            </a:r>
            <a:endParaRPr lang="en-US" altLang="ru-RU" sz="20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                                                      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ru-RU" sz="2000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000" dirty="0">
                <a:solidFill>
                  <a:srgbClr val="0000FF"/>
                </a:solidFill>
              </a:rPr>
              <a:t> </a:t>
            </a:r>
            <a:r>
              <a:rPr lang="en-US" altLang="ru-RU" sz="2000" dirty="0" smtClean="0">
                <a:solidFill>
                  <a:srgbClr val="0000FF"/>
                </a:solidFill>
              </a:rPr>
              <a:t>                                                                    </a:t>
            </a:r>
            <a:endParaRPr lang="ru-RU" altLang="ru-RU" sz="2000" baseline="30000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         </a:t>
            </a:r>
            <a:endParaRPr lang="ru-RU" altLang="ru-RU" sz="2000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2000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>
                <a:solidFill>
                  <a:schemeClr val="bg2"/>
                </a:solidFill>
              </a:rPr>
              <a:t>                 </a:t>
            </a:r>
            <a:r>
              <a:rPr lang="en-US" altLang="ru-RU" sz="2000" dirty="0" smtClean="0">
                <a:solidFill>
                  <a:schemeClr val="bg2"/>
                </a:solidFill>
              </a:rPr>
              <a:t>      </a:t>
            </a:r>
            <a:r>
              <a:rPr lang="ru-RU" altLang="ru-RU" sz="2000" dirty="0" smtClean="0">
                <a:solidFill>
                  <a:schemeClr val="bg2"/>
                </a:solidFill>
              </a:rPr>
              <a:t>                                       </a:t>
            </a:r>
            <a:endParaRPr lang="ru-RU" altLang="ru-RU" sz="2000" dirty="0" smtClean="0">
              <a:solidFill>
                <a:schemeClr val="hlink"/>
              </a:solidFill>
            </a:endParaRP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V="1">
            <a:off x="2264812" y="3573462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V="1">
            <a:off x="7524750" y="3644900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1472650" y="4868862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6480175" y="5013325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7" name="Freeform 21"/>
          <p:cNvSpPr>
            <a:spLocks/>
          </p:cNvSpPr>
          <p:nvPr/>
        </p:nvSpPr>
        <p:spPr bwMode="auto">
          <a:xfrm>
            <a:off x="6732588" y="3644900"/>
            <a:ext cx="792162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8" name="Freeform 22"/>
          <p:cNvSpPr>
            <a:spLocks/>
          </p:cNvSpPr>
          <p:nvPr/>
        </p:nvSpPr>
        <p:spPr bwMode="auto">
          <a:xfrm flipH="1">
            <a:off x="7524750" y="3644900"/>
            <a:ext cx="720725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1" name="Freeform 25"/>
          <p:cNvSpPr>
            <a:spLocks/>
          </p:cNvSpPr>
          <p:nvPr/>
        </p:nvSpPr>
        <p:spPr bwMode="auto">
          <a:xfrm>
            <a:off x="6300788" y="3644900"/>
            <a:ext cx="1223962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2" name="Freeform 26"/>
          <p:cNvSpPr>
            <a:spLocks/>
          </p:cNvSpPr>
          <p:nvPr/>
        </p:nvSpPr>
        <p:spPr bwMode="auto">
          <a:xfrm>
            <a:off x="7019925" y="3644900"/>
            <a:ext cx="503238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3" name="Freeform 27"/>
          <p:cNvSpPr>
            <a:spLocks/>
          </p:cNvSpPr>
          <p:nvPr/>
        </p:nvSpPr>
        <p:spPr bwMode="auto">
          <a:xfrm flipH="1">
            <a:off x="7524750" y="3644900"/>
            <a:ext cx="1223963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4" name="Freeform 28"/>
          <p:cNvSpPr>
            <a:spLocks/>
          </p:cNvSpPr>
          <p:nvPr/>
        </p:nvSpPr>
        <p:spPr bwMode="auto">
          <a:xfrm flipH="1">
            <a:off x="7524750" y="3644900"/>
            <a:ext cx="431800" cy="1368425"/>
          </a:xfrm>
          <a:custGeom>
            <a:avLst/>
            <a:gdLst>
              <a:gd name="T0" fmla="*/ 0 w 499"/>
              <a:gd name="T1" fmla="*/ 0 h 862"/>
              <a:gd name="T2" fmla="*/ 2147483647 w 499"/>
              <a:gd name="T3" fmla="*/ 2147483647 h 862"/>
              <a:gd name="T4" fmla="*/ 2147483647 w 499"/>
              <a:gd name="T5" fmla="*/ 2147483647 h 862"/>
              <a:gd name="T6" fmla="*/ 0 60000 65536"/>
              <a:gd name="T7" fmla="*/ 0 60000 65536"/>
              <a:gd name="T8" fmla="*/ 0 60000 65536"/>
              <a:gd name="T9" fmla="*/ 0 w 499"/>
              <a:gd name="T10" fmla="*/ 0 h 862"/>
              <a:gd name="T11" fmla="*/ 499 w 499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862">
                <a:moveTo>
                  <a:pt x="0" y="0"/>
                </a:moveTo>
                <a:cubicBezTo>
                  <a:pt x="94" y="268"/>
                  <a:pt x="189" y="536"/>
                  <a:pt x="272" y="680"/>
                </a:cubicBezTo>
                <a:cubicBezTo>
                  <a:pt x="355" y="824"/>
                  <a:pt x="454" y="832"/>
                  <a:pt x="499" y="86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6" name="Freeform 30"/>
          <p:cNvSpPr>
            <a:spLocks/>
          </p:cNvSpPr>
          <p:nvPr/>
        </p:nvSpPr>
        <p:spPr bwMode="auto">
          <a:xfrm>
            <a:off x="1617112" y="3789362"/>
            <a:ext cx="2087563" cy="1498600"/>
          </a:xfrm>
          <a:custGeom>
            <a:avLst/>
            <a:gdLst>
              <a:gd name="T0" fmla="*/ 0 w 1225"/>
              <a:gd name="T1" fmla="*/ 2147483647 h 944"/>
              <a:gd name="T2" fmla="*/ 2147483647 w 1225"/>
              <a:gd name="T3" fmla="*/ 2147483647 h 944"/>
              <a:gd name="T4" fmla="*/ 2147483647 w 1225"/>
              <a:gd name="T5" fmla="*/ 2147483647 h 944"/>
              <a:gd name="T6" fmla="*/ 2147483647 w 1225"/>
              <a:gd name="T7" fmla="*/ 2147483647 h 944"/>
              <a:gd name="T8" fmla="*/ 2147483647 w 1225"/>
              <a:gd name="T9" fmla="*/ 2147483647 h 9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5"/>
              <a:gd name="T16" fmla="*/ 0 h 944"/>
              <a:gd name="T17" fmla="*/ 1225 w 1225"/>
              <a:gd name="T18" fmla="*/ 944 h 9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5" h="944">
                <a:moveTo>
                  <a:pt x="0" y="854"/>
                </a:moveTo>
                <a:cubicBezTo>
                  <a:pt x="94" y="551"/>
                  <a:pt x="189" y="249"/>
                  <a:pt x="272" y="128"/>
                </a:cubicBezTo>
                <a:cubicBezTo>
                  <a:pt x="355" y="7"/>
                  <a:pt x="416" y="0"/>
                  <a:pt x="499" y="128"/>
                </a:cubicBezTo>
                <a:cubicBezTo>
                  <a:pt x="582" y="256"/>
                  <a:pt x="650" y="854"/>
                  <a:pt x="771" y="899"/>
                </a:cubicBezTo>
                <a:cubicBezTo>
                  <a:pt x="892" y="944"/>
                  <a:pt x="1149" y="483"/>
                  <a:pt x="1225" y="40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7" name="Freeform 31"/>
          <p:cNvSpPr>
            <a:spLocks/>
          </p:cNvSpPr>
          <p:nvPr/>
        </p:nvSpPr>
        <p:spPr bwMode="auto">
          <a:xfrm>
            <a:off x="1617112" y="3284537"/>
            <a:ext cx="1979613" cy="2520950"/>
          </a:xfrm>
          <a:custGeom>
            <a:avLst/>
            <a:gdLst>
              <a:gd name="T0" fmla="*/ 0 w 1225"/>
              <a:gd name="T1" fmla="*/ 2147483647 h 944"/>
              <a:gd name="T2" fmla="*/ 2147483647 w 1225"/>
              <a:gd name="T3" fmla="*/ 2147483647 h 944"/>
              <a:gd name="T4" fmla="*/ 2147483647 w 1225"/>
              <a:gd name="T5" fmla="*/ 2147483647 h 944"/>
              <a:gd name="T6" fmla="*/ 2147483647 w 1225"/>
              <a:gd name="T7" fmla="*/ 2147483647 h 944"/>
              <a:gd name="T8" fmla="*/ 2147483647 w 1225"/>
              <a:gd name="T9" fmla="*/ 2147483647 h 9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5"/>
              <a:gd name="T16" fmla="*/ 0 h 944"/>
              <a:gd name="T17" fmla="*/ 1225 w 1225"/>
              <a:gd name="T18" fmla="*/ 944 h 9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5" h="944">
                <a:moveTo>
                  <a:pt x="0" y="854"/>
                </a:moveTo>
                <a:cubicBezTo>
                  <a:pt x="94" y="551"/>
                  <a:pt x="189" y="249"/>
                  <a:pt x="272" y="128"/>
                </a:cubicBezTo>
                <a:cubicBezTo>
                  <a:pt x="355" y="7"/>
                  <a:pt x="416" y="0"/>
                  <a:pt x="499" y="128"/>
                </a:cubicBezTo>
                <a:cubicBezTo>
                  <a:pt x="582" y="256"/>
                  <a:pt x="650" y="854"/>
                  <a:pt x="771" y="899"/>
                </a:cubicBezTo>
                <a:cubicBezTo>
                  <a:pt x="892" y="944"/>
                  <a:pt x="1149" y="483"/>
                  <a:pt x="1225" y="40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8" name="Freeform 32"/>
          <p:cNvSpPr>
            <a:spLocks/>
          </p:cNvSpPr>
          <p:nvPr/>
        </p:nvSpPr>
        <p:spPr bwMode="auto">
          <a:xfrm>
            <a:off x="1617112" y="4365624"/>
            <a:ext cx="1979613" cy="863600"/>
          </a:xfrm>
          <a:custGeom>
            <a:avLst/>
            <a:gdLst>
              <a:gd name="T0" fmla="*/ 0 w 1225"/>
              <a:gd name="T1" fmla="*/ 2147483647 h 944"/>
              <a:gd name="T2" fmla="*/ 2147483647 w 1225"/>
              <a:gd name="T3" fmla="*/ 2147483647 h 944"/>
              <a:gd name="T4" fmla="*/ 2147483647 w 1225"/>
              <a:gd name="T5" fmla="*/ 2147483647 h 944"/>
              <a:gd name="T6" fmla="*/ 2147483647 w 1225"/>
              <a:gd name="T7" fmla="*/ 2147483647 h 944"/>
              <a:gd name="T8" fmla="*/ 2147483647 w 1225"/>
              <a:gd name="T9" fmla="*/ 2147483647 h 9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5"/>
              <a:gd name="T16" fmla="*/ 0 h 944"/>
              <a:gd name="T17" fmla="*/ 1225 w 1225"/>
              <a:gd name="T18" fmla="*/ 944 h 9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5" h="944">
                <a:moveTo>
                  <a:pt x="0" y="854"/>
                </a:moveTo>
                <a:cubicBezTo>
                  <a:pt x="94" y="551"/>
                  <a:pt x="189" y="249"/>
                  <a:pt x="272" y="128"/>
                </a:cubicBezTo>
                <a:cubicBezTo>
                  <a:pt x="355" y="7"/>
                  <a:pt x="416" y="0"/>
                  <a:pt x="499" y="128"/>
                </a:cubicBezTo>
                <a:cubicBezTo>
                  <a:pt x="582" y="256"/>
                  <a:pt x="650" y="854"/>
                  <a:pt x="771" y="899"/>
                </a:cubicBezTo>
                <a:cubicBezTo>
                  <a:pt x="892" y="944"/>
                  <a:pt x="1149" y="483"/>
                  <a:pt x="1225" y="40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7596188" y="3429000"/>
            <a:ext cx="287337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3849137" y="4508499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8604250" y="4652963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3345900" y="4940299"/>
            <a:ext cx="863600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0000FF"/>
                </a:solidFill>
              </a:rPr>
              <a:t>у=</a:t>
            </a:r>
            <a:r>
              <a:rPr lang="en-US" altLang="ru-RU">
                <a:solidFill>
                  <a:srgbClr val="0000FF"/>
                </a:solidFill>
              </a:rPr>
              <a:t>kf(x)</a:t>
            </a:r>
            <a:endParaRPr lang="ru-RU" altLang="ru-RU">
              <a:solidFill>
                <a:srgbClr val="0000FF"/>
              </a:solidFill>
            </a:endParaRPr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3201437" y="5445124"/>
            <a:ext cx="865188" cy="2143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hlink"/>
                </a:solidFill>
              </a:rPr>
              <a:t>у=</a:t>
            </a:r>
            <a:r>
              <a:rPr lang="en-US" altLang="ru-RU">
                <a:solidFill>
                  <a:schemeClr val="hlink"/>
                </a:solidFill>
              </a:rPr>
              <a:t>kf(x)</a:t>
            </a:r>
            <a:endParaRPr lang="ru-RU" altLang="ru-RU">
              <a:solidFill>
                <a:schemeClr val="hlink"/>
              </a:solidFill>
            </a:endParaRPr>
          </a:p>
        </p:txBody>
      </p: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2696612" y="3932237"/>
            <a:ext cx="863600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у=</a:t>
            </a:r>
            <a:r>
              <a:rPr lang="en-US" altLang="ru-RU"/>
              <a:t>f(x)</a:t>
            </a:r>
            <a:endParaRPr lang="ru-RU" altLang="ru-RU"/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1545675" y="3573462"/>
            <a:ext cx="287337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97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7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9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97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8" dur="80"/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9" dur="80"/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80"/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5" dur="80"/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6" dur="80"/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80"/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80"/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80"/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80"/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9" dur="80"/>
                                        <p:tgtEl>
                                          <p:spTgt spid="29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0" dur="80"/>
                                        <p:tgtEl>
                                          <p:spTgt spid="29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80"/>
                                        <p:tgtEl>
                                          <p:spTgt spid="29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700" grpId="0" animBg="1"/>
      <p:bldP spid="29701" grpId="0" animBg="1"/>
      <p:bldP spid="29703" grpId="0" animBg="1"/>
      <p:bldP spid="29704" grpId="0" animBg="1"/>
      <p:bldP spid="29717" grpId="0" animBg="1"/>
      <p:bldP spid="29718" grpId="0" animBg="1"/>
      <p:bldP spid="29721" grpId="0" animBg="1"/>
      <p:bldP spid="29722" grpId="0" animBg="1"/>
      <p:bldP spid="29723" grpId="0" animBg="1"/>
      <p:bldP spid="29724" grpId="0" animBg="1"/>
      <p:bldP spid="29726" grpId="0" animBg="1"/>
      <p:bldP spid="29727" grpId="0" animBg="1"/>
      <p:bldP spid="29728" grpId="0" animBg="1"/>
      <p:bldP spid="29729" grpId="0" animBg="1"/>
      <p:bldP spid="29732" grpId="0" animBg="1"/>
      <p:bldP spid="29733" grpId="0" animBg="1"/>
      <p:bldP spid="29735" grpId="0" animBg="1"/>
      <p:bldP spid="29736" grpId="0" animBg="1"/>
      <p:bldP spid="29737" grpId="0" animBg="1"/>
      <p:bldP spid="297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428604"/>
            <a:ext cx="9001156" cy="111166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800" dirty="0" smtClean="0"/>
              <a:t>Построение графика функции </a:t>
            </a:r>
            <a:r>
              <a:rPr lang="ru-RU" altLang="ru-RU" sz="3800" dirty="0" err="1" smtClean="0"/>
              <a:t>у=</a:t>
            </a:r>
            <a:r>
              <a:rPr lang="en-US" altLang="ru-RU" sz="3800" dirty="0" smtClean="0"/>
              <a:t>|</a:t>
            </a:r>
            <a:r>
              <a:rPr lang="en-US" altLang="ru-RU" sz="3600" dirty="0" smtClean="0">
                <a:solidFill>
                  <a:schemeClr val="bg2"/>
                </a:solidFill>
              </a:rPr>
              <a:t>f(x)|</a:t>
            </a:r>
            <a:endParaRPr lang="ru-RU" altLang="ru-RU" sz="3600" dirty="0" smtClean="0">
              <a:solidFill>
                <a:schemeClr val="bg2"/>
              </a:solidFill>
              <a:cs typeface="Arial" charset="0"/>
            </a:endParaRPr>
          </a:p>
        </p:txBody>
      </p:sp>
      <p:sp>
        <p:nvSpPr>
          <p:cNvPr id="40982" name="Rectangle 22"/>
          <p:cNvSpPr>
            <a:spLocks noGrp="1" noChangeArrowheads="1"/>
          </p:cNvSpPr>
          <p:nvPr>
            <p:ph idx="1"/>
          </p:nvPr>
        </p:nvSpPr>
        <p:spPr>
          <a:xfrm>
            <a:off x="500034" y="1714488"/>
            <a:ext cx="8496300" cy="53292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Части графика функции у = </a:t>
            </a:r>
            <a:r>
              <a:rPr lang="en-US" altLang="ru-RU" sz="2000" dirty="0" smtClean="0"/>
              <a:t>f</a:t>
            </a:r>
            <a:r>
              <a:rPr lang="ru-RU" altLang="ru-RU" sz="2000" dirty="0" smtClean="0"/>
              <a:t>(</a:t>
            </a:r>
            <a:r>
              <a:rPr lang="ru-RU" altLang="ru-RU" sz="2000" dirty="0" err="1" smtClean="0"/>
              <a:t>х</a:t>
            </a:r>
            <a:r>
              <a:rPr lang="ru-RU" altLang="ru-RU" sz="2000" dirty="0" smtClean="0"/>
              <a:t>),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лежащие</a:t>
            </a:r>
            <a:r>
              <a:rPr lang="en-US" altLang="ru-RU" sz="2000" dirty="0"/>
              <a:t> </a:t>
            </a:r>
            <a:r>
              <a:rPr lang="ru-RU" altLang="ru-RU" sz="2000" dirty="0" smtClean="0"/>
              <a:t>выше оси х и на оси х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остаются без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изменения, лежащие ниже оси х –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симметрично</a:t>
            </a: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отображаются относительно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этой оси (вверх).</a:t>
            </a:r>
            <a:r>
              <a:rPr lang="en-US" altLang="ru-RU" sz="2000" dirty="0" smtClean="0"/>
              <a:t>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000" dirty="0" smtClean="0"/>
              <a:t>          </a:t>
            </a:r>
            <a:r>
              <a:rPr lang="en-US" altLang="ru-RU" sz="2000" dirty="0" smtClean="0">
                <a:solidFill>
                  <a:schemeClr val="hlink"/>
                </a:solidFill>
              </a:rPr>
              <a:t>                                       </a:t>
            </a:r>
            <a:r>
              <a:rPr lang="en-US" altLang="ru-RU" sz="2000" dirty="0" smtClean="0"/>
              <a:t>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000" dirty="0" smtClean="0"/>
              <a:t>                     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000" dirty="0" smtClean="0"/>
              <a:t>                                                                                               </a:t>
            </a:r>
            <a:endParaRPr lang="ru-RU" altLang="ru-RU" sz="2000" dirty="0" smtClean="0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 flipV="1">
            <a:off x="3388176" y="3861594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2956376" y="5733257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5" name="Freeform 25"/>
          <p:cNvSpPr>
            <a:spLocks/>
          </p:cNvSpPr>
          <p:nvPr/>
        </p:nvSpPr>
        <p:spPr bwMode="auto">
          <a:xfrm>
            <a:off x="3891413" y="5374482"/>
            <a:ext cx="792163" cy="358775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6" name="Freeform 26"/>
          <p:cNvSpPr>
            <a:spLocks/>
          </p:cNvSpPr>
          <p:nvPr/>
        </p:nvSpPr>
        <p:spPr bwMode="auto">
          <a:xfrm flipV="1">
            <a:off x="3891413" y="5733257"/>
            <a:ext cx="792163" cy="358775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7" name="Freeform 27"/>
          <p:cNvSpPr>
            <a:spLocks/>
          </p:cNvSpPr>
          <p:nvPr/>
        </p:nvSpPr>
        <p:spPr bwMode="auto">
          <a:xfrm>
            <a:off x="3315151" y="4006057"/>
            <a:ext cx="576262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8" name="Freeform 28"/>
          <p:cNvSpPr>
            <a:spLocks/>
          </p:cNvSpPr>
          <p:nvPr/>
        </p:nvSpPr>
        <p:spPr bwMode="auto">
          <a:xfrm flipH="1">
            <a:off x="4612138" y="4077494"/>
            <a:ext cx="576263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4" name="Freeform 34"/>
          <p:cNvSpPr>
            <a:spLocks/>
          </p:cNvSpPr>
          <p:nvPr/>
        </p:nvSpPr>
        <p:spPr bwMode="auto">
          <a:xfrm>
            <a:off x="3388176" y="4148932"/>
            <a:ext cx="576262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5" name="Freeform 35"/>
          <p:cNvSpPr>
            <a:spLocks/>
          </p:cNvSpPr>
          <p:nvPr/>
        </p:nvSpPr>
        <p:spPr bwMode="auto">
          <a:xfrm flipH="1">
            <a:off x="4714876" y="4000504"/>
            <a:ext cx="504825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3531051" y="3790157"/>
            <a:ext cx="287337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5475738" y="5374482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3531051" y="4437857"/>
            <a:ext cx="1439862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dirty="0">
                <a:solidFill>
                  <a:srgbClr val="0000FF"/>
                </a:solidFill>
              </a:rPr>
              <a:t>y=|x</a:t>
            </a:r>
            <a:r>
              <a:rPr lang="en-US" altLang="ru-RU" baseline="30000" dirty="0">
                <a:solidFill>
                  <a:srgbClr val="0000FF"/>
                </a:solidFill>
              </a:rPr>
              <a:t>2</a:t>
            </a:r>
            <a:r>
              <a:rPr lang="en-US" altLang="ru-RU" dirty="0">
                <a:solidFill>
                  <a:srgbClr val="0000FF"/>
                </a:solidFill>
              </a:rPr>
              <a:t>-4x+3|</a:t>
            </a:r>
            <a:endParaRPr lang="ru-RU" altLang="ru-RU" dirty="0">
              <a:solidFill>
                <a:srgbClr val="0000FF"/>
              </a:solidFill>
            </a:endParaRPr>
          </a:p>
        </p:txBody>
      </p:sp>
      <p:sp>
        <p:nvSpPr>
          <p:cNvPr id="41008" name="Rectangle 48"/>
          <p:cNvSpPr>
            <a:spLocks noChangeArrowheads="1"/>
          </p:cNvSpPr>
          <p:nvPr/>
        </p:nvSpPr>
        <p:spPr bwMode="auto">
          <a:xfrm>
            <a:off x="3891413" y="6166644"/>
            <a:ext cx="1439863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dirty="0"/>
              <a:t>y=x</a:t>
            </a:r>
            <a:r>
              <a:rPr lang="en-US" altLang="ru-RU" baseline="30000" dirty="0"/>
              <a:t>2</a:t>
            </a:r>
            <a:r>
              <a:rPr lang="en-US" altLang="ru-RU" dirty="0"/>
              <a:t>-4x+3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4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4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4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83" grpId="0" animBg="1"/>
      <p:bldP spid="40984" grpId="0" animBg="1"/>
      <p:bldP spid="40985" grpId="0" animBg="1"/>
      <p:bldP spid="40986" grpId="0" animBg="1"/>
      <p:bldP spid="40987" grpId="0" animBg="1"/>
      <p:bldP spid="40988" grpId="0" animBg="1"/>
      <p:bldP spid="40994" grpId="0" animBg="1"/>
      <p:bldP spid="40995" grpId="0" animBg="1"/>
      <p:bldP spid="40999" grpId="0" animBg="1"/>
      <p:bldP spid="41000" grpId="0" animBg="1"/>
      <p:bldP spid="41004" grpId="0" animBg="1"/>
      <p:bldP spid="410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8604"/>
            <a:ext cx="9144000" cy="1111664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800" dirty="0" smtClean="0"/>
              <a:t>Построение графика функции </a:t>
            </a:r>
            <a:r>
              <a:rPr lang="ru-RU" altLang="ru-RU" sz="3800" dirty="0" err="1" smtClean="0"/>
              <a:t>у=</a:t>
            </a:r>
            <a:r>
              <a:rPr lang="en-US" altLang="ru-RU" sz="3600" dirty="0" smtClean="0">
                <a:solidFill>
                  <a:schemeClr val="bg2"/>
                </a:solidFill>
              </a:rPr>
              <a:t>f(|x|)</a:t>
            </a:r>
            <a:endParaRPr lang="ru-RU" altLang="ru-RU" sz="3600" dirty="0" smtClean="0">
              <a:solidFill>
                <a:schemeClr val="bg2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8785225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ru-RU" sz="1800" dirty="0" smtClean="0"/>
              <a:t>                                      </a:t>
            </a:r>
            <a:endParaRPr lang="ru-RU" altLang="ru-RU" sz="18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altLang="ru-RU" sz="1800" dirty="0" smtClean="0">
              <a:solidFill>
                <a:schemeClr val="hlink"/>
              </a:solidFill>
            </a:endParaRPr>
          </a:p>
        </p:txBody>
      </p:sp>
      <p:sp>
        <p:nvSpPr>
          <p:cNvPr id="43018" name="Freeform 10"/>
          <p:cNvSpPr>
            <a:spLocks/>
          </p:cNvSpPr>
          <p:nvPr/>
        </p:nvSpPr>
        <p:spPr bwMode="auto">
          <a:xfrm flipV="1">
            <a:off x="4443284" y="4235709"/>
            <a:ext cx="863600" cy="358775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2858959" y="4235709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V="1">
            <a:off x="4225796" y="2364046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1" name="Freeform 13"/>
          <p:cNvSpPr>
            <a:spLocks/>
          </p:cNvSpPr>
          <p:nvPr/>
        </p:nvSpPr>
        <p:spPr bwMode="auto">
          <a:xfrm flipH="1">
            <a:off x="5306884" y="2508509"/>
            <a:ext cx="576262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2" name="Freeform 14"/>
          <p:cNvSpPr>
            <a:spLocks/>
          </p:cNvSpPr>
          <p:nvPr/>
        </p:nvSpPr>
        <p:spPr bwMode="auto">
          <a:xfrm>
            <a:off x="2570034" y="2508509"/>
            <a:ext cx="576262" cy="172720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4" name="Freeform 16"/>
          <p:cNvSpPr>
            <a:spLocks/>
          </p:cNvSpPr>
          <p:nvPr/>
        </p:nvSpPr>
        <p:spPr bwMode="auto">
          <a:xfrm flipV="1">
            <a:off x="3146296" y="4235709"/>
            <a:ext cx="863600" cy="358775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5" name="Freeform 17"/>
          <p:cNvSpPr>
            <a:spLocks/>
          </p:cNvSpPr>
          <p:nvPr/>
        </p:nvSpPr>
        <p:spPr bwMode="auto">
          <a:xfrm>
            <a:off x="4225796" y="3732471"/>
            <a:ext cx="217488" cy="503238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6" name="Freeform 18"/>
          <p:cNvSpPr>
            <a:spLocks/>
          </p:cNvSpPr>
          <p:nvPr/>
        </p:nvSpPr>
        <p:spPr bwMode="auto">
          <a:xfrm flipH="1">
            <a:off x="4009896" y="3732471"/>
            <a:ext cx="217488" cy="503238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3793996" y="2292609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43029" name="Rectangle 21"/>
          <p:cNvSpPr>
            <a:spLocks noChangeArrowheads="1"/>
          </p:cNvSpPr>
          <p:nvPr/>
        </p:nvSpPr>
        <p:spPr bwMode="auto">
          <a:xfrm>
            <a:off x="2858959" y="2940309"/>
            <a:ext cx="12954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dirty="0">
                <a:solidFill>
                  <a:srgbClr val="0000FF"/>
                </a:solidFill>
              </a:rPr>
              <a:t>y=x</a:t>
            </a:r>
            <a:r>
              <a:rPr lang="en-US" altLang="ru-RU" baseline="30000" dirty="0">
                <a:solidFill>
                  <a:srgbClr val="0000FF"/>
                </a:solidFill>
              </a:rPr>
              <a:t>2</a:t>
            </a:r>
            <a:r>
              <a:rPr lang="en-US" altLang="ru-RU" dirty="0">
                <a:solidFill>
                  <a:srgbClr val="0000FF"/>
                </a:solidFill>
              </a:rPr>
              <a:t>-4|x|+3</a:t>
            </a:r>
            <a:endParaRPr lang="ru-RU" altLang="ru-RU" dirty="0">
              <a:solidFill>
                <a:srgbClr val="0000FF"/>
              </a:solidFill>
            </a:endParaRP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5594221" y="4380171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4298821" y="2940309"/>
            <a:ext cx="12954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dirty="0"/>
              <a:t>y=x</a:t>
            </a:r>
            <a:r>
              <a:rPr lang="en-US" altLang="ru-RU" baseline="30000" dirty="0"/>
              <a:t>2</a:t>
            </a:r>
            <a:r>
              <a:rPr lang="en-US" altLang="ru-RU" dirty="0"/>
              <a:t>-4x+3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8" grpId="0" animBg="1"/>
      <p:bldP spid="43019" grpId="0" animBg="1"/>
      <p:bldP spid="43020" grpId="0" animBg="1"/>
      <p:bldP spid="43021" grpId="0" animBg="1"/>
      <p:bldP spid="43022" grpId="0" animBg="1"/>
      <p:bldP spid="43024" grpId="0" animBg="1"/>
      <p:bldP spid="43025" grpId="0" animBg="1"/>
      <p:bldP spid="43026" grpId="0" animBg="1"/>
      <p:bldP spid="43028" grpId="0" animBg="1"/>
      <p:bldP spid="43029" grpId="0" animBg="1"/>
      <p:bldP spid="43030" grpId="0" animBg="1"/>
      <p:bldP spid="430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8472518" cy="1111664"/>
          </a:xfrm>
        </p:spPr>
        <p:txBody>
          <a:bodyPr>
            <a:normAutofit/>
          </a:bodyPr>
          <a:lstStyle/>
          <a:p>
            <a:r>
              <a:rPr lang="ru-RU" altLang="ru-RU" sz="3800" dirty="0" smtClean="0"/>
              <a:t>Построение графика функции </a:t>
            </a:r>
            <a:r>
              <a:rPr lang="en-US" altLang="ru-RU" sz="4000" dirty="0" smtClean="0">
                <a:solidFill>
                  <a:schemeClr val="bg2"/>
                </a:solidFill>
              </a:rPr>
              <a:t>|</a:t>
            </a:r>
            <a:r>
              <a:rPr lang="ru-RU" altLang="ru-RU" sz="3800" dirty="0" smtClean="0"/>
              <a:t>у</a:t>
            </a:r>
            <a:r>
              <a:rPr lang="en-US" altLang="ru-RU" sz="4000" dirty="0" smtClean="0">
                <a:solidFill>
                  <a:schemeClr val="bg2"/>
                </a:solidFill>
              </a:rPr>
              <a:t>|</a:t>
            </a:r>
            <a:r>
              <a:rPr lang="ru-RU" altLang="ru-RU" sz="3800" dirty="0" smtClean="0"/>
              <a:t>=</a:t>
            </a:r>
            <a:r>
              <a:rPr lang="en-US" altLang="ru-RU" sz="3600" dirty="0" smtClean="0">
                <a:solidFill>
                  <a:schemeClr val="bg2"/>
                </a:solidFill>
              </a:rPr>
              <a:t>f(x)</a:t>
            </a:r>
            <a:endParaRPr lang="ru-RU" altLang="ru-RU" sz="3600" dirty="0" smtClean="0">
              <a:solidFill>
                <a:schemeClr val="bg2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 flipH="1" flipV="1">
            <a:off x="9036050" y="6742112"/>
            <a:ext cx="107950" cy="11588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en-US" altLang="ru-RU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ru-RU" sz="1800" dirty="0" smtClean="0"/>
              <a:t>                                     </a:t>
            </a:r>
            <a:endParaRPr lang="ru-RU" altLang="ru-RU" sz="1800" dirty="0" smtClean="0">
              <a:solidFill>
                <a:schemeClr val="hlink"/>
              </a:solidFill>
            </a:endParaRPr>
          </a:p>
        </p:txBody>
      </p:sp>
      <p:sp>
        <p:nvSpPr>
          <p:cNvPr id="43018" name="Freeform 10"/>
          <p:cNvSpPr>
            <a:spLocks/>
          </p:cNvSpPr>
          <p:nvPr/>
        </p:nvSpPr>
        <p:spPr bwMode="auto">
          <a:xfrm>
            <a:off x="3929058" y="2143116"/>
            <a:ext cx="642942" cy="357191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2858959" y="4235709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V="1">
            <a:off x="4225796" y="2364046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1" name="Freeform 13"/>
          <p:cNvSpPr>
            <a:spLocks/>
          </p:cNvSpPr>
          <p:nvPr/>
        </p:nvSpPr>
        <p:spPr bwMode="auto">
          <a:xfrm flipH="1" flipV="1">
            <a:off x="4572000" y="2500306"/>
            <a:ext cx="428628" cy="1701824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3786182" y="1928802"/>
            <a:ext cx="287338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у</a:t>
            </a: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5594221" y="4380171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 х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4929190" y="2571744"/>
            <a:ext cx="12954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dirty="0"/>
              <a:t>y=x</a:t>
            </a:r>
            <a:r>
              <a:rPr lang="en-US" altLang="ru-RU" baseline="30000" dirty="0"/>
              <a:t>2</a:t>
            </a:r>
            <a:r>
              <a:rPr lang="en-US" altLang="ru-RU" dirty="0"/>
              <a:t>-4x+3</a:t>
            </a:r>
            <a:endParaRPr lang="ru-RU" altLang="ru-RU" dirty="0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 flipV="1">
            <a:off x="3500430" y="2571744"/>
            <a:ext cx="377694" cy="1634871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3500430" y="4225174"/>
            <a:ext cx="357190" cy="1918470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 flipV="1">
            <a:off x="3857620" y="6143643"/>
            <a:ext cx="785818" cy="371463"/>
          </a:xfrm>
          <a:custGeom>
            <a:avLst/>
            <a:gdLst>
              <a:gd name="T0" fmla="*/ 0 w 1180"/>
              <a:gd name="T1" fmla="*/ 2147483647 h 432"/>
              <a:gd name="T2" fmla="*/ 2147483647 w 1180"/>
              <a:gd name="T3" fmla="*/ 2147483647 h 432"/>
              <a:gd name="T4" fmla="*/ 2147483647 w 1180"/>
              <a:gd name="T5" fmla="*/ 2147483647 h 432"/>
              <a:gd name="T6" fmla="*/ 2147483647 w 1180"/>
              <a:gd name="T7" fmla="*/ 2147483647 h 432"/>
              <a:gd name="T8" fmla="*/ 2147483647 w 1180"/>
              <a:gd name="T9" fmla="*/ 2147483647 h 432"/>
              <a:gd name="T10" fmla="*/ 2147483647 w 1180"/>
              <a:gd name="T11" fmla="*/ 2147483647 h 432"/>
              <a:gd name="T12" fmla="*/ 2147483647 w 1180"/>
              <a:gd name="T13" fmla="*/ 2147483647 h 4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80"/>
              <a:gd name="T22" fmla="*/ 0 h 432"/>
              <a:gd name="T23" fmla="*/ 1180 w 1180"/>
              <a:gd name="T24" fmla="*/ 432 h 4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80" h="432">
                <a:moveTo>
                  <a:pt x="0" y="432"/>
                </a:moveTo>
                <a:cubicBezTo>
                  <a:pt x="75" y="330"/>
                  <a:pt x="151" y="228"/>
                  <a:pt x="227" y="160"/>
                </a:cubicBezTo>
                <a:cubicBezTo>
                  <a:pt x="303" y="92"/>
                  <a:pt x="378" y="46"/>
                  <a:pt x="454" y="23"/>
                </a:cubicBezTo>
                <a:cubicBezTo>
                  <a:pt x="530" y="0"/>
                  <a:pt x="628" y="15"/>
                  <a:pt x="681" y="23"/>
                </a:cubicBezTo>
                <a:cubicBezTo>
                  <a:pt x="734" y="31"/>
                  <a:pt x="733" y="46"/>
                  <a:pt x="771" y="69"/>
                </a:cubicBezTo>
                <a:cubicBezTo>
                  <a:pt x="809" y="92"/>
                  <a:pt x="839" y="100"/>
                  <a:pt x="907" y="160"/>
                </a:cubicBezTo>
                <a:cubicBezTo>
                  <a:pt x="975" y="220"/>
                  <a:pt x="1077" y="326"/>
                  <a:pt x="1180" y="43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 flipH="1">
            <a:off x="4643438" y="4286256"/>
            <a:ext cx="357190" cy="1857388"/>
          </a:xfrm>
          <a:custGeom>
            <a:avLst/>
            <a:gdLst>
              <a:gd name="T0" fmla="*/ 0 w 408"/>
              <a:gd name="T1" fmla="*/ 0 h 1088"/>
              <a:gd name="T2" fmla="*/ 2147483647 w 408"/>
              <a:gd name="T3" fmla="*/ 2147483647 h 1088"/>
              <a:gd name="T4" fmla="*/ 2147483647 w 408"/>
              <a:gd name="T5" fmla="*/ 2147483647 h 1088"/>
              <a:gd name="T6" fmla="*/ 0 60000 65536"/>
              <a:gd name="T7" fmla="*/ 0 60000 65536"/>
              <a:gd name="T8" fmla="*/ 0 60000 65536"/>
              <a:gd name="T9" fmla="*/ 0 w 408"/>
              <a:gd name="T10" fmla="*/ 0 h 1088"/>
              <a:gd name="T11" fmla="*/ 408 w 408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1088">
                <a:moveTo>
                  <a:pt x="0" y="0"/>
                </a:moveTo>
                <a:cubicBezTo>
                  <a:pt x="56" y="249"/>
                  <a:pt x="113" y="499"/>
                  <a:pt x="181" y="680"/>
                </a:cubicBezTo>
                <a:cubicBezTo>
                  <a:pt x="249" y="861"/>
                  <a:pt x="370" y="1020"/>
                  <a:pt x="408" y="10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5500702"/>
            <a:ext cx="13869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ru-RU" dirty="0" smtClean="0">
                <a:solidFill>
                  <a:srgbClr val="0000FF"/>
                </a:solidFill>
              </a:rPr>
              <a:t>|y|=x</a:t>
            </a:r>
            <a:r>
              <a:rPr lang="en-US" altLang="ru-RU" baseline="30000" dirty="0" smtClean="0">
                <a:solidFill>
                  <a:srgbClr val="0000FF"/>
                </a:solidFill>
              </a:rPr>
              <a:t>2</a:t>
            </a:r>
            <a:r>
              <a:rPr lang="en-US" altLang="ru-RU" dirty="0" smtClean="0">
                <a:solidFill>
                  <a:srgbClr val="0000FF"/>
                </a:solidFill>
              </a:rPr>
              <a:t>-4x+3</a:t>
            </a:r>
            <a:endParaRPr lang="ru-RU" alt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8" grpId="0" animBg="1"/>
      <p:bldP spid="43019" grpId="0" animBg="1"/>
      <p:bldP spid="43020" grpId="0" animBg="1"/>
      <p:bldP spid="43021" grpId="0" animBg="1"/>
      <p:bldP spid="43028" grpId="0" animBg="1"/>
      <p:bldP spid="43030" grpId="0" animBg="1"/>
      <p:bldP spid="43032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1510</TotalTime>
  <Words>407</Words>
  <Application>Microsoft Office PowerPoint</Application>
  <PresentationFormat>Экран (4:3)</PresentationFormat>
  <Paragraphs>116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Decatur</vt:lpstr>
      <vt:lpstr>  f(x)→ f(- x)  </vt:lpstr>
      <vt:lpstr>   f(x)→ - f(x)  </vt:lpstr>
      <vt:lpstr> f(x)→f(x-а) </vt:lpstr>
      <vt:lpstr>  f(x) → f(x)+b</vt:lpstr>
      <vt:lpstr>f(x)  → f(αx), α&gt;0</vt:lpstr>
      <vt:lpstr> f(x) → kf(x), k&gt;0</vt:lpstr>
      <vt:lpstr>Построение графика функции у=|f(x)|</vt:lpstr>
      <vt:lpstr>Построение графика функции у=f(|x|)</vt:lpstr>
      <vt:lpstr>Построение графика функции |у|=f(x)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Венера</cp:lastModifiedBy>
  <cp:revision>55</cp:revision>
  <dcterms:created xsi:type="dcterms:W3CDTF">2009-09-01T07:09:40Z</dcterms:created>
  <dcterms:modified xsi:type="dcterms:W3CDTF">2014-12-10T17:26:32Z</dcterms:modified>
</cp:coreProperties>
</file>