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5"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18"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4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20689"/>
            <a:ext cx="7630616" cy="864096"/>
          </a:xfrm>
        </p:spPr>
        <p:txBody>
          <a:bodyPr>
            <a:normAutofit fontScale="90000"/>
          </a:bodyPr>
          <a:lstStyle/>
          <a:p>
            <a:r>
              <a:rPr lang="ru-RU" dirty="0" smtClean="0"/>
              <a:t/>
            </a:r>
            <a:br>
              <a:rPr lang="ru-RU" dirty="0" smtClean="0"/>
            </a:br>
            <a:endParaRPr lang="ru-RU" dirty="0"/>
          </a:p>
        </p:txBody>
      </p:sp>
      <p:sp>
        <p:nvSpPr>
          <p:cNvPr id="3" name="Подзаголовок 2"/>
          <p:cNvSpPr>
            <a:spLocks noGrp="1"/>
          </p:cNvSpPr>
          <p:nvPr>
            <p:ph type="subTitle" idx="1"/>
          </p:nvPr>
        </p:nvSpPr>
        <p:spPr>
          <a:xfrm>
            <a:off x="1403648" y="5301208"/>
            <a:ext cx="7056784" cy="841648"/>
          </a:xfrm>
        </p:spPr>
        <p:txBody>
          <a:bodyPr/>
          <a:lstStyle/>
          <a:p>
            <a:pPr algn="r"/>
            <a:r>
              <a:rPr lang="ru-RU" sz="2400" dirty="0" smtClean="0">
                <a:blipFill>
                  <a:blip r:embed="rId2"/>
                  <a:tile tx="0" ty="0" sx="100000" sy="100000" flip="none" algn="tl"/>
                </a:blipFill>
              </a:rPr>
              <a:t>Воспитатель: Каримова А.К</a:t>
            </a:r>
            <a:r>
              <a:rPr lang="ru-RU" dirty="0" smtClean="0">
                <a:blipFill>
                  <a:blip r:embed="rId2"/>
                  <a:tile tx="0" ty="0" sx="100000" sy="100000" flip="none" algn="tl"/>
                </a:blipFill>
              </a:rPr>
              <a:t>.</a:t>
            </a:r>
            <a:endParaRPr lang="ru-RU" dirty="0">
              <a:blipFill>
                <a:blip r:embed="rId2"/>
                <a:tile tx="0" ty="0" sx="100000" sy="100000" flip="none" algn="tl"/>
              </a:blipFill>
            </a:endParaRPr>
          </a:p>
        </p:txBody>
      </p:sp>
      <p:sp>
        <p:nvSpPr>
          <p:cNvPr id="4" name="Прямоугольник 3"/>
          <p:cNvSpPr/>
          <p:nvPr/>
        </p:nvSpPr>
        <p:spPr>
          <a:xfrm>
            <a:off x="1187624" y="1268760"/>
            <a:ext cx="6912768" cy="3785652"/>
          </a:xfrm>
          <a:prstGeom prst="rect">
            <a:avLst/>
          </a:prstGeom>
          <a:blipFill>
            <a:blip r:embed="rId3" cstate="print"/>
            <a:tile tx="0" ty="0" sx="100000" sy="100000" flip="none" algn="tl"/>
          </a:blipFill>
        </p:spPr>
        <p:txBody>
          <a:bodyPr wrap="square">
            <a:spAutoFit/>
          </a:bodyPr>
          <a:lstStyle/>
          <a:p>
            <a:pPr algn="ctr"/>
            <a:r>
              <a:rPr lang="ru-RU" sz="4000" b="1" dirty="0" smtClean="0">
                <a:blipFill>
                  <a:blip r:embed="rId4"/>
                  <a:tile tx="0" ty="0" sx="100000" sy="100000" flip="none" algn="tl"/>
                </a:blipFill>
              </a:rPr>
              <a:t>Многофункциональная дидактическая игра по обучению детей татарскому языку (УМК) </a:t>
            </a:r>
          </a:p>
          <a:p>
            <a:pPr algn="ctr"/>
            <a:r>
              <a:rPr lang="ru-RU" sz="4000" b="1" dirty="0" smtClean="0">
                <a:blipFill>
                  <a:blip r:embed="rId4"/>
                  <a:tile tx="0" ty="0" sx="100000" sy="100000" flip="none" algn="tl"/>
                </a:blipFill>
              </a:rPr>
              <a:t>«Волшебные домики» – «Тылсымлы </a:t>
            </a:r>
            <a:r>
              <a:rPr lang="ru-RU" sz="4000" b="1" dirty="0" err="1" smtClean="0">
                <a:blipFill>
                  <a:blip r:embed="rId4"/>
                  <a:tile tx="0" ty="0" sx="100000" sy="100000" flip="none" algn="tl"/>
                </a:blipFill>
              </a:rPr>
              <a:t>өйләр</a:t>
            </a:r>
            <a:r>
              <a:rPr lang="ru-RU" sz="4000" b="1" dirty="0" smtClean="0">
                <a:blipFill>
                  <a:blip r:embed="rId4"/>
                  <a:tile tx="0" ty="0" sx="100000" sy="100000" flip="none" algn="tl"/>
                </a:blipFill>
              </a:rPr>
              <a:t>»</a:t>
            </a:r>
            <a:endParaRPr lang="ru-RU" sz="4000" dirty="0">
              <a:blipFill>
                <a:blip r:embed="rId4"/>
                <a:tile tx="0" ty="0" sx="100000" sy="100000" flip="none" algn="tl"/>
              </a:blipFill>
            </a:endParaRPr>
          </a:p>
        </p:txBody>
      </p:sp>
      <p:sp>
        <p:nvSpPr>
          <p:cNvPr id="5" name="Прямоугольник 4"/>
          <p:cNvSpPr/>
          <p:nvPr/>
        </p:nvSpPr>
        <p:spPr>
          <a:xfrm>
            <a:off x="1547664" y="404664"/>
            <a:ext cx="6048672" cy="646331"/>
          </a:xfrm>
          <a:prstGeom prst="rect">
            <a:avLst/>
          </a:prstGeom>
        </p:spPr>
        <p:txBody>
          <a:bodyPr wrap="square">
            <a:spAutoFit/>
          </a:bodyPr>
          <a:lstStyle/>
          <a:p>
            <a:pPr algn="ctr"/>
            <a:r>
              <a:rPr lang="ru-RU" b="1" dirty="0" smtClean="0">
                <a:blipFill>
                  <a:blip r:embed="rId2"/>
                  <a:tile tx="0" ty="0" sx="100000" sy="100000" flip="none" algn="tl"/>
                </a:blipFill>
              </a:rPr>
              <a:t>Детский сад № 117 комбинированного вида «Росинка» г. Казани</a:t>
            </a:r>
            <a:endParaRPr lang="ru-RU" dirty="0">
              <a:blipFill>
                <a:blip r:embed="rId2"/>
                <a:tile tx="0" ty="0" sx="100000" sy="100000" flip="none" algn="tl"/>
              </a:blipFill>
            </a:endParaRPr>
          </a:p>
        </p:txBody>
      </p:sp>
      <p:pic>
        <p:nvPicPr>
          <p:cNvPr id="6" name="Рисунок 5" descr="108096971.gif"/>
          <p:cNvPicPr>
            <a:picLocks noChangeAspect="1"/>
          </p:cNvPicPr>
          <p:nvPr/>
        </p:nvPicPr>
        <p:blipFill>
          <a:blip r:embed="rId5" cstate="print"/>
          <a:stretch>
            <a:fillRect/>
          </a:stretch>
        </p:blipFill>
        <p:spPr>
          <a:xfrm>
            <a:off x="683568" y="4941168"/>
            <a:ext cx="3168352" cy="1728192"/>
          </a:xfrm>
          <a:prstGeom prst="rect">
            <a:avLst/>
          </a:prstGeom>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blipFill>
                  <a:blip r:embed="rId2"/>
                  <a:tile tx="0" ty="0" sx="100000" sy="100000" flip="none" algn="tl"/>
                </a:blipFill>
              </a:rPr>
              <a:t>Цель:</a:t>
            </a:r>
            <a:endParaRPr lang="ru-RU" dirty="0">
              <a:blipFill>
                <a:blip r:embed="rId2"/>
                <a:tile tx="0" ty="0" sx="100000" sy="100000" flip="none" algn="tl"/>
              </a:blipFill>
            </a:endParaRPr>
          </a:p>
        </p:txBody>
      </p:sp>
      <p:sp>
        <p:nvSpPr>
          <p:cNvPr id="3" name="Содержимое 2"/>
          <p:cNvSpPr>
            <a:spLocks noGrp="1"/>
          </p:cNvSpPr>
          <p:nvPr>
            <p:ph idx="1"/>
          </p:nvPr>
        </p:nvSpPr>
        <p:spPr>
          <a:xfrm>
            <a:off x="1115616" y="2132856"/>
            <a:ext cx="7200800" cy="3096344"/>
          </a:xfrm>
          <a:blipFill>
            <a:blip r:embed="rId3" cstate="print"/>
            <a:tile tx="0" ty="0" sx="100000" sy="100000" flip="none" algn="tl"/>
          </a:blipFill>
        </p:spPr>
        <p:txBody>
          <a:bodyPr/>
          <a:lstStyle/>
          <a:p>
            <a:pPr algn="ctr"/>
            <a:r>
              <a:rPr lang="ru-RU" b="1" dirty="0" smtClean="0">
                <a:solidFill>
                  <a:srgbClr val="C00000"/>
                </a:solidFill>
              </a:rPr>
              <a:t>научить детей узнавать и правильно называть членов семьи, а также домашних животных на татарском языке, развивать внимание, память, речь, мелкую моторику пальцев, закреплять знание названий цветов.</a:t>
            </a:r>
          </a:p>
          <a:p>
            <a:endParaRPr lang="ru-RU" dirty="0"/>
          </a:p>
        </p:txBody>
      </p:sp>
      <p:pic>
        <p:nvPicPr>
          <p:cNvPr id="4" name="Рисунок 3" descr="404005756.gif"/>
          <p:cNvPicPr>
            <a:picLocks noChangeAspect="1"/>
          </p:cNvPicPr>
          <p:nvPr/>
        </p:nvPicPr>
        <p:blipFill>
          <a:blip r:embed="rId4" cstate="print"/>
          <a:stretch>
            <a:fillRect/>
          </a:stretch>
        </p:blipFill>
        <p:spPr>
          <a:xfrm>
            <a:off x="6300192" y="188640"/>
            <a:ext cx="2232248" cy="1940945"/>
          </a:xfrm>
          <a:prstGeom prst="rect">
            <a:avLst/>
          </a:prstGeom>
        </p:spPr>
      </p:pic>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5300" b="1" u="sng" dirty="0" err="1" smtClean="0">
                <a:solidFill>
                  <a:schemeClr val="accent6">
                    <a:lumMod val="75000"/>
                  </a:schemeClr>
                </a:solidFill>
              </a:rPr>
              <a:t>Задачи</a:t>
            </a:r>
            <a:r>
              <a:rPr lang="en-US" sz="5300" b="1" u="sng" dirty="0" smtClean="0">
                <a:solidFill>
                  <a:schemeClr val="accent6">
                    <a:lumMod val="75000"/>
                  </a:schemeClr>
                </a:solidFill>
              </a:rPr>
              <a:t> </a:t>
            </a:r>
            <a:r>
              <a:rPr lang="en-US" sz="5300" b="1" u="sng" dirty="0" err="1" smtClean="0">
                <a:solidFill>
                  <a:schemeClr val="accent6">
                    <a:lumMod val="75000"/>
                  </a:schemeClr>
                </a:solidFill>
              </a:rPr>
              <a:t>игры</a:t>
            </a:r>
            <a:r>
              <a:rPr lang="en-US" sz="5300" b="1" u="sng" dirty="0" smtClean="0">
                <a:solidFill>
                  <a:schemeClr val="accent6">
                    <a:lumMod val="75000"/>
                  </a:schemeClr>
                </a:solidFill>
              </a:rPr>
              <a:t>:</a:t>
            </a:r>
            <a:endParaRPr lang="ru-RU" dirty="0">
              <a:solidFill>
                <a:schemeClr val="accent6">
                  <a:lumMod val="75000"/>
                </a:schemeClr>
              </a:solidFill>
            </a:endParaRPr>
          </a:p>
        </p:txBody>
      </p:sp>
      <p:sp>
        <p:nvSpPr>
          <p:cNvPr id="3" name="Содержимое 2"/>
          <p:cNvSpPr>
            <a:spLocks noGrp="1"/>
          </p:cNvSpPr>
          <p:nvPr>
            <p:ph idx="1"/>
          </p:nvPr>
        </p:nvSpPr>
        <p:spPr>
          <a:xfrm>
            <a:off x="755576" y="1412776"/>
            <a:ext cx="7653536" cy="4309939"/>
          </a:xfrm>
          <a:blipFill>
            <a:blip r:embed="rId2" cstate="print"/>
            <a:tile tx="0" ty="0" sx="100000" sy="100000" flip="none" algn="tl"/>
          </a:blipFill>
        </p:spPr>
        <p:txBody>
          <a:bodyPr/>
          <a:lstStyle/>
          <a:p>
            <a:pPr algn="ctr">
              <a:buFont typeface="Wingdings" pitchFamily="2" charset="2"/>
              <a:buChar char="v"/>
            </a:pPr>
            <a:r>
              <a:rPr lang="ru-RU" b="1" dirty="0" smtClean="0"/>
              <a:t>Расширять представления о жилище.</a:t>
            </a:r>
          </a:p>
          <a:p>
            <a:pPr algn="ctr">
              <a:buFont typeface="Wingdings" pitchFamily="2" charset="2"/>
              <a:buChar char="v"/>
            </a:pPr>
            <a:r>
              <a:rPr lang="ru-RU" b="1" dirty="0" smtClean="0"/>
              <a:t>Расширять представления о семье и её членах, о домашних животных.</a:t>
            </a:r>
          </a:p>
          <a:p>
            <a:pPr algn="ctr">
              <a:buFont typeface="Wingdings" pitchFamily="2" charset="2"/>
              <a:buChar char="v"/>
            </a:pPr>
            <a:r>
              <a:rPr lang="ru-RU" b="1" dirty="0" smtClean="0"/>
              <a:t>Развивать умение классифицировать, сравнивать, обобщать.</a:t>
            </a:r>
          </a:p>
          <a:p>
            <a:pPr algn="ctr">
              <a:buFont typeface="Wingdings" pitchFamily="2" charset="2"/>
              <a:buChar char="v"/>
            </a:pPr>
            <a:r>
              <a:rPr lang="ru-RU" b="1" dirty="0" smtClean="0"/>
              <a:t>Активизировать монологическую и диалогическую речь детей на двух государственных языках.</a:t>
            </a:r>
            <a:endParaRPr lang="ru-RU" b="1"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4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Ход</a:t>
            </a:r>
            <a:r>
              <a:rPr lang="en-US" dirty="0" smtClean="0"/>
              <a:t> </a:t>
            </a:r>
            <a:r>
              <a:rPr lang="en-US" dirty="0" err="1" smtClean="0"/>
              <a:t>игры</a:t>
            </a:r>
            <a:r>
              <a:rPr lang="ru-RU" dirty="0" smtClean="0"/>
              <a:t>:</a:t>
            </a:r>
            <a:endParaRPr lang="ru-RU" dirty="0"/>
          </a:p>
        </p:txBody>
      </p:sp>
      <p:sp>
        <p:nvSpPr>
          <p:cNvPr id="3" name="Содержимое 2"/>
          <p:cNvSpPr>
            <a:spLocks noGrp="1"/>
          </p:cNvSpPr>
          <p:nvPr>
            <p:ph idx="1"/>
          </p:nvPr>
        </p:nvSpPr>
        <p:spPr>
          <a:xfrm>
            <a:off x="971600" y="1700808"/>
            <a:ext cx="7560840" cy="4536504"/>
          </a:xfrm>
          <a:blipFill>
            <a:blip r:embed="rId3" cstate="print"/>
            <a:tile tx="0" ty="0" sx="100000" sy="100000" flip="none" algn="tl"/>
          </a:blipFill>
        </p:spPr>
        <p:txBody>
          <a:bodyPr>
            <a:normAutofit fontScale="77500" lnSpcReduction="20000"/>
          </a:bodyPr>
          <a:lstStyle/>
          <a:p>
            <a:pPr algn="just">
              <a:buNone/>
            </a:pPr>
            <a:r>
              <a:rPr lang="ru-RU" b="1" dirty="0" smtClean="0"/>
              <a:t>     Ребенку предлагаются разноцветные домики. Он выбирает понравившийся по цвету домик. </a:t>
            </a:r>
            <a:r>
              <a:rPr lang="en-US" b="1" dirty="0" smtClean="0"/>
              <a:t>С </a:t>
            </a:r>
            <a:r>
              <a:rPr lang="en-US" b="1" dirty="0" err="1" smtClean="0"/>
              <a:t>помощью</a:t>
            </a:r>
            <a:r>
              <a:rPr lang="en-US" b="1" dirty="0" smtClean="0"/>
              <a:t> </a:t>
            </a:r>
            <a:r>
              <a:rPr lang="en-US" b="1" dirty="0" err="1" smtClean="0"/>
              <a:t>воспитателя</a:t>
            </a:r>
            <a:r>
              <a:rPr lang="en-US" b="1" dirty="0" smtClean="0"/>
              <a:t> </a:t>
            </a:r>
            <a:r>
              <a:rPr lang="en-US" b="1" dirty="0" err="1" smtClean="0"/>
              <a:t>составляется</a:t>
            </a:r>
            <a:r>
              <a:rPr lang="en-US" b="1" dirty="0" smtClean="0"/>
              <a:t> </a:t>
            </a:r>
            <a:r>
              <a:rPr lang="en-US" b="1" dirty="0" err="1" smtClean="0"/>
              <a:t>описательный</a:t>
            </a:r>
            <a:r>
              <a:rPr lang="en-US" b="1" dirty="0" smtClean="0"/>
              <a:t> </a:t>
            </a:r>
            <a:r>
              <a:rPr lang="en-US" b="1" dirty="0" err="1" smtClean="0"/>
              <a:t>рассказ</a:t>
            </a:r>
            <a:r>
              <a:rPr lang="en-US" b="1" dirty="0" smtClean="0"/>
              <a:t>.</a:t>
            </a:r>
            <a:endParaRPr lang="ru-RU" b="1" dirty="0" smtClean="0"/>
          </a:p>
          <a:p>
            <a:pPr algn="just">
              <a:buNone/>
            </a:pPr>
            <a:r>
              <a:rPr lang="ru-RU" b="1" dirty="0" smtClean="0"/>
              <a:t>        Например, </a:t>
            </a:r>
          </a:p>
          <a:p>
            <a:pPr algn="just"/>
            <a:r>
              <a:rPr lang="ru-RU" b="1" u="sng" dirty="0" smtClean="0"/>
              <a:t>Воспитатель:</a:t>
            </a:r>
            <a:r>
              <a:rPr lang="ru-RU" b="1" dirty="0" smtClean="0"/>
              <a:t> «</a:t>
            </a:r>
            <a:r>
              <a:rPr lang="ru-RU" b="1" dirty="0" err="1" smtClean="0"/>
              <a:t>Бу</a:t>
            </a:r>
            <a:r>
              <a:rPr lang="ru-RU" b="1" dirty="0" smtClean="0"/>
              <a:t> </a:t>
            </a:r>
            <a:r>
              <a:rPr lang="ru-RU" b="1" dirty="0" err="1" smtClean="0"/>
              <a:t>нинди</a:t>
            </a:r>
            <a:r>
              <a:rPr lang="ru-RU" b="1" dirty="0" smtClean="0"/>
              <a:t>?»</a:t>
            </a:r>
          </a:p>
          <a:p>
            <a:pPr algn="just"/>
            <a:r>
              <a:rPr lang="ru-RU" b="1" u="sng" dirty="0" smtClean="0"/>
              <a:t>Ребенок:</a:t>
            </a:r>
            <a:r>
              <a:rPr lang="ru-RU" b="1" dirty="0" smtClean="0"/>
              <a:t> «</a:t>
            </a:r>
            <a:r>
              <a:rPr lang="ru-RU" b="1" dirty="0" err="1" smtClean="0"/>
              <a:t>Бу</a:t>
            </a:r>
            <a:r>
              <a:rPr lang="ru-RU" b="1" dirty="0" smtClean="0"/>
              <a:t> </a:t>
            </a:r>
            <a:r>
              <a:rPr lang="ru-RU" b="1" dirty="0" err="1" smtClean="0"/>
              <a:t>зур</a:t>
            </a:r>
            <a:r>
              <a:rPr lang="ru-RU" b="1" dirty="0" smtClean="0"/>
              <a:t>, </a:t>
            </a:r>
            <a:r>
              <a:rPr lang="ru-RU" b="1" dirty="0" err="1" smtClean="0"/>
              <a:t>матур</a:t>
            </a:r>
            <a:r>
              <a:rPr lang="ru-RU" b="1" dirty="0" smtClean="0"/>
              <a:t>, </a:t>
            </a:r>
            <a:r>
              <a:rPr lang="ru-RU" b="1" dirty="0" err="1" smtClean="0"/>
              <a:t>яшел</a:t>
            </a:r>
            <a:r>
              <a:rPr lang="ru-RU" b="1" dirty="0" smtClean="0"/>
              <a:t>».</a:t>
            </a:r>
          </a:p>
          <a:p>
            <a:pPr algn="just"/>
            <a:r>
              <a:rPr lang="ru-RU" b="1" u="sng" dirty="0" smtClean="0"/>
              <a:t>Воспитатель:</a:t>
            </a:r>
            <a:r>
              <a:rPr lang="ru-RU" b="1" dirty="0" smtClean="0"/>
              <a:t> «Ким бар?» (Ребенок приподнимает домик и называет жильца.)</a:t>
            </a:r>
          </a:p>
          <a:p>
            <a:pPr algn="just"/>
            <a:r>
              <a:rPr lang="ru-RU" b="1" u="sng" dirty="0" smtClean="0"/>
              <a:t>Ребенок:</a:t>
            </a:r>
            <a:r>
              <a:rPr lang="ru-RU" b="1" dirty="0" smtClean="0"/>
              <a:t> «</a:t>
            </a:r>
            <a:r>
              <a:rPr lang="ru-RU" b="1" dirty="0" err="1" smtClean="0"/>
              <a:t>Бабай</a:t>
            </a:r>
            <a:r>
              <a:rPr lang="ru-RU" b="1" dirty="0" smtClean="0"/>
              <a:t> бар».</a:t>
            </a:r>
          </a:p>
          <a:p>
            <a:pPr algn="just"/>
            <a:r>
              <a:rPr lang="ru-RU" b="1" u="sng" dirty="0" smtClean="0"/>
              <a:t>Воспитатель: «</a:t>
            </a:r>
            <a:r>
              <a:rPr lang="ru-RU" b="1" dirty="0" err="1" smtClean="0"/>
              <a:t>Бабай</a:t>
            </a:r>
            <a:r>
              <a:rPr lang="ru-RU" b="1" dirty="0" smtClean="0"/>
              <a:t> </a:t>
            </a:r>
            <a:r>
              <a:rPr lang="ru-RU" b="1" dirty="0" err="1" smtClean="0"/>
              <a:t>нинди</a:t>
            </a:r>
            <a:r>
              <a:rPr lang="ru-RU" b="1" dirty="0" smtClean="0"/>
              <a:t>?»</a:t>
            </a:r>
          </a:p>
          <a:p>
            <a:pPr algn="just"/>
            <a:r>
              <a:rPr lang="ru-RU" b="1" u="sng" dirty="0" smtClean="0"/>
              <a:t>Ребенок:</a:t>
            </a:r>
            <a:r>
              <a:rPr lang="ru-RU" b="1" dirty="0" smtClean="0"/>
              <a:t> «</a:t>
            </a:r>
            <a:r>
              <a:rPr lang="ru-RU" b="1" dirty="0" err="1" smtClean="0"/>
              <a:t>Бабай</a:t>
            </a:r>
            <a:r>
              <a:rPr lang="ru-RU" b="1" dirty="0" smtClean="0"/>
              <a:t> </a:t>
            </a:r>
            <a:r>
              <a:rPr lang="ru-RU" b="1" dirty="0" err="1" smtClean="0"/>
              <a:t>зур</a:t>
            </a:r>
            <a:r>
              <a:rPr lang="ru-RU" b="1" dirty="0" smtClean="0"/>
              <a:t>, </a:t>
            </a:r>
            <a:r>
              <a:rPr lang="ru-RU" b="1" dirty="0" err="1" smtClean="0"/>
              <a:t>матур</a:t>
            </a:r>
            <a:r>
              <a:rPr lang="ru-RU" b="1" dirty="0" smtClean="0"/>
              <a:t>, чиста, </a:t>
            </a:r>
            <a:r>
              <a:rPr lang="ru-RU" b="1" dirty="0" err="1" smtClean="0"/>
              <a:t>әйбәт».</a:t>
            </a:r>
            <a:endParaRPr lang="ru-RU" b="1" dirty="0" smtClean="0"/>
          </a:p>
          <a:p>
            <a:endParaRPr lang="ru-RU" dirty="0"/>
          </a:p>
        </p:txBody>
      </p:sp>
      <p:pic>
        <p:nvPicPr>
          <p:cNvPr id="6" name="Рисунок 5" descr="468801539.gif"/>
          <p:cNvPicPr>
            <a:picLocks noChangeAspect="1"/>
          </p:cNvPicPr>
          <p:nvPr/>
        </p:nvPicPr>
        <p:blipFill>
          <a:blip r:embed="rId4" cstate="print"/>
          <a:stretch>
            <a:fillRect/>
          </a:stretch>
        </p:blipFill>
        <p:spPr>
          <a:xfrm>
            <a:off x="251520" y="0"/>
            <a:ext cx="2304256" cy="1700808"/>
          </a:xfrm>
          <a:prstGeom prst="rect">
            <a:avLst/>
          </a:prstGeom>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4000"/>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274638"/>
            <a:ext cx="4258816" cy="346050"/>
          </a:xfrm>
        </p:spPr>
        <p:txBody>
          <a:bodyPr>
            <a:normAutofit fontScale="90000"/>
          </a:bodyPr>
          <a:lstStyle/>
          <a:p>
            <a:endParaRPr lang="ru-RU" dirty="0"/>
          </a:p>
        </p:txBody>
      </p:sp>
      <p:pic>
        <p:nvPicPr>
          <p:cNvPr id="4" name="Содержимое 3" descr="detsad-324477-1447262284.jpg"/>
          <p:cNvPicPr>
            <a:picLocks noGrp="1" noChangeAspect="1"/>
          </p:cNvPicPr>
          <p:nvPr>
            <p:ph idx="1"/>
          </p:nvPr>
        </p:nvPicPr>
        <p:blipFill>
          <a:blip r:embed="rId3" cstate="print"/>
          <a:stretch>
            <a:fillRect/>
          </a:stretch>
        </p:blipFill>
        <p:spPr>
          <a:xfrm>
            <a:off x="899592" y="764704"/>
            <a:ext cx="4320480" cy="2994430"/>
          </a:xfrm>
          <a:prstGeom prst="rect">
            <a:avLst/>
          </a:prstGeom>
          <a:ln>
            <a:noFill/>
          </a:ln>
          <a:effectLst>
            <a:softEdge rad="112500"/>
          </a:effectLst>
        </p:spPr>
      </p:pic>
      <p:pic>
        <p:nvPicPr>
          <p:cNvPr id="5" name="Рисунок 4" descr="LGUBM5JQSMW_crop.jpg"/>
          <p:cNvPicPr>
            <a:picLocks noChangeAspect="1"/>
          </p:cNvPicPr>
          <p:nvPr/>
        </p:nvPicPr>
        <p:blipFill>
          <a:blip r:embed="rId4" cstate="print"/>
          <a:stretch>
            <a:fillRect/>
          </a:stretch>
        </p:blipFill>
        <p:spPr>
          <a:xfrm>
            <a:off x="4932040" y="2780928"/>
            <a:ext cx="3687432" cy="3528392"/>
          </a:xfrm>
          <a:prstGeom prst="rect">
            <a:avLst/>
          </a:prstGeom>
          <a:ln>
            <a:noFill/>
          </a:ln>
          <a:effectLst>
            <a:softEdge rad="112500"/>
          </a:effectLst>
        </p:spPr>
      </p:pic>
      <p:pic>
        <p:nvPicPr>
          <p:cNvPr id="8" name="Рисунок 7" descr="918201788.gif"/>
          <p:cNvPicPr>
            <a:picLocks noChangeAspect="1"/>
          </p:cNvPicPr>
          <p:nvPr/>
        </p:nvPicPr>
        <p:blipFill>
          <a:blip r:embed="rId5" cstate="print"/>
          <a:stretch>
            <a:fillRect/>
          </a:stretch>
        </p:blipFill>
        <p:spPr>
          <a:xfrm>
            <a:off x="1259632" y="4077072"/>
            <a:ext cx="2520280" cy="2016224"/>
          </a:xfrm>
          <a:prstGeom prst="rect">
            <a:avLst/>
          </a:prstGeom>
        </p:spPr>
      </p:pic>
      <p:pic>
        <p:nvPicPr>
          <p:cNvPr id="9" name="Рисунок 8" descr="975697708.gif"/>
          <p:cNvPicPr>
            <a:picLocks noChangeAspect="1"/>
          </p:cNvPicPr>
          <p:nvPr/>
        </p:nvPicPr>
        <p:blipFill>
          <a:blip r:embed="rId6" cstate="print"/>
          <a:stretch>
            <a:fillRect/>
          </a:stretch>
        </p:blipFill>
        <p:spPr>
          <a:xfrm>
            <a:off x="6516216" y="548680"/>
            <a:ext cx="2016224" cy="1944216"/>
          </a:xfrm>
          <a:prstGeom prst="rect">
            <a:avLst/>
          </a:prstGeom>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556792"/>
            <a:ext cx="7560840" cy="4824536"/>
          </a:xfrm>
          <a:blipFill>
            <a:blip r:embed="rId2" cstate="print"/>
            <a:tile tx="0" ty="0" sx="100000" sy="100000" flip="none" algn="tl"/>
          </a:blipFill>
        </p:spPr>
        <p:txBody>
          <a:bodyPr>
            <a:normAutofit/>
          </a:bodyPr>
          <a:lstStyle/>
          <a:p>
            <a:r>
              <a:rPr lang="ru-RU" sz="2400" b="1" dirty="0" smtClean="0"/>
              <a:t>2 вариант игры.</a:t>
            </a:r>
            <a:r>
              <a:rPr lang="ru-RU" sz="2400" dirty="0" smtClean="0"/>
              <a:t> “Назови, кто это ?”- “</a:t>
            </a:r>
            <a:r>
              <a:rPr lang="ru-RU" sz="2400" dirty="0" err="1" smtClean="0"/>
              <a:t>Бу</a:t>
            </a:r>
            <a:r>
              <a:rPr lang="ru-RU" sz="2400" dirty="0" smtClean="0"/>
              <a:t> кем?”</a:t>
            </a:r>
            <a:br>
              <a:rPr lang="ru-RU" sz="2400" dirty="0" smtClean="0"/>
            </a:br>
            <a:r>
              <a:rPr lang="ru-RU" sz="2400" dirty="0" smtClean="0"/>
              <a:t>Воспитатель приподнимает домик и задает вопрос: “</a:t>
            </a:r>
            <a:r>
              <a:rPr lang="ru-RU" sz="2400" dirty="0" err="1" smtClean="0"/>
              <a:t>Бу</a:t>
            </a:r>
            <a:r>
              <a:rPr lang="ru-RU" sz="2400" dirty="0" smtClean="0"/>
              <a:t> кем?” (“Это кто?”).Дети отвечают:  “</a:t>
            </a:r>
            <a:r>
              <a:rPr lang="ru-RU" sz="2400" dirty="0" err="1" smtClean="0"/>
              <a:t>Бу</a:t>
            </a:r>
            <a:r>
              <a:rPr lang="ru-RU" sz="2400" dirty="0" smtClean="0"/>
              <a:t> </a:t>
            </a:r>
            <a:r>
              <a:rPr lang="ru-RU" sz="2400" dirty="0" err="1" smtClean="0"/>
              <a:t>әни” </a:t>
            </a:r>
            <a:r>
              <a:rPr lang="ru-RU" sz="2400" dirty="0" smtClean="0"/>
              <a:t>(“Это мама”)и т.д.</a:t>
            </a:r>
            <a:br>
              <a:rPr lang="ru-RU" sz="2400" dirty="0" smtClean="0"/>
            </a:br>
            <a:r>
              <a:rPr lang="ru-RU" sz="2400" b="1" dirty="0" smtClean="0"/>
              <a:t>3 вариант игры.</a:t>
            </a:r>
            <a:r>
              <a:rPr lang="ru-RU" sz="2400" dirty="0" smtClean="0"/>
              <a:t> “Кого нет?”-“Кем </a:t>
            </a:r>
            <a:r>
              <a:rPr lang="ru-RU" sz="2400" dirty="0" err="1" smtClean="0"/>
              <a:t>юк</a:t>
            </a:r>
            <a:r>
              <a:rPr lang="ru-RU" sz="2400" dirty="0" smtClean="0"/>
              <a:t>?”</a:t>
            </a:r>
            <a:br>
              <a:rPr lang="ru-RU" sz="2400" dirty="0" smtClean="0"/>
            </a:br>
            <a:r>
              <a:rPr lang="ru-RU" sz="2400" dirty="0" smtClean="0"/>
              <a:t>На столе разложены картинки. Воспитатель вместе с детьми рассматривают их, затем воспитатель просит детей закрыть глаза. Закрывает домиком или домиками одну или несколько картинок. На вопрос “Кем </a:t>
            </a:r>
            <a:r>
              <a:rPr lang="ru-RU" sz="2400" dirty="0" err="1" smtClean="0"/>
              <a:t>юк</a:t>
            </a:r>
            <a:r>
              <a:rPr lang="ru-RU" sz="2400" dirty="0" smtClean="0"/>
              <a:t>?” (“Кого нет?”) дети должны отвечать, например, </a:t>
            </a:r>
            <a:r>
              <a:rPr lang="ru-RU" sz="2400" dirty="0" err="1" smtClean="0"/>
              <a:t>«әти юк</a:t>
            </a:r>
            <a:r>
              <a:rPr lang="ru-RU" sz="2400" dirty="0" smtClean="0"/>
              <a:t>», «</a:t>
            </a:r>
            <a:r>
              <a:rPr lang="ru-RU" sz="2400" dirty="0" err="1" smtClean="0"/>
              <a:t>песи</a:t>
            </a:r>
            <a:r>
              <a:rPr lang="ru-RU" sz="2400" dirty="0" smtClean="0"/>
              <a:t> </a:t>
            </a:r>
            <a:r>
              <a:rPr lang="ru-RU" sz="2400" dirty="0" err="1" smtClean="0"/>
              <a:t>юк</a:t>
            </a:r>
            <a:r>
              <a:rPr lang="ru-RU" sz="2400" dirty="0" smtClean="0"/>
              <a:t>» и т.д.</a:t>
            </a:r>
            <a:endParaRPr lang="ru-RU" sz="2400" dirty="0"/>
          </a:p>
        </p:txBody>
      </p:sp>
      <p:pic>
        <p:nvPicPr>
          <p:cNvPr id="3" name="Рисунок 2" descr="534009794.gif"/>
          <p:cNvPicPr>
            <a:picLocks noChangeAspect="1"/>
          </p:cNvPicPr>
          <p:nvPr/>
        </p:nvPicPr>
        <p:blipFill>
          <a:blip r:embed="rId3" cstate="print"/>
          <a:stretch>
            <a:fillRect/>
          </a:stretch>
        </p:blipFill>
        <p:spPr>
          <a:xfrm>
            <a:off x="5220072" y="188640"/>
            <a:ext cx="1604750" cy="1484784"/>
          </a:xfrm>
          <a:prstGeom prst="rect">
            <a:avLst/>
          </a:prstGeom>
        </p:spPr>
      </p:pic>
    </p:spTree>
  </p:cSld>
  <p:clrMapOvr>
    <a:masterClrMapping/>
  </p:clrMapOvr>
  <p:transition>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3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tF9iEApEBLU.jpg"/>
          <p:cNvPicPr>
            <a:picLocks noGrp="1" noChangeAspect="1"/>
          </p:cNvPicPr>
          <p:nvPr>
            <p:ph idx="1"/>
          </p:nvPr>
        </p:nvPicPr>
        <p:blipFill>
          <a:blip r:embed="rId3" cstate="print"/>
          <a:stretch>
            <a:fillRect/>
          </a:stretch>
        </p:blipFill>
        <p:spPr>
          <a:xfrm>
            <a:off x="179512" y="260648"/>
            <a:ext cx="4327259" cy="4968552"/>
          </a:xfrm>
          <a:prstGeom prst="rect">
            <a:avLst/>
          </a:prstGeom>
          <a:ln>
            <a:noFill/>
          </a:ln>
          <a:effectLst>
            <a:softEdge rad="112500"/>
          </a:effectLst>
        </p:spPr>
      </p:pic>
      <p:pic>
        <p:nvPicPr>
          <p:cNvPr id="5" name="Рисунок 4" descr="MIL1_5HHIQS_crop.jpg"/>
          <p:cNvPicPr>
            <a:picLocks noChangeAspect="1"/>
          </p:cNvPicPr>
          <p:nvPr/>
        </p:nvPicPr>
        <p:blipFill>
          <a:blip r:embed="rId4" cstate="print"/>
          <a:stretch>
            <a:fillRect/>
          </a:stretch>
        </p:blipFill>
        <p:spPr>
          <a:xfrm>
            <a:off x="4572000" y="2276872"/>
            <a:ext cx="4321623" cy="4285966"/>
          </a:xfrm>
          <a:prstGeom prst="rect">
            <a:avLst/>
          </a:prstGeom>
          <a:ln>
            <a:noFill/>
          </a:ln>
          <a:effectLst>
            <a:softEdge rad="112500"/>
          </a:effectLst>
        </p:spPr>
      </p:pic>
      <p:pic>
        <p:nvPicPr>
          <p:cNvPr id="6" name="Рисунок 5" descr="404005756.gif"/>
          <p:cNvPicPr>
            <a:picLocks noChangeAspect="1"/>
          </p:cNvPicPr>
          <p:nvPr/>
        </p:nvPicPr>
        <p:blipFill>
          <a:blip r:embed="rId5" cstate="print"/>
          <a:stretch>
            <a:fillRect/>
          </a:stretch>
        </p:blipFill>
        <p:spPr>
          <a:xfrm>
            <a:off x="5580112" y="188640"/>
            <a:ext cx="2448272" cy="1958946"/>
          </a:xfrm>
          <a:prstGeom prst="rect">
            <a:avLst/>
          </a:prstGeom>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824" y="2348880"/>
            <a:ext cx="3744416" cy="576064"/>
          </a:xfrm>
        </p:spPr>
        <p:txBody>
          <a:bodyPr>
            <a:normAutofit fontScale="90000"/>
          </a:bodyPr>
          <a:lstStyle/>
          <a:p>
            <a:endParaRPr lang="ru-RU" dirty="0"/>
          </a:p>
        </p:txBody>
      </p:sp>
      <p:pic>
        <p:nvPicPr>
          <p:cNvPr id="3" name="Рисунок 2" descr="t5.gif"/>
          <p:cNvPicPr>
            <a:picLocks noChangeAspect="1"/>
          </p:cNvPicPr>
          <p:nvPr/>
        </p:nvPicPr>
        <p:blipFill>
          <a:blip r:embed="rId2" cstate="print"/>
          <a:stretch>
            <a:fillRect/>
          </a:stretch>
        </p:blipFill>
        <p:spPr>
          <a:xfrm>
            <a:off x="1835696" y="980728"/>
            <a:ext cx="6166319" cy="5472608"/>
          </a:xfrm>
          <a:prstGeom prst="rect">
            <a:avLst/>
          </a:prstGeom>
        </p:spPr>
      </p:pic>
      <p:sp>
        <p:nvSpPr>
          <p:cNvPr id="4" name="Прямоугольник 3"/>
          <p:cNvSpPr/>
          <p:nvPr/>
        </p:nvSpPr>
        <p:spPr>
          <a:xfrm>
            <a:off x="755576" y="332656"/>
            <a:ext cx="7488832" cy="923330"/>
          </a:xfrm>
          <a:prstGeom prst="rect">
            <a:avLst/>
          </a:prstGeom>
          <a:noFill/>
        </p:spPr>
        <p:txBody>
          <a:bodyPr wrap="square" lIns="91440" tIns="45720" rIns="91440" bIns="45720">
            <a:spAutoFit/>
          </a:bodyPr>
          <a:lstStyle/>
          <a:p>
            <a:pPr algn="ctr"/>
            <a:r>
              <a:rPr lang="ru-RU"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Спасибо за внимание!</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209</Words>
  <Application>Microsoft Office PowerPoint</Application>
  <PresentationFormat>Экран (4:3)</PresentationFormat>
  <Paragraphs>23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 </vt:lpstr>
      <vt:lpstr>Цель:</vt:lpstr>
      <vt:lpstr>Задачи игры:</vt:lpstr>
      <vt:lpstr>Ход игры:</vt:lpstr>
      <vt:lpstr>Слайд 5</vt:lpstr>
      <vt:lpstr>2 вариант игры. “Назови, кто это ?”- “Бу кем?” Воспитатель приподнимает домик и задает вопрос: “Бу кем?” (“Это кто?”).Дети отвечают:  “Бу әни” (“Это мама”)и т.д. 3 вариант игры. “Кого нет?”-“Кем юк?” На столе разложены картинки. Воспитатель вместе с детьми рассматривают их, затем воспитатель просит детей закрыть глаза. Закрывает домиком или домиками одну или несколько картинок. На вопрос “Кем юк?” (“Кого нет?”) дети должны отвечать, например, «әти юк», «песи юк» и т.д.</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Админ</cp:lastModifiedBy>
  <cp:revision>30</cp:revision>
  <dcterms:created xsi:type="dcterms:W3CDTF">2016-10-17T16:31:14Z</dcterms:created>
  <dcterms:modified xsi:type="dcterms:W3CDTF">2016-10-17T20:49:24Z</dcterms:modified>
</cp:coreProperties>
</file>