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39"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smtClean="0"/>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11.10.2017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B4C71EC6-210F-42DE-9C53-41977AD35B3D}" type="datetimeFigureOut">
              <a:rPr lang="ru-RU" smtClean="0"/>
              <a:pPr/>
              <a:t>11.10.2017</a:t>
            </a:fld>
            <a:endParaRPr lang="ru-R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rot="19140000">
            <a:off x="528947" y="895482"/>
            <a:ext cx="5648623" cy="2299121"/>
          </a:xfrm>
        </p:spPr>
        <p:txBody>
          <a:bodyPr>
            <a:noAutofit/>
          </a:bodyPr>
          <a:lstStyle/>
          <a:p>
            <a:r>
              <a:rPr lang="ru-RU" sz="3600" b="1" dirty="0" smtClean="0"/>
              <a:t>Обзор</a:t>
            </a:r>
            <a:r>
              <a:rPr lang="ru-RU" sz="3600" b="1" i="1" dirty="0" smtClean="0"/>
              <a:t> </a:t>
            </a:r>
            <a:r>
              <a:rPr lang="ru-RU" sz="3600" b="1" dirty="0" smtClean="0">
                <a:solidFill>
                  <a:srgbClr val="C00000"/>
                </a:solidFill>
              </a:rPr>
              <a:t>принтеров</a:t>
            </a:r>
            <a:r>
              <a:rPr lang="ru-RU" sz="3600" b="1" dirty="0" smtClean="0"/>
              <a:t> и </a:t>
            </a:r>
            <a:r>
              <a:rPr lang="ru-RU" sz="3600" b="1" dirty="0" smtClean="0">
                <a:solidFill>
                  <a:srgbClr val="C00000"/>
                </a:solidFill>
              </a:rPr>
              <a:t>плоттеров</a:t>
            </a:r>
            <a:r>
              <a:rPr lang="ru-RU" sz="3600" b="1" dirty="0" smtClean="0"/>
              <a:t>, использующихся</a:t>
            </a:r>
            <a:r>
              <a:rPr lang="ru-RU" sz="3600" b="1" i="1" dirty="0" smtClean="0"/>
              <a:t> </a:t>
            </a:r>
            <a:r>
              <a:rPr lang="ru-RU" sz="3600" b="1" dirty="0" smtClean="0"/>
              <a:t>в</a:t>
            </a:r>
            <a:r>
              <a:rPr lang="ru-RU" sz="3600" b="1" i="1" dirty="0" smtClean="0"/>
              <a:t> </a:t>
            </a:r>
            <a:r>
              <a:rPr lang="ru-RU" sz="3600" b="1" dirty="0" smtClean="0"/>
              <a:t>производстве</a:t>
            </a:r>
            <a:endParaRPr lang="ru-RU" sz="3600" b="1" dirty="0"/>
          </a:p>
        </p:txBody>
      </p:sp>
    </p:spTree>
    <p:extLst>
      <p:ext uri="{BB962C8B-B14F-4D97-AF65-F5344CB8AC3E}">
        <p14:creationId xmlns:p14="http://schemas.microsoft.com/office/powerpoint/2010/main" xmlns="" val="2510758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036849" y="1822051"/>
            <a:ext cx="4896544" cy="3219478"/>
          </a:xfrm>
          <a:prstGeom prst="rect">
            <a:avLst/>
          </a:prstGeom>
        </p:spPr>
      </p:pic>
      <p:sp>
        <p:nvSpPr>
          <p:cNvPr id="4" name="Заголовок 1"/>
          <p:cNvSpPr>
            <a:spLocks noGrp="1"/>
          </p:cNvSpPr>
          <p:nvPr>
            <p:ph idx="1"/>
          </p:nvPr>
        </p:nvSpPr>
        <p:spPr>
          <a:xfrm>
            <a:off x="251519" y="260648"/>
            <a:ext cx="8681873" cy="4104456"/>
          </a:xfrm>
        </p:spPr>
        <p:txBody>
          <a:bodyPr>
            <a:normAutofit/>
          </a:bodyPr>
          <a:lstStyle/>
          <a:p>
            <a:r>
              <a:rPr lang="ru-RU" sz="2400" dirty="0" smtClean="0">
                <a:solidFill>
                  <a:srgbClr val="FF0000"/>
                </a:solidFill>
              </a:rPr>
              <a:t>Воск</a:t>
            </a:r>
            <a:r>
              <a:rPr lang="ru-RU" sz="2400" dirty="0">
                <a:solidFill>
                  <a:srgbClr val="FF0000"/>
                </a:solidFill>
              </a:rPr>
              <a:t>.</a:t>
            </a:r>
            <a:r>
              <a:rPr lang="ru-RU" sz="2400" dirty="0"/>
              <a:t> Восковые 3D-принтеры используются для создания выплавляемых восковок. Основные пользователи такого оборудования заняты в стоматологии, ювелирном и литейном производствах. </a:t>
            </a:r>
          </a:p>
        </p:txBody>
      </p:sp>
    </p:spTree>
    <p:extLst>
      <p:ext uri="{BB962C8B-B14F-4D97-AF65-F5344CB8AC3E}">
        <p14:creationId xmlns:p14="http://schemas.microsoft.com/office/powerpoint/2010/main" xmlns="" val="69474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71790" y="3941650"/>
            <a:ext cx="4772210" cy="2916350"/>
          </a:xfrm>
          <a:prstGeom prst="rect">
            <a:avLst/>
          </a:prstGeom>
        </p:spPr>
      </p:pic>
      <p:sp>
        <p:nvSpPr>
          <p:cNvPr id="3" name="Объект 2"/>
          <p:cNvSpPr>
            <a:spLocks noGrp="1"/>
          </p:cNvSpPr>
          <p:nvPr>
            <p:ph idx="1"/>
          </p:nvPr>
        </p:nvSpPr>
        <p:spPr>
          <a:xfrm>
            <a:off x="467544" y="346057"/>
            <a:ext cx="7520940" cy="4163063"/>
          </a:xfrm>
        </p:spPr>
        <p:txBody>
          <a:bodyPr>
            <a:normAutofit/>
          </a:bodyPr>
          <a:lstStyle/>
          <a:p>
            <a:r>
              <a:rPr lang="ru-RU" sz="2000" dirty="0">
                <a:solidFill>
                  <a:srgbClr val="FF0000"/>
                </a:solidFill>
              </a:rPr>
              <a:t>Металлический </a:t>
            </a:r>
            <a:r>
              <a:rPr lang="ru-RU" sz="2000" dirty="0" smtClean="0">
                <a:solidFill>
                  <a:srgbClr val="FF0000"/>
                </a:solidFill>
              </a:rPr>
              <a:t>порошок. </a:t>
            </a:r>
            <a:r>
              <a:rPr lang="ru-RU" sz="2000" dirty="0" smtClean="0"/>
              <a:t>Металлические </a:t>
            </a:r>
            <a:r>
              <a:rPr lang="ru-RU" sz="2000" dirty="0"/>
              <a:t>3D-принтеры применяют в тяжелой промышленности, автомобилестроении, энергетике, аэрокосмической отрасли, научных исследованиях и других сферах. Это незаменимое оборудование для разработки новых узлов и агрегатов, сложных устройств. С их помощью разрабатываются и тестируются новейшие системы двигателей, механизмов, частей для самолетов, автомобилей. 3D-принтеры по металлу установлены в нескольких крупных университетах России, помогая в учебе и исследовательских проектах. </a:t>
            </a:r>
          </a:p>
        </p:txBody>
      </p:sp>
    </p:spTree>
    <p:extLst>
      <p:ext uri="{BB962C8B-B14F-4D97-AF65-F5344CB8AC3E}">
        <p14:creationId xmlns:p14="http://schemas.microsoft.com/office/powerpoint/2010/main" xmlns="" val="416324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14:useLocalDpi xmlns:a14="http://schemas.microsoft.com/office/drawing/2010/main" xmlns="" val="0"/>
              </a:ext>
            </a:extLst>
          </a:blip>
          <a:srcRect t="11222" b="20792"/>
          <a:stretch/>
        </p:blipFill>
        <p:spPr>
          <a:xfrm>
            <a:off x="5210944" y="2420888"/>
            <a:ext cx="3933056" cy="2673927"/>
          </a:xfrm>
          <a:prstGeom prst="rect">
            <a:avLst/>
          </a:prstGeom>
        </p:spPr>
      </p:pic>
      <p:sp>
        <p:nvSpPr>
          <p:cNvPr id="2" name="Заголовок 1"/>
          <p:cNvSpPr>
            <a:spLocks noGrp="1"/>
          </p:cNvSpPr>
          <p:nvPr>
            <p:ph type="title"/>
          </p:nvPr>
        </p:nvSpPr>
        <p:spPr>
          <a:xfrm>
            <a:off x="179512" y="260648"/>
            <a:ext cx="8784976" cy="548640"/>
          </a:xfrm>
        </p:spPr>
        <p:txBody>
          <a:bodyPr/>
          <a:lstStyle/>
          <a:p>
            <a:pPr algn="ctr"/>
            <a:r>
              <a:rPr lang="ru-RU" sz="4800" b="1" dirty="0" smtClean="0">
                <a:solidFill>
                  <a:srgbClr val="C00000"/>
                </a:solidFill>
              </a:rPr>
              <a:t>ВВЕДЕНИЕ</a:t>
            </a:r>
            <a:endParaRPr lang="ru-RU" sz="4800" b="1" dirty="0">
              <a:solidFill>
                <a:srgbClr val="C00000"/>
              </a:solidFill>
            </a:endParaRPr>
          </a:p>
        </p:txBody>
      </p:sp>
      <p:sp>
        <p:nvSpPr>
          <p:cNvPr id="3" name="Объект 2"/>
          <p:cNvSpPr>
            <a:spLocks noGrp="1"/>
          </p:cNvSpPr>
          <p:nvPr>
            <p:ph idx="1"/>
          </p:nvPr>
        </p:nvSpPr>
        <p:spPr>
          <a:xfrm>
            <a:off x="287016" y="980728"/>
            <a:ext cx="8856984" cy="3579849"/>
          </a:xfrm>
        </p:spPr>
        <p:txBody>
          <a:bodyPr>
            <a:normAutofit/>
          </a:bodyPr>
          <a:lstStyle/>
          <a:p>
            <a:r>
              <a:rPr lang="ru-RU" sz="2000" dirty="0"/>
              <a:t>На современном рынке оргтехники представлен большой выбор печатающих устройств для выполнения различных задач. К наиболее распространенным устройствам относятся принтеры и плоттеры, но чем они отличаются, знает не каждый покупатель.</a:t>
            </a:r>
          </a:p>
          <a:p>
            <a:endParaRPr lang="ru-RU" sz="2000"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164" y="5061494"/>
            <a:ext cx="2529733" cy="1796506"/>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522197" y="5061495"/>
            <a:ext cx="2621803" cy="1796505"/>
          </a:xfrm>
          <a:prstGeom prst="rect">
            <a:avLst/>
          </a:prstGeom>
        </p:spPr>
      </p:pic>
    </p:spTree>
    <p:extLst>
      <p:ext uri="{BB962C8B-B14F-4D97-AF65-F5344CB8AC3E}">
        <p14:creationId xmlns:p14="http://schemas.microsoft.com/office/powerpoint/2010/main" xmlns="" val="1997970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88640"/>
            <a:ext cx="8928992" cy="548640"/>
          </a:xfrm>
        </p:spPr>
        <p:txBody>
          <a:bodyPr/>
          <a:lstStyle/>
          <a:p>
            <a:pPr algn="ctr"/>
            <a:r>
              <a:rPr lang="ru-RU" sz="4800" b="1" dirty="0" smtClean="0">
                <a:solidFill>
                  <a:srgbClr val="C00000"/>
                </a:solidFill>
              </a:rPr>
              <a:t>Принтер</a:t>
            </a:r>
            <a:endParaRPr lang="ru-RU" sz="4800" b="1" dirty="0">
              <a:solidFill>
                <a:srgbClr val="C00000"/>
              </a:solidFill>
            </a:endParaRPr>
          </a:p>
        </p:txBody>
      </p:sp>
      <p:sp>
        <p:nvSpPr>
          <p:cNvPr id="3" name="Объект 2"/>
          <p:cNvSpPr>
            <a:spLocks noGrp="1"/>
          </p:cNvSpPr>
          <p:nvPr>
            <p:ph idx="1"/>
          </p:nvPr>
        </p:nvSpPr>
        <p:spPr>
          <a:xfrm>
            <a:off x="179512" y="1100628"/>
            <a:ext cx="8856984" cy="3579849"/>
          </a:xfrm>
        </p:spPr>
        <p:txBody>
          <a:bodyPr>
            <a:normAutofit/>
          </a:bodyPr>
          <a:lstStyle/>
          <a:p>
            <a:r>
              <a:rPr lang="ru-RU" sz="4400" dirty="0" smtClean="0"/>
              <a:t>Это </a:t>
            </a:r>
            <a:r>
              <a:rPr lang="ru-RU" sz="4400" dirty="0"/>
              <a:t>п</a:t>
            </a:r>
            <a:r>
              <a:rPr lang="ru-RU" sz="4400" dirty="0" smtClean="0"/>
              <a:t>ечатное </a:t>
            </a:r>
            <a:r>
              <a:rPr lang="ru-RU" sz="4400" dirty="0"/>
              <a:t>устройство для </a:t>
            </a:r>
            <a:r>
              <a:rPr lang="ru-RU" sz="4400" dirty="0" smtClean="0"/>
              <a:t>офисного, производственного и </a:t>
            </a:r>
            <a:r>
              <a:rPr lang="ru-RU" sz="4400" dirty="0"/>
              <a:t>домашнего применения.</a:t>
            </a:r>
            <a:r>
              <a:rPr lang="ru-RU" sz="2400" dirty="0"/>
              <a:t> </a:t>
            </a:r>
          </a:p>
        </p:txBody>
      </p:sp>
    </p:spTree>
    <p:extLst>
      <p:ext uri="{BB962C8B-B14F-4D97-AF65-F5344CB8AC3E}">
        <p14:creationId xmlns:p14="http://schemas.microsoft.com/office/powerpoint/2010/main" xmlns="" val="818067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65760"/>
            <a:ext cx="8928992" cy="548640"/>
          </a:xfrm>
        </p:spPr>
        <p:txBody>
          <a:bodyPr/>
          <a:lstStyle/>
          <a:p>
            <a:pPr algn="ctr"/>
            <a:r>
              <a:rPr lang="ru-RU" sz="4400" b="1" dirty="0" smtClean="0">
                <a:solidFill>
                  <a:srgbClr val="C00000"/>
                </a:solidFill>
              </a:rPr>
              <a:t>Также существует </a:t>
            </a:r>
            <a:r>
              <a:rPr lang="ru-RU" sz="4400" b="1" dirty="0">
                <a:solidFill>
                  <a:srgbClr val="C00000"/>
                </a:solidFill>
              </a:rPr>
              <a:t>3D-принтер</a:t>
            </a:r>
          </a:p>
        </p:txBody>
      </p:sp>
      <p:sp>
        <p:nvSpPr>
          <p:cNvPr id="3" name="Объект 2"/>
          <p:cNvSpPr>
            <a:spLocks noGrp="1"/>
          </p:cNvSpPr>
          <p:nvPr>
            <p:ph idx="1"/>
          </p:nvPr>
        </p:nvSpPr>
        <p:spPr>
          <a:xfrm>
            <a:off x="179512" y="1268760"/>
            <a:ext cx="8784976" cy="3579849"/>
          </a:xfrm>
        </p:spPr>
        <p:txBody>
          <a:bodyPr>
            <a:normAutofit/>
          </a:bodyPr>
          <a:lstStyle/>
          <a:p>
            <a:r>
              <a:rPr lang="ru-RU" sz="2400" dirty="0" smtClean="0"/>
              <a:t>Это</a:t>
            </a:r>
            <a:r>
              <a:rPr lang="ru-RU" sz="2400" dirty="0"/>
              <a:t> периферийное устройство, использующее метод послойного создания физического объекта по цифровой 3D-модели.</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07704" y="2852936"/>
            <a:ext cx="5440680" cy="3261360"/>
          </a:xfrm>
          <a:prstGeom prst="rect">
            <a:avLst/>
          </a:prstGeom>
          <a:ln>
            <a:noFill/>
          </a:ln>
          <a:effectLst>
            <a:softEdge rad="112500"/>
          </a:effectLst>
        </p:spPr>
      </p:pic>
    </p:spTree>
    <p:extLst>
      <p:ext uri="{BB962C8B-B14F-4D97-AF65-F5344CB8AC3E}">
        <p14:creationId xmlns:p14="http://schemas.microsoft.com/office/powerpoint/2010/main" xmlns="" val="937256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19672" y="3370323"/>
            <a:ext cx="5849353" cy="3487677"/>
          </a:xfrm>
          <a:prstGeom prst="rect">
            <a:avLst/>
          </a:prstGeom>
          <a:ln>
            <a:noFill/>
          </a:ln>
          <a:effectLst>
            <a:softEdge rad="112500"/>
          </a:effectLst>
        </p:spPr>
      </p:pic>
      <p:sp>
        <p:nvSpPr>
          <p:cNvPr id="2" name="Заголовок 1"/>
          <p:cNvSpPr>
            <a:spLocks noGrp="1"/>
          </p:cNvSpPr>
          <p:nvPr>
            <p:ph type="title"/>
          </p:nvPr>
        </p:nvSpPr>
        <p:spPr>
          <a:xfrm>
            <a:off x="107504" y="365760"/>
            <a:ext cx="8856984" cy="548640"/>
          </a:xfrm>
        </p:spPr>
        <p:txBody>
          <a:bodyPr/>
          <a:lstStyle/>
          <a:p>
            <a:pPr algn="ctr"/>
            <a:r>
              <a:rPr lang="ru-RU" sz="4800" b="1" dirty="0" smtClean="0">
                <a:solidFill>
                  <a:srgbClr val="C00000"/>
                </a:solidFill>
              </a:rPr>
              <a:t>Плоттер</a:t>
            </a:r>
            <a:endParaRPr lang="ru-RU" sz="4800" b="1" dirty="0">
              <a:solidFill>
                <a:srgbClr val="C00000"/>
              </a:solidFill>
            </a:endParaRPr>
          </a:p>
        </p:txBody>
      </p:sp>
      <p:sp>
        <p:nvSpPr>
          <p:cNvPr id="3" name="Объект 2"/>
          <p:cNvSpPr>
            <a:spLocks noGrp="1"/>
          </p:cNvSpPr>
          <p:nvPr>
            <p:ph idx="1"/>
          </p:nvPr>
        </p:nvSpPr>
        <p:spPr>
          <a:xfrm>
            <a:off x="107504" y="1100628"/>
            <a:ext cx="8856984" cy="3579849"/>
          </a:xfrm>
        </p:spPr>
        <p:txBody>
          <a:bodyPr>
            <a:normAutofit/>
          </a:bodyPr>
          <a:lstStyle/>
          <a:p>
            <a:r>
              <a:rPr lang="ru-RU" sz="2400" dirty="0" smtClean="0"/>
              <a:t>Это массивное </a:t>
            </a:r>
            <a:r>
              <a:rPr lang="ru-RU" sz="2400" dirty="0"/>
              <a:t>оборудование для печати высокоточных графиков, чертежей, крупноформатной полиграфической, рекламной, дизайнерской продукции. Такие устройства требуют много места и часто устанавливаются на специальные напольные </a:t>
            </a:r>
            <a:r>
              <a:rPr lang="ru-RU" sz="2400" dirty="0" smtClean="0"/>
              <a:t>стенды.</a:t>
            </a:r>
            <a:endParaRPr lang="ru-RU" sz="2400" dirty="0"/>
          </a:p>
        </p:txBody>
      </p:sp>
    </p:spTree>
    <p:extLst>
      <p:ext uri="{BB962C8B-B14F-4D97-AF65-F5344CB8AC3E}">
        <p14:creationId xmlns:p14="http://schemas.microsoft.com/office/powerpoint/2010/main" xmlns="" val="2952970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8531"/>
            <a:ext cx="8856984" cy="1296144"/>
          </a:xfrm>
        </p:spPr>
        <p:txBody>
          <a:bodyPr/>
          <a:lstStyle/>
          <a:p>
            <a:pPr algn="ctr"/>
            <a:r>
              <a:rPr lang="ru-RU" sz="3200" b="1" dirty="0">
                <a:solidFill>
                  <a:srgbClr val="FF0000"/>
                </a:solidFill>
              </a:rPr>
              <a:t>3D-принтеры в различных сферах </a:t>
            </a:r>
            <a:r>
              <a:rPr lang="ru-RU" sz="3200" b="1" dirty="0" smtClean="0">
                <a:solidFill>
                  <a:srgbClr val="FF0000"/>
                </a:solidFill>
              </a:rPr>
              <a:t>производства</a:t>
            </a:r>
            <a:endParaRPr lang="ru-RU" dirty="0"/>
          </a:p>
        </p:txBody>
      </p:sp>
      <p:sp>
        <p:nvSpPr>
          <p:cNvPr id="3" name="Объект 2"/>
          <p:cNvSpPr>
            <a:spLocks noGrp="1"/>
          </p:cNvSpPr>
          <p:nvPr>
            <p:ph idx="1"/>
          </p:nvPr>
        </p:nvSpPr>
        <p:spPr>
          <a:xfrm>
            <a:off x="107504" y="1484784"/>
            <a:ext cx="8856984" cy="3579849"/>
          </a:xfrm>
        </p:spPr>
        <p:txBody>
          <a:bodyPr>
            <a:normAutofit/>
          </a:bodyPr>
          <a:lstStyle/>
          <a:p>
            <a:r>
              <a:rPr lang="ru-RU" sz="2400" dirty="0"/>
              <a:t>3D-принтеры активно используются в различных областях промышленности и производства. С их помощью изготавливают образцы новой продукции, прототипы для тестирования и проверки собираемости, отдельные детали, мастер-модели для литья. 3D-печать незаменима, когда нужно быстро получить точное физическое воплощение компьютерной CAD-модели.</a:t>
            </a:r>
          </a:p>
        </p:txBody>
      </p:sp>
    </p:spTree>
    <p:extLst>
      <p:ext uri="{BB962C8B-B14F-4D97-AF65-F5344CB8AC3E}">
        <p14:creationId xmlns:p14="http://schemas.microsoft.com/office/powerpoint/2010/main" xmlns="" val="1739150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884468" cy="1124744"/>
          </a:xfrm>
        </p:spPr>
        <p:txBody>
          <a:bodyPr/>
          <a:lstStyle/>
          <a:p>
            <a:pPr algn="ctr"/>
            <a:r>
              <a:rPr lang="en-US" b="1" dirty="0">
                <a:solidFill>
                  <a:srgbClr val="FF0000"/>
                </a:solidFill>
              </a:rPr>
              <a:t>3D-</a:t>
            </a:r>
            <a:r>
              <a:rPr lang="ru-RU" b="1" dirty="0">
                <a:solidFill>
                  <a:srgbClr val="FF0000"/>
                </a:solidFill>
              </a:rPr>
              <a:t>печать и производство: преимущества</a:t>
            </a:r>
            <a:r>
              <a:rPr lang="ru-RU" b="1" dirty="0"/>
              <a:t/>
            </a:r>
            <a:br>
              <a:rPr lang="ru-RU" b="1" dirty="0"/>
            </a:br>
            <a:endParaRPr lang="ru-RU" dirty="0"/>
          </a:p>
        </p:txBody>
      </p:sp>
      <p:sp>
        <p:nvSpPr>
          <p:cNvPr id="3" name="Объект 2"/>
          <p:cNvSpPr>
            <a:spLocks noGrp="1"/>
          </p:cNvSpPr>
          <p:nvPr>
            <p:ph idx="1"/>
          </p:nvPr>
        </p:nvSpPr>
        <p:spPr>
          <a:xfrm>
            <a:off x="107504" y="692696"/>
            <a:ext cx="8928992" cy="4392488"/>
          </a:xfrm>
        </p:spPr>
        <p:txBody>
          <a:bodyPr>
            <a:normAutofit/>
          </a:bodyPr>
          <a:lstStyle/>
          <a:p>
            <a:pPr>
              <a:buFont typeface="Wingdings" panose="05000000000000000000" pitchFamily="2" charset="2"/>
              <a:buChar char="v"/>
            </a:pPr>
            <a:r>
              <a:rPr lang="ru-RU" sz="2400" dirty="0"/>
              <a:t>Ускорение сроков разработки новой продукции. Теперь для получения прототипа нужно всего несколько </a:t>
            </a:r>
            <a:r>
              <a:rPr lang="ru-RU" sz="2400" dirty="0" smtClean="0"/>
              <a:t>часов;</a:t>
            </a:r>
            <a:endParaRPr lang="ru-RU" sz="2400" dirty="0"/>
          </a:p>
          <a:p>
            <a:pPr>
              <a:buFont typeface="Wingdings" panose="05000000000000000000" pitchFamily="2" charset="2"/>
              <a:buChar char="v"/>
            </a:pPr>
            <a:r>
              <a:rPr lang="ru-RU" sz="2400" dirty="0"/>
              <a:t>Удешевление производства. Не нужно отдавать часть производственных функций на </a:t>
            </a:r>
            <a:r>
              <a:rPr lang="ru-RU" sz="2400" dirty="0" smtClean="0"/>
              <a:t>аутсорсинг;</a:t>
            </a:r>
            <a:endParaRPr lang="ru-RU" sz="2400" dirty="0"/>
          </a:p>
          <a:p>
            <a:pPr>
              <a:buFont typeface="Wingdings" panose="05000000000000000000" pitchFamily="2" charset="2"/>
              <a:buChar char="v"/>
            </a:pPr>
            <a:r>
              <a:rPr lang="ru-RU" sz="2400" dirty="0"/>
              <a:t>3D-принтеры позволяют изготавливать детали с очень сложной геометрией, которая невозможна при других способах </a:t>
            </a:r>
            <a:r>
              <a:rPr lang="ru-RU" sz="2400" dirty="0" smtClean="0"/>
              <a:t>производства;</a:t>
            </a:r>
            <a:endParaRPr lang="ru-RU" sz="2400" dirty="0"/>
          </a:p>
          <a:p>
            <a:pPr>
              <a:buFont typeface="Wingdings" panose="05000000000000000000" pitchFamily="2" charset="2"/>
              <a:buChar char="v"/>
            </a:pPr>
            <a:r>
              <a:rPr lang="ru-RU" sz="2400" dirty="0"/>
              <a:t>Исключение человеческого фактора. 3D-принтер повторит вашу компьютерную модель с точностью до нескольких микрон, ошибки исключены.</a:t>
            </a:r>
          </a:p>
          <a:p>
            <a:pPr>
              <a:buFont typeface="Wingdings" panose="05000000000000000000" pitchFamily="2" charset="2"/>
              <a:buChar char="v"/>
            </a:pPr>
            <a:endParaRPr lang="ru-RU" sz="2400" dirty="0"/>
          </a:p>
        </p:txBody>
      </p:sp>
    </p:spTree>
    <p:extLst>
      <p:ext uri="{BB962C8B-B14F-4D97-AF65-F5344CB8AC3E}">
        <p14:creationId xmlns:p14="http://schemas.microsoft.com/office/powerpoint/2010/main" xmlns="" val="2736940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60648"/>
            <a:ext cx="8928992" cy="864096"/>
          </a:xfrm>
        </p:spPr>
        <p:txBody>
          <a:bodyPr/>
          <a:lstStyle/>
          <a:p>
            <a:pPr algn="ctr"/>
            <a:r>
              <a:rPr lang="ru-RU" sz="3600" b="1" dirty="0">
                <a:solidFill>
                  <a:srgbClr val="FF0000"/>
                </a:solidFill>
              </a:rPr>
              <a:t>Технологии и материалы</a:t>
            </a:r>
            <a:r>
              <a:rPr lang="ru-RU" b="1" dirty="0"/>
              <a:t/>
            </a:r>
            <a:br>
              <a:rPr lang="ru-RU" b="1" dirty="0"/>
            </a:b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932040" y="860067"/>
            <a:ext cx="4197732" cy="4197732"/>
          </a:xfrm>
          <a:prstGeom prst="rect">
            <a:avLst/>
          </a:prstGeom>
          <a:ln>
            <a:noFill/>
          </a:ln>
          <a:effectLst>
            <a:softEdge rad="112500"/>
          </a:effectLst>
        </p:spPr>
      </p:pic>
      <p:sp>
        <p:nvSpPr>
          <p:cNvPr id="3" name="Объект 2"/>
          <p:cNvSpPr>
            <a:spLocks noGrp="1"/>
          </p:cNvSpPr>
          <p:nvPr>
            <p:ph idx="1"/>
          </p:nvPr>
        </p:nvSpPr>
        <p:spPr>
          <a:xfrm>
            <a:off x="179512" y="836712"/>
            <a:ext cx="4608512" cy="5904656"/>
          </a:xfrm>
        </p:spPr>
        <p:txBody>
          <a:bodyPr>
            <a:normAutofit/>
          </a:bodyPr>
          <a:lstStyle/>
          <a:p>
            <a:r>
              <a:rPr lang="ru-RU" sz="2000" dirty="0">
                <a:solidFill>
                  <a:srgbClr val="C00000"/>
                </a:solidFill>
              </a:rPr>
              <a:t>Инженерный пластик.</a:t>
            </a:r>
            <a:r>
              <a:rPr lang="ru-RU" sz="2000" dirty="0"/>
              <a:t> Пластиковые 3D-принтеры используют для получения прочных, износостойких изделий, которые можно подвергать физическому воздействию, проводить тестирования. Обычно из пластика печатают прототипы различных устройств, корпуса приборов, элементы конструкций, детали. Пластик один из самых доступных и прочных материалов для 3D-печати.</a:t>
            </a:r>
          </a:p>
        </p:txBody>
      </p:sp>
    </p:spTree>
    <p:extLst>
      <p:ext uri="{BB962C8B-B14F-4D97-AF65-F5344CB8AC3E}">
        <p14:creationId xmlns:p14="http://schemas.microsoft.com/office/powerpoint/2010/main" xmlns="" val="2881801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704184" y="476672"/>
            <a:ext cx="4439816" cy="4439816"/>
          </a:xfrm>
          <a:prstGeom prst="rect">
            <a:avLst/>
          </a:prstGeom>
        </p:spPr>
      </p:pic>
      <p:sp>
        <p:nvSpPr>
          <p:cNvPr id="7" name="Заголовок 1"/>
          <p:cNvSpPr>
            <a:spLocks noGrp="1"/>
          </p:cNvSpPr>
          <p:nvPr>
            <p:ph idx="1"/>
          </p:nvPr>
        </p:nvSpPr>
        <p:spPr>
          <a:xfrm>
            <a:off x="0" y="0"/>
            <a:ext cx="5148064" cy="6849941"/>
          </a:xfrm>
        </p:spPr>
        <p:txBody>
          <a:bodyPr>
            <a:normAutofit/>
          </a:bodyPr>
          <a:lstStyle/>
          <a:p>
            <a:r>
              <a:rPr lang="ru-RU" sz="2100" dirty="0" err="1" smtClean="0">
                <a:solidFill>
                  <a:srgbClr val="FF0000"/>
                </a:solidFill>
              </a:rPr>
              <a:t>Фотополимеры</a:t>
            </a:r>
            <a:r>
              <a:rPr lang="ru-RU" sz="2100" dirty="0">
                <a:solidFill>
                  <a:srgbClr val="FF0000"/>
                </a:solidFill>
              </a:rPr>
              <a:t>. </a:t>
            </a:r>
            <a:r>
              <a:rPr lang="ru-RU" sz="2100" dirty="0"/>
              <a:t>С помощью фотополимерных материалов вы можете получить очень точное изделие с прекрасным качество поверхности и высокой детализацией. Обычно такие материалы используют для 3D-печати литейных мастер-моделей (в том числе — выжигаемых), изготовления сложных сборных конструкций, </a:t>
            </a:r>
            <a:r>
              <a:rPr lang="ru-RU" sz="2100" dirty="0" err="1"/>
              <a:t>прототипирования</a:t>
            </a:r>
            <a:r>
              <a:rPr lang="ru-RU" sz="2100" dirty="0"/>
              <a:t> высокоточных деталей. Фотополимерные материалы могут обладать различными свойствами: жаростойкостью, прозрачностью, гибкостью, повышенной прочностью и другими.</a:t>
            </a:r>
          </a:p>
        </p:txBody>
      </p:sp>
    </p:spTree>
    <p:extLst>
      <p:ext uri="{BB962C8B-B14F-4D97-AF65-F5344CB8AC3E}">
        <p14:creationId xmlns:p14="http://schemas.microsoft.com/office/powerpoint/2010/main" xmlns="" val="38518459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68</TotalTime>
  <Words>288</Words>
  <Application>Microsoft Office PowerPoint</Application>
  <PresentationFormat>Экран (4:3)</PresentationFormat>
  <Paragraphs>21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Углы</vt:lpstr>
      <vt:lpstr>Обзор принтеров и плоттеров, использующихся в производстве</vt:lpstr>
      <vt:lpstr>ВВЕДЕНИЕ</vt:lpstr>
      <vt:lpstr>Принтер</vt:lpstr>
      <vt:lpstr>Также существует 3D-принтер</vt:lpstr>
      <vt:lpstr>Плоттер</vt:lpstr>
      <vt:lpstr>3D-принтеры в различных сферах производства</vt:lpstr>
      <vt:lpstr>3D-печать и производство: преимущества </vt:lpstr>
      <vt:lpstr>Технологии и материалы </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Обзор принтеров и плоттеров, использующихся в производстве</dc:title>
  <dc:creator>Student</dc:creator>
  <cp:lastModifiedBy>G62</cp:lastModifiedBy>
  <cp:revision>16</cp:revision>
  <dcterms:created xsi:type="dcterms:W3CDTF">2017-10-11T05:53:02Z</dcterms:created>
  <dcterms:modified xsi:type="dcterms:W3CDTF">2017-10-11T17:11:48Z</dcterms:modified>
</cp:coreProperties>
</file>