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01" r:id="rId2"/>
    <p:sldId id="306" r:id="rId3"/>
    <p:sldId id="310" r:id="rId4"/>
    <p:sldId id="314" r:id="rId5"/>
    <p:sldId id="315" r:id="rId6"/>
    <p:sldId id="311" r:id="rId7"/>
    <p:sldId id="321" r:id="rId8"/>
    <p:sldId id="312" r:id="rId9"/>
    <p:sldId id="313" r:id="rId10"/>
    <p:sldId id="287" r:id="rId11"/>
    <p:sldId id="288" r:id="rId12"/>
    <p:sldId id="286" r:id="rId13"/>
    <p:sldId id="297" r:id="rId14"/>
    <p:sldId id="296" r:id="rId15"/>
    <p:sldId id="275" r:id="rId16"/>
    <p:sldId id="317" r:id="rId17"/>
    <p:sldId id="318" r:id="rId18"/>
    <p:sldId id="319" r:id="rId19"/>
    <p:sldId id="316" r:id="rId20"/>
    <p:sldId id="289" r:id="rId21"/>
    <p:sldId id="284" r:id="rId22"/>
    <p:sldId id="320" r:id="rId23"/>
    <p:sldId id="280" r:id="rId24"/>
    <p:sldId id="322" r:id="rId25"/>
    <p:sldId id="30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FF"/>
    <a:srgbClr val="CCFFCC"/>
    <a:srgbClr val="FF99CC"/>
    <a:srgbClr val="99CCFF"/>
    <a:srgbClr val="FFFFCC"/>
    <a:srgbClr val="000000"/>
    <a:srgbClr val="000099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3" autoAdjust="0"/>
    <p:restoredTop sz="94660"/>
  </p:normalViewPr>
  <p:slideViewPr>
    <p:cSldViewPr>
      <p:cViewPr varScale="1">
        <p:scale>
          <a:sx n="69" d="100"/>
          <a:sy n="69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36593E-3086-4F70-92EB-BD5ACD011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38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B6033D3-F7F1-4554-AF2E-6ACDEC22D365}" type="slidenum">
              <a:rPr lang="ru-RU" altLang="ru-RU" smtClean="0"/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Все действия на слайде – последовательно щелчком мышки.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A9755-D706-4A05-882D-FD14839BD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7755F-C37D-4836-AE71-C172EE076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23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2609D-4CD9-46BB-9FA7-6A2F1AE69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7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44864-4D04-4E0F-939A-C996C1E46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68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42A14-E5C9-4CC1-BC28-099D029DB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0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04A0E-2A0C-4F88-A44F-162551BE4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4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E52C2-C349-4788-B660-3EE19FF3E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80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AD90A-143B-45FA-BEB1-4C464015C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837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E4FBD-AB9B-4664-A275-ED466C262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8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B4E2B-C5FE-4AAD-BE9B-1752704C8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3FF2B-09D3-4FB0-8142-FE8FE8F0A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48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214E9-0651-436C-A861-6FAABA5E4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8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96B01-1AE1-4069-8F0E-709681590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07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E63A5C-A537-49FA-AA0F-A9B2F6C25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0" y="346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0" y="1253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0" y="1706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0" y="2160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0" y="799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0" y="2614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0" y="3521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0" y="3067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>
              <a:off x="0" y="3974"/>
              <a:ext cx="5760" cy="1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612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694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5148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5602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158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3334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3787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4241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1066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1519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1973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2426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2880" y="0"/>
              <a:ext cx="1" cy="4320"/>
            </a:xfrm>
            <a:prstGeom prst="line">
              <a:avLst/>
            </a:prstGeom>
            <a:noFill/>
            <a:ln w="9525">
              <a:solidFill>
                <a:srgbClr val="B5EE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6.wmf"/><Relationship Id="rId10" Type="http://schemas.openxmlformats.org/officeDocument/2006/relationships/image" Target="../media/image19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4.png"/><Relationship Id="rId7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1412776"/>
            <a:ext cx="7816850" cy="255659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Алгебра 8 </a:t>
            </a:r>
            <a:r>
              <a:rPr lang="ru-RU" sz="3200" b="1" i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кл</a:t>
            </a:r>
            <a:endParaRPr lang="ru-RU" sz="3200" b="1" i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Обобщающий урок </a:t>
            </a:r>
            <a:r>
              <a:rPr lang="ru-RU" sz="3200" b="1" i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«Неравенства. Решение систем неравенств с одной переменной</a:t>
            </a:r>
            <a:r>
              <a:rPr lang="ru-RU" sz="3600" b="1" i="1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.»</a:t>
            </a:r>
            <a:endParaRPr lang="ru-RU" sz="3600" b="1" i="1" dirty="0" smtClean="0">
              <a:solidFill>
                <a:srgbClr val="0000FF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5" descr="Рисунок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7"/>
            <a:ext cx="1803152" cy="208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3132138" y="4586095"/>
            <a:ext cx="5761037" cy="1023544"/>
            <a:chOff x="3132138" y="4149725"/>
            <a:chExt cx="5761037" cy="722313"/>
          </a:xfrm>
        </p:grpSpPr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8459788" y="4221163"/>
              <a:ext cx="387350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 i="1">
                  <a:latin typeface="Times New Roman" pitchFamily="18" charset="0"/>
                </a:rPr>
                <a:t>х</a:t>
              </a:r>
            </a:p>
          </p:txBody>
        </p:sp>
        <p:sp>
          <p:nvSpPr>
            <p:cNvPr id="3084" name="Text Box 13"/>
            <p:cNvSpPr txBox="1">
              <a:spLocks noChangeArrowheads="1"/>
            </p:cNvSpPr>
            <p:nvPr/>
          </p:nvSpPr>
          <p:spPr bwMode="auto">
            <a:xfrm>
              <a:off x="4356100" y="4292600"/>
              <a:ext cx="52228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3085" name="Line 8"/>
            <p:cNvSpPr>
              <a:spLocks noChangeShapeType="1"/>
            </p:cNvSpPr>
            <p:nvPr/>
          </p:nvSpPr>
          <p:spPr bwMode="auto">
            <a:xfrm>
              <a:off x="3132138" y="4292600"/>
              <a:ext cx="576103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Oval 9"/>
            <p:cNvSpPr>
              <a:spLocks noChangeArrowheads="1"/>
            </p:cNvSpPr>
            <p:nvPr/>
          </p:nvSpPr>
          <p:spPr bwMode="auto">
            <a:xfrm>
              <a:off x="4427538" y="4149725"/>
              <a:ext cx="215900" cy="215900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87" name="Line 17"/>
            <p:cNvSpPr>
              <a:spLocks noChangeShapeType="1"/>
            </p:cNvSpPr>
            <p:nvPr/>
          </p:nvSpPr>
          <p:spPr bwMode="auto">
            <a:xfrm>
              <a:off x="4643438" y="4149725"/>
              <a:ext cx="4103687" cy="0"/>
            </a:xfrm>
            <a:prstGeom prst="line">
              <a:avLst/>
            </a:pr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3071813" y="5506455"/>
            <a:ext cx="5761037" cy="1045593"/>
            <a:chOff x="3132138" y="5013325"/>
            <a:chExt cx="5761037" cy="723900"/>
          </a:xfrm>
        </p:grpSpPr>
        <p:sp>
          <p:nvSpPr>
            <p:cNvPr id="3078" name="Oval 10"/>
            <p:cNvSpPr>
              <a:spLocks noChangeArrowheads="1"/>
            </p:cNvSpPr>
            <p:nvPr/>
          </p:nvSpPr>
          <p:spPr bwMode="auto">
            <a:xfrm>
              <a:off x="7308850" y="5013325"/>
              <a:ext cx="215900" cy="215900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79" name="Text Box 12"/>
            <p:cNvSpPr txBox="1">
              <a:spLocks noChangeArrowheads="1"/>
            </p:cNvSpPr>
            <p:nvPr/>
          </p:nvSpPr>
          <p:spPr bwMode="auto">
            <a:xfrm>
              <a:off x="8459788" y="5084763"/>
              <a:ext cx="387350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 i="1">
                  <a:latin typeface="Times New Roman" pitchFamily="18" charset="0"/>
                </a:rPr>
                <a:t>х</a:t>
              </a:r>
            </a:p>
          </p:txBody>
        </p:sp>
        <p:sp>
          <p:nvSpPr>
            <p:cNvPr id="3080" name="Line 14"/>
            <p:cNvSpPr>
              <a:spLocks noChangeShapeType="1"/>
            </p:cNvSpPr>
            <p:nvPr/>
          </p:nvSpPr>
          <p:spPr bwMode="auto">
            <a:xfrm>
              <a:off x="3132138" y="5157788"/>
              <a:ext cx="576103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Text Box 16"/>
            <p:cNvSpPr txBox="1">
              <a:spLocks noChangeArrowheads="1"/>
            </p:cNvSpPr>
            <p:nvPr/>
          </p:nvSpPr>
          <p:spPr bwMode="auto">
            <a:xfrm>
              <a:off x="7235825" y="5157788"/>
              <a:ext cx="387350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3082" name="Line 19"/>
            <p:cNvSpPr>
              <a:spLocks noChangeShapeType="1"/>
            </p:cNvSpPr>
            <p:nvPr/>
          </p:nvSpPr>
          <p:spPr bwMode="auto">
            <a:xfrm>
              <a:off x="3203575" y="5013325"/>
              <a:ext cx="4103688" cy="0"/>
            </a:xfrm>
            <a:prstGeom prst="line">
              <a:avLst/>
            </a:pr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7" name="Picture 4" descr="C:\Users\Любовь_2\Desktop\ДЕКАБРЬ ИЗ КОМПА\ВСЕ ДЛЯ ПРЕЗЕНТАЦИЙ\ДЛЯ ШАБЛОНОВ\картинки на тему математики\разные карт\загруженное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"/>
            <a:ext cx="1704975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928688"/>
            <a:ext cx="8572500" cy="1600200"/>
          </a:xfrm>
        </p:spPr>
        <p:txBody>
          <a:bodyPr/>
          <a:lstStyle/>
          <a:p>
            <a:pPr algn="l"/>
            <a: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Найдите ошибку в решении неравенства и объясните почему допущена ошибка</a:t>
            </a:r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endParaRPr lang="ru-RU" altLang="ru-RU" sz="1600" dirty="0" smtClean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773988" cy="433705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</a:t>
            </a:r>
          </a:p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   </a:t>
            </a:r>
            <a:endParaRPr lang="ru-RU" altLang="ru-RU" sz="400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4000" smtClean="0">
                <a:solidFill>
                  <a:schemeClr val="folHlink"/>
                </a:solidFill>
                <a:latin typeface="Times New Roman" pitchFamily="18" charset="0"/>
              </a:rPr>
              <a:t>                                   </a:t>
            </a:r>
            <a:r>
              <a:rPr lang="ru-RU" altLang="ru-RU" sz="280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   </a:t>
            </a:r>
            <a:endParaRPr lang="ru-RU" altLang="ru-RU" sz="400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4000" smtClean="0">
                <a:solidFill>
                  <a:schemeClr val="folHlink"/>
                </a:solidFill>
                <a:latin typeface="Times New Roman" pitchFamily="18" charset="0"/>
              </a:rPr>
              <a:t>                                   </a:t>
            </a:r>
            <a:endParaRPr lang="ru-RU" altLang="ru-RU" sz="4000" smtClean="0">
              <a:latin typeface="Times New Roman" pitchFamily="18" charset="0"/>
            </a:endParaRPr>
          </a:p>
        </p:txBody>
      </p:sp>
      <p:graphicFrame>
        <p:nvGraphicFramePr>
          <p:cNvPr id="17413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785813" y="2214563"/>
          <a:ext cx="2752725" cy="37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" name="Equation" r:id="rId3" imgW="634725" imgH="863225" progId="">
                  <p:embed/>
                </p:oleObj>
              </mc:Choice>
              <mc:Fallback>
                <p:oleObj name="Equation" r:id="rId3" imgW="634725" imgH="863225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2214563"/>
                        <a:ext cx="2752725" cy="374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1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357688" y="3143250"/>
          <a:ext cx="350043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Equation" r:id="rId5" imgW="634449" imgH="177646" progId="">
                  <p:embed/>
                </p:oleObj>
              </mc:Choice>
              <mc:Fallback>
                <p:oleObj name="Equation" r:id="rId5" imgW="634449" imgH="17764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3143250"/>
                        <a:ext cx="350043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214313" y="214313"/>
            <a:ext cx="86439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u="sng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«Математика учит преодолевать трудности и исправлять собственные ошибки»</a:t>
            </a:r>
            <a:r>
              <a:rPr lang="ru-RU" altLang="ru-RU" sz="2800" u="sng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223" name="Рисунок 7" descr="C:\Documents and Settings\Школа №2\Рабочий стол\46745193_ris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643438"/>
            <a:ext cx="165576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5720" y="142852"/>
            <a:ext cx="8429684" cy="1143008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34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71625"/>
            <a:ext cx="7773988" cy="433705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</a:t>
            </a:r>
          </a:p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   </a:t>
            </a:r>
            <a:endParaRPr lang="ru-RU" altLang="ru-RU" sz="400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4000" smtClean="0">
                <a:solidFill>
                  <a:schemeClr val="folHlink"/>
                </a:solidFill>
                <a:latin typeface="Times New Roman" pitchFamily="18" charset="0"/>
              </a:rPr>
              <a:t>                                   </a:t>
            </a:r>
            <a:endParaRPr lang="ru-RU" altLang="ru-RU" sz="280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                                          </a:t>
            </a:r>
            <a:endParaRPr lang="ru-RU" altLang="ru-RU" sz="4000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  <p:graphicFrame>
        <p:nvGraphicFramePr>
          <p:cNvPr id="23558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14375" y="2357438"/>
          <a:ext cx="2846388" cy="345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Equation" r:id="rId3" imgW="710891" imgH="863225" progId="">
                  <p:embed/>
                </p:oleObj>
              </mc:Choice>
              <mc:Fallback>
                <p:oleObj name="Equation" r:id="rId3" imgW="710891" imgH="863225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357438"/>
                        <a:ext cx="2846388" cy="345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3"/>
          <p:cNvGraphicFramePr>
            <a:graphicFrameLocks noChangeAspect="1"/>
          </p:cNvGraphicFramePr>
          <p:nvPr/>
        </p:nvGraphicFramePr>
        <p:xfrm>
          <a:off x="4000500" y="4845050"/>
          <a:ext cx="2287588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4" name="Equation" r:id="rId5" imgW="431425" imgH="177646" progId="">
                  <p:embed/>
                </p:oleObj>
              </mc:Choice>
              <mc:Fallback>
                <p:oleObj name="Equation" r:id="rId5" imgW="431425" imgH="17764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4845050"/>
                        <a:ext cx="2287588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928688"/>
            <a:ext cx="8643937" cy="1600200"/>
          </a:xfrm>
        </p:spPr>
        <p:txBody>
          <a:bodyPr/>
          <a:lstStyle/>
          <a:p>
            <a:pPr algn="l"/>
            <a: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Найдите ошибку в решении неравенства и объясните почему допущена ошибка</a:t>
            </a:r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endParaRPr lang="ru-RU" altLang="ru-RU" sz="1600" dirty="0" smtClean="0"/>
          </a:p>
        </p:txBody>
      </p:sp>
      <p:sp>
        <p:nvSpPr>
          <p:cNvPr id="11270" name="Прямоугольник 7"/>
          <p:cNvSpPr>
            <a:spLocks noChangeArrowheads="1"/>
          </p:cNvSpPr>
          <p:nvPr/>
        </p:nvSpPr>
        <p:spPr bwMode="auto">
          <a:xfrm>
            <a:off x="214313" y="214313"/>
            <a:ext cx="86439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u="sng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«Математика учит преодолевать трудности и исправлять собственные ошибки»</a:t>
            </a:r>
            <a:r>
              <a:rPr lang="ru-RU" altLang="ru-RU" sz="2800" u="sng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271" name="Рисунок 7" descr="C:\Documents and Settings\Школа №2\Рабочий стол\46745193_ris[1]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714875"/>
            <a:ext cx="1655763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64802" y="200605"/>
            <a:ext cx="8358246" cy="1285884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0795" y="188913"/>
            <a:ext cx="8678893" cy="719137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</a:rPr>
              <a:t>Решение систем неравенств с одной переменной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7532" y="3501008"/>
            <a:ext cx="5958532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u="sng" dirty="0" smtClean="0">
                <a:solidFill>
                  <a:srgbClr val="00B050"/>
                </a:solidFill>
                <a:latin typeface="Times New Roman" pitchFamily="18" charset="0"/>
              </a:rPr>
              <a:t>Решить </a:t>
            </a:r>
            <a:r>
              <a:rPr lang="ru-RU" altLang="ru-RU" sz="2800" b="1" i="1" u="sng" dirty="0">
                <a:solidFill>
                  <a:srgbClr val="00B050"/>
                </a:solidFill>
                <a:latin typeface="Times New Roman" pitchFamily="18" charset="0"/>
              </a:rPr>
              <a:t>систему неравенств </a:t>
            </a:r>
            <a:r>
              <a:rPr lang="ru-RU" altLang="ru-RU" sz="2800" b="1" i="1" dirty="0">
                <a:solidFill>
                  <a:srgbClr val="00B050"/>
                </a:solidFill>
                <a:latin typeface="Times New Roman" pitchFamily="18" charset="0"/>
              </a:rPr>
              <a:t>– </a:t>
            </a:r>
            <a:r>
              <a:rPr lang="ru-RU" altLang="ru-RU" sz="2800" b="1" i="1" dirty="0" smtClean="0">
                <a:solidFill>
                  <a:srgbClr val="00B050"/>
                </a:solidFill>
                <a:latin typeface="Times New Roman" pitchFamily="18" charset="0"/>
              </a:rPr>
              <a:t>значит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00B050"/>
                </a:solidFill>
                <a:latin typeface="Times New Roman" pitchFamily="18" charset="0"/>
              </a:rPr>
              <a:t>найти </a:t>
            </a:r>
            <a:r>
              <a:rPr lang="ru-RU" altLang="ru-RU" sz="2800" b="1" i="1" dirty="0">
                <a:solidFill>
                  <a:srgbClr val="00B050"/>
                </a:solidFill>
                <a:latin typeface="Times New Roman" pitchFamily="18" charset="0"/>
              </a:rPr>
              <a:t>все её решения или доказать, что решений нет</a:t>
            </a:r>
            <a:r>
              <a:rPr lang="ru-RU" altLang="ru-RU" sz="1200" b="1" i="1" dirty="0">
                <a:solidFill>
                  <a:srgbClr val="0000FF"/>
                </a:solidFill>
                <a:latin typeface="Times New Roman" pitchFamily="18" charset="0"/>
              </a:rPr>
              <a:t>. </a:t>
            </a:r>
            <a:endParaRPr lang="ru-RU" altLang="ru-RU" sz="1200" b="1" i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i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i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1285875"/>
            <a:ext cx="864393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Решением системы неравенств с одной переменной называется значение переменной, при котором верно каждое из неравенств системы</a:t>
            </a:r>
          </a:p>
        </p:txBody>
      </p:sp>
      <p:pic>
        <p:nvPicPr>
          <p:cNvPr id="7" name="Picture 5" descr="C:\Users\Любовь_2\Desktop\ДЕКАБРЬ ИЗ КОМПА\ВСЕ ДЛЯ ПРЕЗЕНТАЦИЙ\ДЛЯ ШАБЛОНОВ\картинки на тему математики\картиночки\i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54" y="3501008"/>
            <a:ext cx="21002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4572000" y="857250"/>
            <a:ext cx="2747963" cy="1214438"/>
            <a:chOff x="1571604" y="4714884"/>
            <a:chExt cx="2198540" cy="1214446"/>
          </a:xfrm>
        </p:grpSpPr>
        <p:sp>
          <p:nvSpPr>
            <p:cNvPr id="3" name="Левая фигурная скобка 2"/>
            <p:cNvSpPr/>
            <p:nvPr/>
          </p:nvSpPr>
          <p:spPr>
            <a:xfrm>
              <a:off x="1571604" y="4714884"/>
              <a:ext cx="428023" cy="1214446"/>
            </a:xfrm>
            <a:prstGeom prst="leftBrac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0000FF"/>
                </a:solidFill>
              </a:endParaRPr>
            </a:p>
          </p:txBody>
        </p:sp>
        <p:sp>
          <p:nvSpPr>
            <p:cNvPr id="16444" name="Прямоугольник 8"/>
            <p:cNvSpPr>
              <a:spLocks noChangeArrowheads="1"/>
            </p:cNvSpPr>
            <p:nvPr/>
          </p:nvSpPr>
          <p:spPr bwMode="auto">
            <a:xfrm>
              <a:off x="1857355" y="4786322"/>
              <a:ext cx="191278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en-US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&gt; 210</a:t>
              </a: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:7,</a:t>
              </a:r>
            </a:p>
          </p:txBody>
        </p:sp>
        <p:sp>
          <p:nvSpPr>
            <p:cNvPr id="16445" name="Прямоугольник 9"/>
            <p:cNvSpPr>
              <a:spLocks noChangeArrowheads="1"/>
            </p:cNvSpPr>
            <p:nvPr/>
          </p:nvSpPr>
          <p:spPr bwMode="auto">
            <a:xfrm>
              <a:off x="1758218" y="5214953"/>
              <a:ext cx="144625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altLang="ru-RU" sz="2800" b="1">
                  <a:solidFill>
                    <a:srgbClr val="0000FF"/>
                  </a:solidFill>
                  <a:cs typeface="Arial" charset="0"/>
                </a:rPr>
                <a:t>≤</a:t>
              </a:r>
              <a:r>
                <a:rPr lang="ru-RU" altLang="ru-RU" sz="2800" b="1">
                  <a:solidFill>
                    <a:srgbClr val="000066"/>
                  </a:solidFill>
                  <a:cs typeface="Arial" charset="0"/>
                </a:rPr>
                <a:t> </a:t>
              </a: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en-US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:5;</a:t>
              </a:r>
            </a:p>
          </p:txBody>
        </p:sp>
      </p:grpSp>
      <p:sp>
        <p:nvSpPr>
          <p:cNvPr id="6" name="AutoShape 31"/>
          <p:cNvSpPr>
            <a:spLocks noChangeArrowheads="1"/>
          </p:cNvSpPr>
          <p:nvPr/>
        </p:nvSpPr>
        <p:spPr bwMode="auto">
          <a:xfrm>
            <a:off x="7072313" y="1214438"/>
            <a:ext cx="1150937" cy="360362"/>
          </a:xfrm>
          <a:prstGeom prst="leftRightArrow">
            <a:avLst>
              <a:gd name="adj1" fmla="val 50000"/>
              <a:gd name="adj2" fmla="val 63877"/>
            </a:avLst>
          </a:prstGeom>
          <a:gradFill rotWithShape="1">
            <a:gsLst>
              <a:gs pos="0">
                <a:schemeClr val="bg2"/>
              </a:gs>
              <a:gs pos="50000">
                <a:schemeClr val="accent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6388" name="Группа 10"/>
          <p:cNvGrpSpPr>
            <a:grpSpLocks/>
          </p:cNvGrpSpPr>
          <p:nvPr/>
        </p:nvGrpSpPr>
        <p:grpSpPr bwMode="auto">
          <a:xfrm>
            <a:off x="642938" y="857250"/>
            <a:ext cx="2286000" cy="1214438"/>
            <a:chOff x="1571604" y="4714884"/>
            <a:chExt cx="2286016" cy="1214446"/>
          </a:xfrm>
        </p:grpSpPr>
        <p:sp>
          <p:nvSpPr>
            <p:cNvPr id="8" name="Левая фигурная скобка 7"/>
            <p:cNvSpPr/>
            <p:nvPr/>
          </p:nvSpPr>
          <p:spPr>
            <a:xfrm>
              <a:off x="1571604" y="4714884"/>
              <a:ext cx="428628" cy="1214446"/>
            </a:xfrm>
            <a:prstGeom prst="leftBrac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0000FF"/>
                </a:solidFill>
              </a:endParaRPr>
            </a:p>
          </p:txBody>
        </p:sp>
        <p:sp>
          <p:nvSpPr>
            <p:cNvPr id="16441" name="Прямоугольник 8"/>
            <p:cNvSpPr>
              <a:spLocks noChangeArrowheads="1"/>
            </p:cNvSpPr>
            <p:nvPr/>
          </p:nvSpPr>
          <p:spPr bwMode="auto">
            <a:xfrm>
              <a:off x="2000232" y="4714884"/>
              <a:ext cx="185738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7х </a:t>
              </a:r>
              <a:r>
                <a:rPr lang="en-US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&gt; 210</a:t>
              </a: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</a:p>
          </p:txBody>
        </p:sp>
        <p:sp>
          <p:nvSpPr>
            <p:cNvPr id="16442" name="Прямоугольник 9"/>
            <p:cNvSpPr>
              <a:spLocks noChangeArrowheads="1"/>
            </p:cNvSpPr>
            <p:nvPr/>
          </p:nvSpPr>
          <p:spPr bwMode="auto">
            <a:xfrm>
              <a:off x="1776396" y="5286388"/>
              <a:ext cx="1866911" cy="52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5х </a:t>
              </a:r>
              <a:r>
                <a:rPr lang="ru-RU" altLang="ru-RU" sz="2800" b="1">
                  <a:solidFill>
                    <a:srgbClr val="0000FF"/>
                  </a:solidFill>
                  <a:cs typeface="Arial" charset="0"/>
                </a:rPr>
                <a:t>≤</a:t>
              </a:r>
              <a:r>
                <a:rPr lang="ru-RU" altLang="ru-RU" sz="2800" b="1">
                  <a:solidFill>
                    <a:srgbClr val="000066"/>
                  </a:solidFill>
                  <a:cs typeface="Arial" charset="0"/>
                </a:rPr>
                <a:t> </a:t>
              </a: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40</a:t>
              </a:r>
              <a:r>
                <a:rPr lang="en-US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;</a:t>
              </a:r>
            </a:p>
          </p:txBody>
        </p:sp>
      </p:grpSp>
      <p:sp>
        <p:nvSpPr>
          <p:cNvPr id="11" name="AutoShape 31"/>
          <p:cNvSpPr>
            <a:spLocks noChangeArrowheads="1"/>
          </p:cNvSpPr>
          <p:nvPr/>
        </p:nvSpPr>
        <p:spPr bwMode="auto">
          <a:xfrm>
            <a:off x="3224213" y="1223963"/>
            <a:ext cx="1150937" cy="360362"/>
          </a:xfrm>
          <a:prstGeom prst="leftRightArrow">
            <a:avLst>
              <a:gd name="adj1" fmla="val 50000"/>
              <a:gd name="adj2" fmla="val 63877"/>
            </a:avLst>
          </a:prstGeom>
          <a:gradFill rotWithShape="1">
            <a:gsLst>
              <a:gs pos="0">
                <a:schemeClr val="bg2"/>
              </a:gs>
              <a:gs pos="50000">
                <a:schemeClr val="accent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AutoShape 31"/>
          <p:cNvSpPr>
            <a:spLocks noChangeArrowheads="1"/>
          </p:cNvSpPr>
          <p:nvPr/>
        </p:nvSpPr>
        <p:spPr bwMode="auto">
          <a:xfrm>
            <a:off x="500063" y="3000375"/>
            <a:ext cx="1150937" cy="360363"/>
          </a:xfrm>
          <a:prstGeom prst="leftRightArrow">
            <a:avLst>
              <a:gd name="adj1" fmla="val 50000"/>
              <a:gd name="adj2" fmla="val 63877"/>
            </a:avLst>
          </a:prstGeom>
          <a:gradFill rotWithShape="1">
            <a:gsLst>
              <a:gs pos="0">
                <a:schemeClr val="bg2"/>
              </a:gs>
              <a:gs pos="50000">
                <a:schemeClr val="accent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143125" y="2714625"/>
            <a:ext cx="2747963" cy="1214438"/>
            <a:chOff x="1571604" y="4714884"/>
            <a:chExt cx="2198540" cy="1214446"/>
          </a:xfrm>
        </p:grpSpPr>
        <p:sp>
          <p:nvSpPr>
            <p:cNvPr id="14" name="Левая фигурная скобка 13"/>
            <p:cNvSpPr/>
            <p:nvPr/>
          </p:nvSpPr>
          <p:spPr>
            <a:xfrm>
              <a:off x="1571604" y="4714884"/>
              <a:ext cx="428023" cy="1214446"/>
            </a:xfrm>
            <a:prstGeom prst="leftBrac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0000FF"/>
                </a:solidFill>
              </a:endParaRPr>
            </a:p>
          </p:txBody>
        </p:sp>
        <p:sp>
          <p:nvSpPr>
            <p:cNvPr id="16438" name="Прямоугольник 8"/>
            <p:cNvSpPr>
              <a:spLocks noChangeArrowheads="1"/>
            </p:cNvSpPr>
            <p:nvPr/>
          </p:nvSpPr>
          <p:spPr bwMode="auto">
            <a:xfrm>
              <a:off x="1857355" y="4786322"/>
              <a:ext cx="191278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en-US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&gt; </a:t>
              </a:r>
              <a:r>
                <a:rPr lang="ru-RU" altLang="ru-RU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30,</a:t>
              </a:r>
            </a:p>
          </p:txBody>
        </p:sp>
        <p:sp>
          <p:nvSpPr>
            <p:cNvPr id="16439" name="Прямоугольник 9"/>
            <p:cNvSpPr>
              <a:spLocks noChangeArrowheads="1"/>
            </p:cNvSpPr>
            <p:nvPr/>
          </p:nvSpPr>
          <p:spPr bwMode="auto">
            <a:xfrm>
              <a:off x="1628754" y="5214953"/>
              <a:ext cx="144625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altLang="ru-RU" sz="2800" b="1">
                  <a:solidFill>
                    <a:srgbClr val="0000FF"/>
                  </a:solidFill>
                  <a:cs typeface="Arial" charset="0"/>
                </a:rPr>
                <a:t>≤</a:t>
              </a:r>
              <a:r>
                <a:rPr lang="ru-RU" altLang="ru-RU" sz="2800" b="1">
                  <a:solidFill>
                    <a:srgbClr val="000066"/>
                  </a:solidFill>
                  <a:cs typeface="Arial" charset="0"/>
                </a:rPr>
                <a:t> </a:t>
              </a:r>
              <a:r>
                <a:rPr lang="ru-RU" altLang="ru-RU" sz="2800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80.</a:t>
              </a:r>
            </a:p>
          </p:txBody>
        </p:sp>
      </p:grpSp>
      <p:cxnSp>
        <p:nvCxnSpPr>
          <p:cNvPr id="18" name="Прямая со стрелкой 17"/>
          <p:cNvCxnSpPr/>
          <p:nvPr/>
        </p:nvCxnSpPr>
        <p:spPr>
          <a:xfrm>
            <a:off x="1714500" y="4857750"/>
            <a:ext cx="42862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857500" y="4786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857750" y="4786313"/>
            <a:ext cx="142875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857875" y="4929188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grpSp>
        <p:nvGrpSpPr>
          <p:cNvPr id="7" name="Группа 47"/>
          <p:cNvGrpSpPr>
            <a:grpSpLocks/>
          </p:cNvGrpSpPr>
          <p:nvPr/>
        </p:nvGrpSpPr>
        <p:grpSpPr bwMode="auto">
          <a:xfrm>
            <a:off x="3000375" y="4643438"/>
            <a:ext cx="2643188" cy="142875"/>
            <a:chOff x="6000760" y="3214686"/>
            <a:chExt cx="2286016" cy="214314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596499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 flipH="1" flipV="1">
              <a:off x="610778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 flipH="1" flipV="1">
              <a:off x="625057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 flipH="1" flipV="1">
              <a:off x="639336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 flipH="1" flipV="1">
              <a:off x="653615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 flipH="1" flipV="1">
              <a:off x="667894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 flipH="1" flipV="1">
              <a:off x="6821739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 flipH="1" flipV="1">
              <a:off x="6965215" y="3249762"/>
              <a:ext cx="214314" cy="1441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7108692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 flipH="1" flipV="1">
              <a:off x="725148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5400000" flipH="1" flipV="1">
              <a:off x="739427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 flipH="1" flipV="1">
              <a:off x="753706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5400000" flipH="1" flipV="1">
              <a:off x="767985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5400000" flipH="1" flipV="1">
              <a:off x="782264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796543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 flipH="1" flipV="1">
              <a:off x="810822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643188" y="4429125"/>
            <a:ext cx="441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30</a:t>
            </a:r>
          </a:p>
        </p:txBody>
      </p:sp>
      <p:grpSp>
        <p:nvGrpSpPr>
          <p:cNvPr id="9" name="Группа 49"/>
          <p:cNvGrpSpPr>
            <a:grpSpLocks/>
          </p:cNvGrpSpPr>
          <p:nvPr/>
        </p:nvGrpSpPr>
        <p:grpSpPr bwMode="auto">
          <a:xfrm>
            <a:off x="2214563" y="4929188"/>
            <a:ext cx="2643187" cy="142875"/>
            <a:chOff x="6000760" y="3214686"/>
            <a:chExt cx="2286016" cy="214314"/>
          </a:xfrm>
        </p:grpSpPr>
        <p:cxnSp>
          <p:nvCxnSpPr>
            <p:cNvPr id="51" name="Прямая соединительная линия 50"/>
            <p:cNvCxnSpPr/>
            <p:nvPr/>
          </p:nvCxnSpPr>
          <p:spPr>
            <a:xfrm rot="5400000" flipH="1" flipV="1">
              <a:off x="596499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610778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 flipH="1" flipV="1">
              <a:off x="625057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rot="5400000" flipH="1" flipV="1">
              <a:off x="6393368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5400000" flipH="1" flipV="1">
              <a:off x="6536159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5400000" flipH="1" flipV="1">
              <a:off x="6678949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rot="5400000" flipH="1" flipV="1">
              <a:off x="6821739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 flipH="1" flipV="1">
              <a:off x="6965216" y="3249762"/>
              <a:ext cx="214314" cy="1441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5400000" flipH="1" flipV="1">
              <a:off x="7108692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 flipH="1" flipV="1">
              <a:off x="7251482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rot="5400000" flipH="1" flipV="1">
              <a:off x="7394272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5400000" flipH="1" flipV="1">
              <a:off x="753706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 flipH="1" flipV="1">
              <a:off x="767985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5400000" flipH="1" flipV="1">
              <a:off x="782264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 flipH="1" flipV="1">
              <a:off x="796543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 flipH="1" flipV="1">
              <a:off x="8108223" y="3250449"/>
              <a:ext cx="214314" cy="1427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4714875" y="4929188"/>
            <a:ext cx="441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80</a:t>
            </a:r>
          </a:p>
        </p:txBody>
      </p:sp>
      <p:cxnSp>
        <p:nvCxnSpPr>
          <p:cNvPr id="69" name="Прямая соединительная линия 68"/>
          <p:cNvCxnSpPr>
            <a:stCxn id="20" idx="6"/>
          </p:cNvCxnSpPr>
          <p:nvPr/>
        </p:nvCxnSpPr>
        <p:spPr>
          <a:xfrm>
            <a:off x="3000375" y="4857750"/>
            <a:ext cx="18573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" name="Rectangle 33"/>
          <p:cNvSpPr>
            <a:spLocks noChangeArrowheads="1"/>
          </p:cNvSpPr>
          <p:nvPr/>
        </p:nvSpPr>
        <p:spPr bwMode="auto">
          <a:xfrm>
            <a:off x="4932363" y="5734050"/>
            <a:ext cx="3887787" cy="7905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0099"/>
                </a:solidFill>
                <a:latin typeface="Times New Roman" pitchFamily="18" charset="0"/>
              </a:rPr>
              <a:t>Ответ:  (30;80</a:t>
            </a:r>
            <a:r>
              <a:rPr lang="en-US" altLang="ru-RU" sz="3600" b="1" i="1">
                <a:solidFill>
                  <a:srgbClr val="000099"/>
                </a:solidFill>
                <a:latin typeface="Times New Roman" pitchFamily="18" charset="0"/>
              </a:rPr>
              <a:t>]</a:t>
            </a:r>
            <a:r>
              <a:rPr lang="ru-RU" altLang="ru-RU" sz="3600" b="1" i="1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auto">
          <a:xfrm>
            <a:off x="214282" y="142852"/>
            <a:ext cx="8215370" cy="571480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</a:rPr>
              <a:t>Решаем систему неравенств.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20" grpId="0" animBg="1"/>
      <p:bldP spid="21" grpId="0" animBg="1"/>
      <p:bldP spid="22" grpId="0"/>
      <p:bldP spid="49" grpId="0"/>
      <p:bldP spid="67" grpId="0"/>
      <p:bldP spid="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2875" y="1500188"/>
            <a:ext cx="6846888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28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Решить каждое неравенство системы.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" name="TextBox 4"/>
          <p:cNvSpPr txBox="1"/>
          <p:nvPr/>
        </p:nvSpPr>
        <p:spPr>
          <a:xfrm>
            <a:off x="214313" y="2214563"/>
            <a:ext cx="8072437" cy="123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indent="-609600">
              <a:defRPr/>
            </a:pP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2.Изобразить графически решения каждого  неравенства на координатной прямой.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11090" y="3593757"/>
            <a:ext cx="7500907" cy="1230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Найти пересечение решений неравенств </a:t>
            </a:r>
            <a:endParaRPr lang="en-US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координатной прямой.</a:t>
            </a:r>
          </a:p>
          <a:p>
            <a:pPr>
              <a:defRPr/>
            </a:pP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193108" y="5013614"/>
            <a:ext cx="667389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Записать ответ в виде числового промежутка.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14282" y="142852"/>
            <a:ext cx="8715436" cy="1357322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Алгоритм решения 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систем неравенств с одной переменной</a:t>
            </a:r>
          </a:p>
        </p:txBody>
      </p:sp>
      <p:pic>
        <p:nvPicPr>
          <p:cNvPr id="10" name="Picture 5" descr="C:\Users\Любовь_2\Desktop\ДЕКАБРЬ ИЗ КОМПА\ВСЕ ДЛЯ ПРЕЗЕНТАЦИЙ\ДЛЯ ШАБЛОНОВ\картинки на тему математики\картиночки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4824070"/>
            <a:ext cx="1621383" cy="18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0825" y="188913"/>
            <a:ext cx="6192838" cy="719137"/>
          </a:xfrm>
          <a:prstGeom prst="rect">
            <a:avLst/>
          </a:prstGeom>
          <a:gradFill rotWithShape="1">
            <a:gsLst>
              <a:gs pos="0">
                <a:srgbClr val="93B7FF"/>
              </a:gs>
              <a:gs pos="50000">
                <a:schemeClr val="accent1">
                  <a:alpha val="16000"/>
                </a:schemeClr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</a:rPr>
              <a:t>Решаем систему неравенств.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71713" y="2349500"/>
            <a:ext cx="2835275" cy="1441450"/>
            <a:chOff x="1927" y="1706"/>
            <a:chExt cx="1679" cy="807"/>
          </a:xfrm>
        </p:grpSpPr>
        <p:sp>
          <p:nvSpPr>
            <p:cNvPr id="18457" name="Rectangle 6"/>
            <p:cNvSpPr>
              <a:spLocks noChangeArrowheads="1"/>
            </p:cNvSpPr>
            <p:nvPr/>
          </p:nvSpPr>
          <p:spPr bwMode="auto">
            <a:xfrm>
              <a:off x="1927" y="1706"/>
              <a:ext cx="1679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aphicFrame>
          <p:nvGraphicFramePr>
            <p:cNvPr id="18458" name="Object 7"/>
            <p:cNvGraphicFramePr>
              <a:graphicFrameLocks noChangeAspect="1"/>
            </p:cNvGraphicFramePr>
            <p:nvPr/>
          </p:nvGraphicFramePr>
          <p:xfrm>
            <a:off x="1959" y="1706"/>
            <a:ext cx="1592" cy="8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96" name="Формула" r:id="rId4" imgW="774364" imgH="457002" progId="Equation.3">
                    <p:embed/>
                  </p:oleObj>
                </mc:Choice>
                <mc:Fallback>
                  <p:oleObj name="Формула" r:id="rId4" imgW="774364" imgH="457002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9" y="1706"/>
                          <a:ext cx="1592" cy="8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1692275" y="2997200"/>
            <a:ext cx="433388" cy="1800225"/>
          </a:xfrm>
          <a:prstGeom prst="curvedRightArrow">
            <a:avLst>
              <a:gd name="adj1" fmla="val 83077"/>
              <a:gd name="adj2" fmla="val 1661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195513" y="3716338"/>
            <a:ext cx="2835275" cy="1441450"/>
            <a:chOff x="1927" y="1706"/>
            <a:chExt cx="1679" cy="807"/>
          </a:xfrm>
        </p:grpSpPr>
        <p:sp>
          <p:nvSpPr>
            <p:cNvPr id="18455" name="Rectangle 10"/>
            <p:cNvSpPr>
              <a:spLocks noChangeArrowheads="1"/>
            </p:cNvSpPr>
            <p:nvPr/>
          </p:nvSpPr>
          <p:spPr bwMode="auto">
            <a:xfrm>
              <a:off x="1927" y="1706"/>
              <a:ext cx="1679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aphicFrame>
          <p:nvGraphicFramePr>
            <p:cNvPr id="18456" name="Object 11"/>
            <p:cNvGraphicFramePr>
              <a:graphicFrameLocks noChangeAspect="1"/>
            </p:cNvGraphicFramePr>
            <p:nvPr/>
          </p:nvGraphicFramePr>
          <p:xfrm>
            <a:off x="2026" y="1706"/>
            <a:ext cx="1461" cy="8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97" name="Формула" r:id="rId6" imgW="711200" imgH="457200" progId="Equation.3">
                    <p:embed/>
                  </p:oleObj>
                </mc:Choice>
                <mc:Fallback>
                  <p:oleObj name="Формула" r:id="rId6" imgW="711200" imgH="4572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6" y="1706"/>
                          <a:ext cx="1461" cy="8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867400" y="3573463"/>
            <a:ext cx="2835275" cy="1584325"/>
            <a:chOff x="1927" y="1706"/>
            <a:chExt cx="1679" cy="807"/>
          </a:xfrm>
        </p:grpSpPr>
        <p:sp>
          <p:nvSpPr>
            <p:cNvPr id="18453" name="Rectangle 13"/>
            <p:cNvSpPr>
              <a:spLocks noChangeArrowheads="1"/>
            </p:cNvSpPr>
            <p:nvPr/>
          </p:nvSpPr>
          <p:spPr bwMode="auto">
            <a:xfrm>
              <a:off x="1927" y="1706"/>
              <a:ext cx="1679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aphicFrame>
          <p:nvGraphicFramePr>
            <p:cNvPr id="18454" name="Object 14"/>
            <p:cNvGraphicFramePr>
              <a:graphicFrameLocks noChangeAspect="1"/>
            </p:cNvGraphicFramePr>
            <p:nvPr/>
          </p:nvGraphicFramePr>
          <p:xfrm>
            <a:off x="2194" y="1706"/>
            <a:ext cx="1122" cy="8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98" name="Формула" r:id="rId8" imgW="545863" imgH="457002" progId="Equation.3">
                    <p:embed/>
                  </p:oleObj>
                </mc:Choice>
                <mc:Fallback>
                  <p:oleObj name="Формула" r:id="rId8" imgW="545863" imgH="457002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4" y="1706"/>
                          <a:ext cx="1122" cy="8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323850" y="5949950"/>
            <a:ext cx="39592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0" name="Oval 16"/>
          <p:cNvSpPr>
            <a:spLocks noChangeArrowheads="1"/>
          </p:cNvSpPr>
          <p:nvPr/>
        </p:nvSpPr>
        <p:spPr bwMode="auto">
          <a:xfrm>
            <a:off x="1763713" y="5876925"/>
            <a:ext cx="144462" cy="144463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1" name="Oval 17"/>
          <p:cNvSpPr>
            <a:spLocks noChangeArrowheads="1"/>
          </p:cNvSpPr>
          <p:nvPr/>
        </p:nvSpPr>
        <p:spPr bwMode="auto">
          <a:xfrm>
            <a:off x="2987675" y="5876925"/>
            <a:ext cx="144463" cy="144463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323850" y="5805488"/>
            <a:ext cx="1512888" cy="0"/>
          </a:xfrm>
          <a:prstGeom prst="line">
            <a:avLst/>
          </a:prstGeom>
          <a:noFill/>
          <a:ln w="152400">
            <a:pattFill prst="wdUpDiag">
              <a:fgClr>
                <a:srgbClr val="000080"/>
              </a:fgClr>
              <a:bgClr>
                <a:srgbClr val="FF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4" name="Freeform 20"/>
          <p:cNvSpPr>
            <a:spLocks/>
          </p:cNvSpPr>
          <p:nvPr/>
        </p:nvSpPr>
        <p:spPr bwMode="auto">
          <a:xfrm>
            <a:off x="3059113" y="6092825"/>
            <a:ext cx="1152525" cy="73025"/>
          </a:xfrm>
          <a:custGeom>
            <a:avLst/>
            <a:gdLst>
              <a:gd name="T0" fmla="*/ 0 w 957"/>
              <a:gd name="T1" fmla="*/ 0 h 1"/>
              <a:gd name="T2" fmla="*/ 2147483647 w 957"/>
              <a:gd name="T3" fmla="*/ 0 h 1"/>
              <a:gd name="T4" fmla="*/ 0 60000 65536"/>
              <a:gd name="T5" fmla="*/ 0 60000 65536"/>
              <a:gd name="T6" fmla="*/ 0 w 957"/>
              <a:gd name="T7" fmla="*/ 0 h 1"/>
              <a:gd name="T8" fmla="*/ 957 w 957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57" h="1">
                <a:moveTo>
                  <a:pt x="0" y="0"/>
                </a:moveTo>
                <a:lnTo>
                  <a:pt x="957" y="0"/>
                </a:lnTo>
              </a:path>
            </a:pathLst>
          </a:custGeom>
          <a:noFill/>
          <a:ln w="152400">
            <a:pattFill prst="wdDnDiag">
              <a:fgClr>
                <a:srgbClr val="000080"/>
              </a:fgClr>
              <a:bgClr>
                <a:srgbClr val="FF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1619250" y="5949950"/>
            <a:ext cx="649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-2</a:t>
            </a:r>
          </a:p>
        </p:txBody>
      </p:sp>
      <p:sp>
        <p:nvSpPr>
          <p:cNvPr id="21527" name="AutoShape 23"/>
          <p:cNvSpPr>
            <a:spLocks noChangeArrowheads="1"/>
          </p:cNvSpPr>
          <p:nvPr/>
        </p:nvSpPr>
        <p:spPr bwMode="auto">
          <a:xfrm>
            <a:off x="5076825" y="4221163"/>
            <a:ext cx="1150938" cy="360362"/>
          </a:xfrm>
          <a:prstGeom prst="leftRightArrow">
            <a:avLst>
              <a:gd name="adj1" fmla="val 50000"/>
              <a:gd name="adj2" fmla="val 63877"/>
            </a:avLst>
          </a:prstGeom>
          <a:gradFill rotWithShape="1">
            <a:gsLst>
              <a:gs pos="0">
                <a:schemeClr val="bg2"/>
              </a:gs>
              <a:gs pos="50000">
                <a:schemeClr val="accent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4500563" y="5734050"/>
            <a:ext cx="4643437" cy="7191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0099"/>
                </a:solidFill>
                <a:latin typeface="Times New Roman" pitchFamily="18" charset="0"/>
              </a:rPr>
              <a:t>Ответ: </a:t>
            </a:r>
            <a:r>
              <a:rPr lang="ru-RU" altLang="ru-RU" sz="3600" b="1" i="1">
                <a:latin typeface="Times New Roman" pitchFamily="18" charset="0"/>
              </a:rPr>
              <a:t>решений нет</a:t>
            </a:r>
            <a:endParaRPr lang="ru-RU" altLang="ru-RU" sz="3600" b="1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2843213" y="5949950"/>
            <a:ext cx="43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3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3924300" y="5300663"/>
            <a:ext cx="387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latin typeface="Times New Roman" pitchFamily="18" charset="0"/>
              </a:rPr>
              <a:t>х</a:t>
            </a:r>
          </a:p>
        </p:txBody>
      </p:sp>
      <p:sp>
        <p:nvSpPr>
          <p:cNvPr id="18452" name="Прямоугольник 24"/>
          <p:cNvSpPr>
            <a:spLocks noChangeArrowheads="1"/>
          </p:cNvSpPr>
          <p:nvPr/>
        </p:nvSpPr>
        <p:spPr bwMode="auto">
          <a:xfrm>
            <a:off x="1643063" y="1143000"/>
            <a:ext cx="7286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u="sng" dirty="0">
                <a:solidFill>
                  <a:srgbClr val="0000FF"/>
                </a:solidFill>
                <a:latin typeface="Times New Roman" pitchFamily="18" charset="0"/>
              </a:rPr>
              <a:t>Решить систему неравенств </a:t>
            </a:r>
            <a:r>
              <a:rPr lang="ru-RU" altLang="ru-RU" sz="2400" b="1" i="1" dirty="0">
                <a:solidFill>
                  <a:srgbClr val="0000FF"/>
                </a:solidFill>
                <a:latin typeface="Times New Roman" pitchFamily="18" charset="0"/>
              </a:rPr>
              <a:t>– значит найти все её решения или доказать, что решений нет. </a:t>
            </a:r>
          </a:p>
        </p:txBody>
      </p:sp>
      <p:pic>
        <p:nvPicPr>
          <p:cNvPr id="27" name="Рисунок 26" descr="C:\Users\Любовь_2\Desktop\ДЕКАБРЬ ИЗ КОМПА\ВСЕ ДЛЯ ПРЕЗЕНТАЦИЙ\ДЛЯ ШАБЛОНОВ\картинки на тему математики\картиночки\i (4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14400"/>
            <a:ext cx="2052637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  <p:bldP spid="21519" grpId="0" animBg="1"/>
      <p:bldP spid="21520" grpId="0" animBg="1"/>
      <p:bldP spid="21521" grpId="0" animBg="1"/>
      <p:bldP spid="21522" grpId="0" animBg="1"/>
      <p:bldP spid="21524" grpId="0" animBg="1"/>
      <p:bldP spid="21525" grpId="0"/>
      <p:bldP spid="21527" grpId="0" animBg="1"/>
      <p:bldP spid="21529" grpId="0" animBg="1"/>
      <p:bldP spid="21531" grpId="0"/>
      <p:bldP spid="21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20080"/>
          </a:xfrm>
          <a:solidFill>
            <a:srgbClr val="CC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ОГЭ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24744"/>
                <a:ext cx="8928992" cy="5400600"/>
              </a:xfrm>
            </p:spPr>
            <p:txBody>
              <a:bodyPr/>
              <a:lstStyle/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</a:t>
                </a:r>
                <a:r>
                  <a:rPr lang="ru-RU" sz="1800" b="1" dirty="0" smtClean="0">
                    <a:latin typeface="Times New Roman"/>
                    <a:ea typeface="Calibri"/>
                    <a:cs typeface="Times New Roman"/>
                  </a:rPr>
                  <a:t>Какая </a:t>
                </a:r>
                <a:r>
                  <a:rPr lang="ru-RU" sz="1800" b="1" dirty="0">
                    <a:latin typeface="Times New Roman"/>
                    <a:ea typeface="Calibri"/>
                    <a:cs typeface="Times New Roman"/>
                  </a:rPr>
                  <a:t>система неравенств соответствует данному числовому промежутку</a:t>
                </a:r>
                <a:r>
                  <a:rPr lang="ru-RU" sz="1800" b="1" dirty="0" smtClean="0">
                    <a:latin typeface="Times New Roman"/>
                    <a:ea typeface="Calibri"/>
                    <a:cs typeface="Times New Roman"/>
                  </a:rPr>
                  <a:t>?      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ru-RU" sz="1100" dirty="0" smtClean="0">
                  <a:latin typeface="Calibri"/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endParaRPr lang="ru-RU" sz="1100" dirty="0">
                  <a:latin typeface="Calibri"/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  <a:p>
                <a:pPr marL="0" indent="0">
                  <a:buNone/>
                </a:pPr>
                <a:endPara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ru-RU" sz="1800" b="1" dirty="0" smtClean="0">
                    <a:latin typeface="Times New Roman"/>
                    <a:ea typeface="Calibri"/>
                  </a:rPr>
                  <a:t>Известно</a:t>
                </a:r>
                <a:r>
                  <a:rPr lang="ru-RU" sz="1800" b="1" dirty="0">
                    <a:latin typeface="Times New Roman"/>
                    <a:ea typeface="Calibri"/>
                  </a:rPr>
                  <a:t>, что </a:t>
                </a:r>
                <a:r>
                  <a:rPr lang="ru-RU" sz="1800" b="1" dirty="0" smtClean="0">
                    <a:latin typeface="Times New Roman"/>
                    <a:ea typeface="Calibri"/>
                  </a:rPr>
                  <a:t>  х </a:t>
                </a:r>
                <a14:m>
                  <m:oMath xmlns:m="http://schemas.openxmlformats.org/officeDocument/2006/math">
                    <m:r>
                      <a:rPr lang="ru-RU" sz="1800" b="1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ru-RU" sz="1800" b="1" dirty="0" smtClean="0">
                    <a:latin typeface="Times New Roman"/>
                    <a:ea typeface="Calibri"/>
                  </a:rPr>
                  <a:t> [-</a:t>
                </a:r>
                <a:r>
                  <a:rPr lang="ru-RU" sz="1800" b="1" dirty="0">
                    <a:latin typeface="Times New Roman"/>
                    <a:ea typeface="Calibri"/>
                  </a:rPr>
                  <a:t>3; 5</a:t>
                </a:r>
                <a:r>
                  <a:rPr lang="ru-RU" sz="1800" b="1" dirty="0" smtClean="0">
                    <a:latin typeface="Times New Roman"/>
                    <a:ea typeface="Calibri"/>
                  </a:rPr>
                  <a:t>) .   Какое </a:t>
                </a:r>
                <a:r>
                  <a:rPr lang="ru-RU" sz="1800" b="1" dirty="0">
                    <a:latin typeface="Times New Roman"/>
                    <a:ea typeface="Calibri"/>
                  </a:rPr>
                  <a:t>из следующих неравенств соответствует этому</a:t>
                </a:r>
                <a:r>
                  <a:rPr lang="ru-RU" sz="1800" b="1" dirty="0" smtClean="0">
                    <a:latin typeface="Times New Roman"/>
                    <a:ea typeface="Calibri"/>
                  </a:rPr>
                  <a:t>? </a:t>
                </a:r>
              </a:p>
              <a:p>
                <a:pPr marL="0" indent="0">
                  <a:buNone/>
                </a:pP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</a:p>
              <a:p>
                <a:pPr marL="0" indent="0">
                  <a:buNone/>
                </a:pPr>
                <a:endParaRPr lang="ru-RU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ru-RU" sz="1800" b="1" dirty="0">
                    <a:latin typeface="Times New Roman"/>
                    <a:ea typeface="Calibri"/>
                    <a:cs typeface="Times New Roman"/>
                  </a:rPr>
                  <a:t>Какое наименьшее целое число является решением данной системы?</a:t>
                </a:r>
                <a:r>
                  <a:rPr lang="ru-RU" sz="1800" b="1" dirty="0" smtClean="0">
                    <a:latin typeface="Calibri"/>
                    <a:ea typeface="Calibri"/>
                    <a:cs typeface="Times New Roman"/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8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18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eqArrPr>
                          <m:e>
                            <m:r>
                              <a:rPr lang="ru-RU" sz="18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х≥ −</m:t>
                            </m:r>
                            <m:r>
                              <a:rPr lang="ru-RU" sz="18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𝟔</m:t>
                            </m:r>
                          </m:e>
                          <m:e>
                            <m:r>
                              <a:rPr lang="ru-RU" sz="18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х&gt; −</m:t>
                            </m:r>
                            <m:r>
                              <a:rPr lang="ru-RU" sz="18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                   </a:t>
                </a:r>
                <a:endParaRPr lang="ru-RU" sz="1800" b="1" dirty="0" smtClean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1800" b="1" dirty="0" smtClean="0">
                    <a:effectLst/>
                    <a:latin typeface="Times New Roman"/>
                    <a:ea typeface="Calibri"/>
                    <a:cs typeface="Times New Roman"/>
                  </a:rPr>
                  <a:t>  </a:t>
                </a:r>
                <a:r>
                  <a:rPr lang="ru-RU" sz="1800" b="1" dirty="0">
                    <a:effectLst/>
                    <a:latin typeface="Times New Roman"/>
                    <a:ea typeface="Calibri"/>
                    <a:cs typeface="Times New Roman"/>
                  </a:rPr>
                  <a:t>1)   -6;     2)   - 8;     3)   6;      4)    8.</a:t>
                </a:r>
                <a:endParaRPr lang="ru-RU" sz="1800" b="1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r>
                  <a:rPr lang="ru-RU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                                                           </a:t>
                </a:r>
                <a:endParaRPr lang="ru-RU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24744"/>
                <a:ext cx="8928992" cy="5400600"/>
              </a:xfrm>
              <a:blipFill rotWithShape="1">
                <a:blip r:embed="rId2"/>
                <a:stretch>
                  <a:fillRect l="-615" t="-226" r="-8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 descr="http://festival.1september.ru/articles/566452/Image418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490" y="1556792"/>
            <a:ext cx="2301342" cy="6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66452/img2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315547"/>
            <a:ext cx="5544616" cy="75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566452/img3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554461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7476153" y="60184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3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/>
          </p:nvPr>
        </p:nvSpPr>
        <p:spPr>
          <a:xfrm>
            <a:off x="457200" y="274638"/>
            <a:ext cx="8435280" cy="646673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Критерии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оценивания: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             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3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балла – правильно  3 заданий ;</a:t>
            </a:r>
            <a:br>
              <a:rPr lang="ru-RU" sz="1800" b="1" dirty="0"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                                                     4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балла – правильно  4  заданий  ;</a:t>
            </a:r>
            <a:br>
              <a:rPr lang="ru-RU" sz="1800" b="1" dirty="0"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                                                     5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баллов – правильно  5  заданий.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Фанис\Desktop\20170406_0812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76" y="260648"/>
            <a:ext cx="7632848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Фанис\Desktop\20170406_081359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625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76" y="2924944"/>
            <a:ext cx="7663471" cy="2160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C:\Users\Любовь_2\Desktop\ДЕКАБРЬ ИЗ КОМПА\ВСЕ ДЛЯ ПРЕЗЕНТАЦИЙ\ДЛЯ ШАБЛОНОВ\картинки на тему математики\разные карт\загруженное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301208"/>
            <a:ext cx="1170384" cy="129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06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19336" y="260648"/>
            <a:ext cx="8229600" cy="58515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  <a:p>
            <a:pPr marL="0" indent="0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    Б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   В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3.     1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5.     2             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TEACH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250031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Любовь_2\Desktop\ДЕКАБРЬ ИЗ КОМПА\ВСЕ ДЛЯ ПРЕЗЕНТАЦИЙ\ДЛЯ ШАБЛОНОВ\картинки на тему математики\картиночки\i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77072"/>
            <a:ext cx="21002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04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Где могут применятся системы неравенств?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141168"/>
          </a:xfrm>
        </p:spPr>
        <p:txBody>
          <a:bodyPr/>
          <a:lstStyle/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область определения функции: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spcAft>
                <a:spcPts val="675"/>
              </a:spcAft>
              <a:buNone/>
            </a:pPr>
            <a:r>
              <a:rPr lang="ru-RU" sz="12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 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Знаменатель </a:t>
            </a:r>
            <a:r>
              <a:rPr lang="ru-RU" sz="2000" b="1" i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равен нулю, если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675"/>
              </a:spcAft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</a:p>
          <a:p>
            <a:pPr marL="0" indent="0">
              <a:spcAft>
                <a:spcPts val="675"/>
              </a:spcAft>
              <a:buNone/>
            </a:pPr>
            <a:endParaRPr lang="ru-RU" sz="12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675"/>
              </a:spcAft>
              <a:buNone/>
            </a:pPr>
            <a:r>
              <a:rPr lang="ru-RU" sz="1200" dirty="0" smtClean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  </a:t>
            </a:r>
            <a:r>
              <a:rPr lang="ru-RU" sz="1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Значит</a:t>
            </a:r>
            <a:r>
              <a:rPr lang="ru-RU" sz="1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из области определения функции необходимо исключить </a:t>
            </a:r>
            <a:r>
              <a:rPr lang="ru-RU" sz="1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</a:t>
            </a:r>
            <a:r>
              <a:rPr lang="ru-RU" sz="1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= </a:t>
            </a:r>
            <a:r>
              <a:rPr lang="ru-RU" sz="1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</a:p>
          <a:p>
            <a:pPr marL="0" indent="0">
              <a:spcAft>
                <a:spcPts val="675"/>
              </a:spcAft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</a:p>
          <a:p>
            <a:pPr marL="0" indent="0">
              <a:spcAft>
                <a:spcPts val="675"/>
              </a:spcAft>
              <a:buNone/>
            </a:pPr>
            <a:endParaRPr lang="ru-RU" sz="1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675"/>
              </a:spcAft>
              <a:buNone/>
            </a:pP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92081" y="1840390"/>
                <a:ext cx="2952328" cy="547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/>
                  <a:t>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ru-RU" sz="20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</a:rPr>
                              <m:t>2х</m:t>
                            </m:r>
                            <m:r>
                              <a:rPr lang="ru-RU" sz="2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ru-RU" sz="2000" b="0" i="1" smtClean="0">
                                <a:latin typeface="Cambria Math"/>
                              </a:rPr>
                              <m:t>1</m:t>
                            </m:r>
                          </m:e>
                        </m:rad>
                        <m:r>
                          <a:rPr lang="ru-RU" sz="2000" b="0" i="1" smtClean="0"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ru-RU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</a:rPr>
                              <m:t>х</m:t>
                            </m:r>
                            <m:r>
                              <a:rPr lang="ru-RU" sz="2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b="0" i="1" smtClean="0">
                                <a:latin typeface="Cambria Math"/>
                              </a:rPr>
                              <m:t>1</m:t>
                            </m:r>
                          </m:e>
                        </m:rad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1" y="1840390"/>
                <a:ext cx="2952328" cy="547073"/>
              </a:xfrm>
              <a:prstGeom prst="rect">
                <a:avLst/>
              </a:prstGeom>
              <a:blipFill rotWithShape="1">
                <a:blip r:embed="rId2"/>
                <a:stretch>
                  <a:fillRect l="-2066" b="-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http://festival.1september.ru/articles/643619/img6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5328592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festival.1september.ru/articles/643619/img7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51764"/>
            <a:ext cx="1803648" cy="106141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http://festival.1september.ru/articles/643619/img8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6084676" cy="1150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Цели урока: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47248" cy="4925144"/>
          </a:xfrm>
        </p:spPr>
        <p:txBody>
          <a:bodyPr/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rebuchet MS"/>
              </a:rPr>
              <a:t> </a:t>
            </a:r>
            <a:endParaRPr lang="ru-RU" sz="2000" b="1" kern="1200" dirty="0" smtClean="0">
              <a:solidFill>
                <a:prstClr val="black"/>
              </a:solidFill>
              <a:latin typeface="Trebuchet MS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2000" b="1" kern="1200" dirty="0" smtClean="0">
                <a:solidFill>
                  <a:prstClr val="black"/>
                </a:solidFill>
                <a:latin typeface="Trebuchet MS"/>
              </a:rPr>
              <a:t>1</a:t>
            </a:r>
            <a:r>
              <a:rPr lang="ru-RU" sz="2000" b="1" kern="1200" dirty="0">
                <a:solidFill>
                  <a:prstClr val="black"/>
                </a:solidFill>
                <a:latin typeface="Trebuchet MS"/>
              </a:rPr>
              <a:t>. </a:t>
            </a:r>
            <a:r>
              <a:rPr lang="ru-RU" sz="20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Повторить и обобщить знания учащихся по теме «Неравенства с одной переменной и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их систем»</a:t>
            </a:r>
            <a:endParaRPr lang="ru-RU" sz="2000" b="1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Продолжить формирование умений работать по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алгоритму</a:t>
            </a:r>
            <a:endParaRPr lang="ru-RU" sz="2000" b="1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20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Развивающие</a:t>
            </a:r>
            <a:r>
              <a:rPr lang="ru-RU" sz="20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умение выделять главное; обобщать имеющиеся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знания</a:t>
            </a:r>
            <a:r>
              <a:rPr lang="ru-RU" sz="20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представление о сфере применения знаний по теме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формирование навыков контроля и самоконтроля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2000" b="1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3. Воспитательные</a:t>
            </a:r>
            <a:r>
              <a:rPr lang="ru-RU" sz="20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kern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</a:pP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мыслительную активность, </a:t>
            </a:r>
            <a:r>
              <a:rPr lang="ru-RU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самостоятельность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4108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9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14313" y="214313"/>
            <a:ext cx="8715375" cy="2246769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Легковая машина по лесной </a:t>
            </a: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дороге за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часов проезжает больше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км, а по шоссе за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 часов проезжает меньше 324 </a:t>
            </a: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км. В каких пределах может изменяться его скорость?</a:t>
            </a:r>
          </a:p>
        </p:txBody>
      </p:sp>
      <p:pic>
        <p:nvPicPr>
          <p:cNvPr id="13315" name="Рисунок 2" descr="BD07261_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77166">
            <a:off x="427038" y="2660650"/>
            <a:ext cx="2433637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3" descr="BD07277_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500438"/>
            <a:ext cx="47863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лилиния 6"/>
          <p:cNvSpPr/>
          <p:nvPr/>
        </p:nvSpPr>
        <p:spPr>
          <a:xfrm rot="20720635">
            <a:off x="434975" y="3951288"/>
            <a:ext cx="3635375" cy="1077912"/>
          </a:xfrm>
          <a:custGeom>
            <a:avLst/>
            <a:gdLst>
              <a:gd name="connsiteX0" fmla="*/ 2428407 w 2428407"/>
              <a:gd name="connsiteY0" fmla="*/ 0 h 2083632"/>
              <a:gd name="connsiteX1" fmla="*/ 2383436 w 2428407"/>
              <a:gd name="connsiteY1" fmla="*/ 14990 h 2083632"/>
              <a:gd name="connsiteX2" fmla="*/ 2263515 w 2428407"/>
              <a:gd name="connsiteY2" fmla="*/ 44970 h 2083632"/>
              <a:gd name="connsiteX3" fmla="*/ 2218544 w 2428407"/>
              <a:gd name="connsiteY3" fmla="*/ 89941 h 2083632"/>
              <a:gd name="connsiteX4" fmla="*/ 2188564 w 2428407"/>
              <a:gd name="connsiteY4" fmla="*/ 254832 h 2083632"/>
              <a:gd name="connsiteX5" fmla="*/ 2068643 w 2428407"/>
              <a:gd name="connsiteY5" fmla="*/ 374754 h 2083632"/>
              <a:gd name="connsiteX6" fmla="*/ 2038662 w 2428407"/>
              <a:gd name="connsiteY6" fmla="*/ 404734 h 2083632"/>
              <a:gd name="connsiteX7" fmla="*/ 2023672 w 2428407"/>
              <a:gd name="connsiteY7" fmla="*/ 509665 h 2083632"/>
              <a:gd name="connsiteX8" fmla="*/ 1903751 w 2428407"/>
              <a:gd name="connsiteY8" fmla="*/ 644577 h 2083632"/>
              <a:gd name="connsiteX9" fmla="*/ 1858780 w 2428407"/>
              <a:gd name="connsiteY9" fmla="*/ 689547 h 2083632"/>
              <a:gd name="connsiteX10" fmla="*/ 1813810 w 2428407"/>
              <a:gd name="connsiteY10" fmla="*/ 734518 h 2083632"/>
              <a:gd name="connsiteX11" fmla="*/ 1708879 w 2428407"/>
              <a:gd name="connsiteY11" fmla="*/ 809468 h 2083632"/>
              <a:gd name="connsiteX12" fmla="*/ 1678898 w 2428407"/>
              <a:gd name="connsiteY12" fmla="*/ 839449 h 2083632"/>
              <a:gd name="connsiteX13" fmla="*/ 1633928 w 2428407"/>
              <a:gd name="connsiteY13" fmla="*/ 929390 h 2083632"/>
              <a:gd name="connsiteX14" fmla="*/ 1618938 w 2428407"/>
              <a:gd name="connsiteY14" fmla="*/ 974360 h 2083632"/>
              <a:gd name="connsiteX15" fmla="*/ 1543987 w 2428407"/>
              <a:gd name="connsiteY15" fmla="*/ 1049311 h 2083632"/>
              <a:gd name="connsiteX16" fmla="*/ 1484026 w 2428407"/>
              <a:gd name="connsiteY16" fmla="*/ 1079291 h 2083632"/>
              <a:gd name="connsiteX17" fmla="*/ 1124262 w 2428407"/>
              <a:gd name="connsiteY17" fmla="*/ 1109272 h 2083632"/>
              <a:gd name="connsiteX18" fmla="*/ 1079292 w 2428407"/>
              <a:gd name="connsiteY18" fmla="*/ 1139252 h 2083632"/>
              <a:gd name="connsiteX19" fmla="*/ 959371 w 2428407"/>
              <a:gd name="connsiteY19" fmla="*/ 1169232 h 2083632"/>
              <a:gd name="connsiteX20" fmla="*/ 914400 w 2428407"/>
              <a:gd name="connsiteY20" fmla="*/ 1184223 h 2083632"/>
              <a:gd name="connsiteX21" fmla="*/ 794479 w 2428407"/>
              <a:gd name="connsiteY21" fmla="*/ 1214203 h 2083632"/>
              <a:gd name="connsiteX22" fmla="*/ 734518 w 2428407"/>
              <a:gd name="connsiteY22" fmla="*/ 1244183 h 2083632"/>
              <a:gd name="connsiteX23" fmla="*/ 614597 w 2428407"/>
              <a:gd name="connsiteY23" fmla="*/ 1274163 h 2083632"/>
              <a:gd name="connsiteX24" fmla="*/ 494675 w 2428407"/>
              <a:gd name="connsiteY24" fmla="*/ 1319134 h 2083632"/>
              <a:gd name="connsiteX25" fmla="*/ 404735 w 2428407"/>
              <a:gd name="connsiteY25" fmla="*/ 1349114 h 2083632"/>
              <a:gd name="connsiteX26" fmla="*/ 284813 w 2428407"/>
              <a:gd name="connsiteY26" fmla="*/ 1439055 h 2083632"/>
              <a:gd name="connsiteX27" fmla="*/ 254833 w 2428407"/>
              <a:gd name="connsiteY27" fmla="*/ 1873770 h 2083632"/>
              <a:gd name="connsiteX28" fmla="*/ 224853 w 2428407"/>
              <a:gd name="connsiteY28" fmla="*/ 1933731 h 2083632"/>
              <a:gd name="connsiteX29" fmla="*/ 209862 w 2428407"/>
              <a:gd name="connsiteY29" fmla="*/ 1978701 h 2083632"/>
              <a:gd name="connsiteX30" fmla="*/ 164892 w 2428407"/>
              <a:gd name="connsiteY30" fmla="*/ 1993691 h 2083632"/>
              <a:gd name="connsiteX31" fmla="*/ 119921 w 2428407"/>
              <a:gd name="connsiteY31" fmla="*/ 2023672 h 2083632"/>
              <a:gd name="connsiteX32" fmla="*/ 74951 w 2428407"/>
              <a:gd name="connsiteY32" fmla="*/ 2008682 h 2083632"/>
              <a:gd name="connsiteX33" fmla="*/ 59961 w 2428407"/>
              <a:gd name="connsiteY33" fmla="*/ 2068642 h 2083632"/>
              <a:gd name="connsiteX34" fmla="*/ 0 w 2428407"/>
              <a:gd name="connsiteY34" fmla="*/ 2083632 h 208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428407" h="2083632">
                <a:moveTo>
                  <a:pt x="2428407" y="0"/>
                </a:moveTo>
                <a:cubicBezTo>
                  <a:pt x="2413417" y="4997"/>
                  <a:pt x="2398680" y="10832"/>
                  <a:pt x="2383436" y="14990"/>
                </a:cubicBezTo>
                <a:cubicBezTo>
                  <a:pt x="2343684" y="25831"/>
                  <a:pt x="2263515" y="44970"/>
                  <a:pt x="2263515" y="44970"/>
                </a:cubicBezTo>
                <a:cubicBezTo>
                  <a:pt x="2248525" y="59960"/>
                  <a:pt x="2230303" y="72302"/>
                  <a:pt x="2218544" y="89941"/>
                </a:cubicBezTo>
                <a:cubicBezTo>
                  <a:pt x="2196217" y="123431"/>
                  <a:pt x="2191741" y="245936"/>
                  <a:pt x="2188564" y="254832"/>
                </a:cubicBezTo>
                <a:cubicBezTo>
                  <a:pt x="2148688" y="366485"/>
                  <a:pt x="2140688" y="326724"/>
                  <a:pt x="2068643" y="374754"/>
                </a:cubicBezTo>
                <a:cubicBezTo>
                  <a:pt x="2056884" y="382594"/>
                  <a:pt x="2048656" y="394741"/>
                  <a:pt x="2038662" y="404734"/>
                </a:cubicBezTo>
                <a:cubicBezTo>
                  <a:pt x="2033665" y="439711"/>
                  <a:pt x="2033824" y="475823"/>
                  <a:pt x="2023672" y="509665"/>
                </a:cubicBezTo>
                <a:cubicBezTo>
                  <a:pt x="2012208" y="547880"/>
                  <a:pt x="1907510" y="640818"/>
                  <a:pt x="1903751" y="644577"/>
                </a:cubicBezTo>
                <a:lnTo>
                  <a:pt x="1858780" y="689547"/>
                </a:lnTo>
                <a:cubicBezTo>
                  <a:pt x="1843790" y="704537"/>
                  <a:pt x="1831449" y="722759"/>
                  <a:pt x="1813810" y="734518"/>
                </a:cubicBezTo>
                <a:cubicBezTo>
                  <a:pt x="1774865" y="760481"/>
                  <a:pt x="1746068" y="778477"/>
                  <a:pt x="1708879" y="809468"/>
                </a:cubicBezTo>
                <a:cubicBezTo>
                  <a:pt x="1698022" y="818516"/>
                  <a:pt x="1688892" y="829455"/>
                  <a:pt x="1678898" y="839449"/>
                </a:cubicBezTo>
                <a:cubicBezTo>
                  <a:pt x="1641220" y="952482"/>
                  <a:pt x="1692045" y="813155"/>
                  <a:pt x="1633928" y="929390"/>
                </a:cubicBezTo>
                <a:cubicBezTo>
                  <a:pt x="1626862" y="943523"/>
                  <a:pt x="1628419" y="961719"/>
                  <a:pt x="1618938" y="974360"/>
                </a:cubicBezTo>
                <a:cubicBezTo>
                  <a:pt x="1597739" y="1002626"/>
                  <a:pt x="1575589" y="1033510"/>
                  <a:pt x="1543987" y="1049311"/>
                </a:cubicBezTo>
                <a:cubicBezTo>
                  <a:pt x="1524000" y="1059304"/>
                  <a:pt x="1505225" y="1072225"/>
                  <a:pt x="1484026" y="1079291"/>
                </a:cubicBezTo>
                <a:cubicBezTo>
                  <a:pt x="1395729" y="1108724"/>
                  <a:pt x="1136471" y="1108629"/>
                  <a:pt x="1124262" y="1109272"/>
                </a:cubicBezTo>
                <a:cubicBezTo>
                  <a:pt x="1109272" y="1119265"/>
                  <a:pt x="1096223" y="1133095"/>
                  <a:pt x="1079292" y="1139252"/>
                </a:cubicBezTo>
                <a:cubicBezTo>
                  <a:pt x="1040569" y="1153333"/>
                  <a:pt x="998460" y="1156202"/>
                  <a:pt x="959371" y="1169232"/>
                </a:cubicBezTo>
                <a:cubicBezTo>
                  <a:pt x="944381" y="1174229"/>
                  <a:pt x="929644" y="1180065"/>
                  <a:pt x="914400" y="1184223"/>
                </a:cubicBezTo>
                <a:cubicBezTo>
                  <a:pt x="874648" y="1195065"/>
                  <a:pt x="831333" y="1195776"/>
                  <a:pt x="794479" y="1214203"/>
                </a:cubicBezTo>
                <a:cubicBezTo>
                  <a:pt x="774492" y="1224196"/>
                  <a:pt x="755717" y="1237117"/>
                  <a:pt x="734518" y="1244183"/>
                </a:cubicBezTo>
                <a:cubicBezTo>
                  <a:pt x="695429" y="1257213"/>
                  <a:pt x="614597" y="1274163"/>
                  <a:pt x="614597" y="1274163"/>
                </a:cubicBezTo>
                <a:cubicBezTo>
                  <a:pt x="536336" y="1326337"/>
                  <a:pt x="604391" y="1289212"/>
                  <a:pt x="494675" y="1319134"/>
                </a:cubicBezTo>
                <a:cubicBezTo>
                  <a:pt x="464187" y="1327449"/>
                  <a:pt x="404735" y="1349114"/>
                  <a:pt x="404735" y="1349114"/>
                </a:cubicBezTo>
                <a:cubicBezTo>
                  <a:pt x="303035" y="1416915"/>
                  <a:pt x="340273" y="1383597"/>
                  <a:pt x="284813" y="1439055"/>
                </a:cubicBezTo>
                <a:cubicBezTo>
                  <a:pt x="274820" y="1583960"/>
                  <a:pt x="272311" y="1729576"/>
                  <a:pt x="254833" y="1873770"/>
                </a:cubicBezTo>
                <a:cubicBezTo>
                  <a:pt x="252144" y="1895954"/>
                  <a:pt x="233656" y="1913192"/>
                  <a:pt x="224853" y="1933731"/>
                </a:cubicBezTo>
                <a:cubicBezTo>
                  <a:pt x="218629" y="1948254"/>
                  <a:pt x="221035" y="1967528"/>
                  <a:pt x="209862" y="1978701"/>
                </a:cubicBezTo>
                <a:cubicBezTo>
                  <a:pt x="198689" y="1989874"/>
                  <a:pt x="179882" y="1988694"/>
                  <a:pt x="164892" y="1993691"/>
                </a:cubicBezTo>
                <a:cubicBezTo>
                  <a:pt x="149902" y="2003685"/>
                  <a:pt x="137692" y="2020710"/>
                  <a:pt x="119921" y="2023672"/>
                </a:cubicBezTo>
                <a:cubicBezTo>
                  <a:pt x="104335" y="2026270"/>
                  <a:pt x="87592" y="1999201"/>
                  <a:pt x="74951" y="2008682"/>
                </a:cubicBezTo>
                <a:cubicBezTo>
                  <a:pt x="58470" y="2021043"/>
                  <a:pt x="74529" y="2054074"/>
                  <a:pt x="59961" y="2068642"/>
                </a:cubicBezTo>
                <a:cubicBezTo>
                  <a:pt x="45393" y="2083210"/>
                  <a:pt x="0" y="2083632"/>
                  <a:pt x="0" y="2083632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57188" y="0"/>
            <a:ext cx="8501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54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ru-RU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V           </a:t>
            </a:r>
            <a:r>
              <a:rPr lang="ru-RU" altLang="ru-RU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ru-RU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altLang="ru-RU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altLang="ru-RU" sz="48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altLang="ru-RU" sz="4800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14313" y="1285875"/>
            <a:ext cx="4357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 км/ч                   </a:t>
            </a:r>
            <a:r>
              <a:rPr lang="ru-RU" alt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313" y="2000250"/>
            <a:ext cx="35718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313" y="3429000"/>
            <a:ext cx="35718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Calibri"/>
              </a:rPr>
              <a:t>&lt;</a:t>
            </a:r>
            <a:r>
              <a:rPr lang="en-US" sz="3600" dirty="0">
                <a:latin typeface="Times New Roman"/>
                <a:ea typeface="Calibri"/>
              </a:rPr>
              <a:t> </a:t>
            </a:r>
            <a:r>
              <a:rPr lang="ru-RU" sz="3600" b="1" dirty="0" smtClean="0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324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85750" y="2786063"/>
            <a:ext cx="4500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 км/ч                  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alt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786063" y="4714875"/>
            <a:ext cx="2286000" cy="1214438"/>
            <a:chOff x="1571604" y="4714884"/>
            <a:chExt cx="2286016" cy="1214446"/>
          </a:xfrm>
        </p:grpSpPr>
        <p:sp>
          <p:nvSpPr>
            <p:cNvPr id="8" name="Левая фигурная скобка 7"/>
            <p:cNvSpPr/>
            <p:nvPr/>
          </p:nvSpPr>
          <p:spPr>
            <a:xfrm>
              <a:off x="1571604" y="4714884"/>
              <a:ext cx="428628" cy="1214446"/>
            </a:xfrm>
            <a:prstGeom prst="leftBrac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0000FF"/>
                </a:solidFill>
              </a:endParaRPr>
            </a:p>
          </p:txBody>
        </p:sp>
        <p:sp>
          <p:nvSpPr>
            <p:cNvPr id="14350" name="Прямоугольник 8"/>
            <p:cNvSpPr>
              <a:spLocks noChangeArrowheads="1"/>
            </p:cNvSpPr>
            <p:nvPr/>
          </p:nvSpPr>
          <p:spPr bwMode="auto">
            <a:xfrm>
              <a:off x="2000232" y="4714884"/>
              <a:ext cx="185738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r>
                <a:rPr lang="ru-RU" alt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en-US" altLang="ru-RU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&gt; </a:t>
              </a:r>
              <a:r>
                <a:rPr lang="en-US" alt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alt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altLang="ru-RU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altLang="ru-RU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</a:p>
          </p:txBody>
        </p:sp>
        <p:sp>
          <p:nvSpPr>
            <p:cNvPr id="14351" name="Прямоугольник 9"/>
            <p:cNvSpPr>
              <a:spLocks noChangeArrowheads="1"/>
            </p:cNvSpPr>
            <p:nvPr/>
          </p:nvSpPr>
          <p:spPr bwMode="auto">
            <a:xfrm>
              <a:off x="2071671" y="5286388"/>
              <a:ext cx="1571636" cy="52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ru-RU" altLang="ru-RU" sz="28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en-US" sz="2800" b="1" dirty="0">
                  <a:solidFill>
                    <a:srgbClr val="0000FF"/>
                  </a:solidFill>
                  <a:latin typeface="Times New Roman"/>
                  <a:ea typeface="Calibri"/>
                </a:rPr>
                <a:t>&lt;</a:t>
              </a:r>
              <a:r>
                <a:rPr lang="ru-RU" altLang="ru-RU" sz="2800" b="1" dirty="0" smtClean="0">
                  <a:solidFill>
                    <a:srgbClr val="000066"/>
                  </a:solidFill>
                  <a:cs typeface="Arial" charset="0"/>
                </a:rPr>
                <a:t> </a:t>
              </a:r>
              <a:r>
                <a:rPr lang="ru-RU" altLang="ru-RU" sz="28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324.</a:t>
              </a:r>
              <a:endParaRPr lang="ru-RU" alt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344" name="TextBox 11"/>
          <p:cNvSpPr txBox="1">
            <a:spLocks noChangeArrowheads="1"/>
          </p:cNvSpPr>
          <p:nvPr/>
        </p:nvSpPr>
        <p:spPr bwMode="auto">
          <a:xfrm>
            <a:off x="6572250" y="1285875"/>
            <a:ext cx="13917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29188" y="1285875"/>
            <a:ext cx="1560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929188" y="2786063"/>
            <a:ext cx="1703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</a:t>
            </a:r>
          </a:p>
        </p:txBody>
      </p:sp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6786563" y="2786063"/>
            <a:ext cx="13917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324</a:t>
            </a:r>
            <a:r>
              <a:rPr lang="ru-RU" alt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</a:p>
        </p:txBody>
      </p:sp>
      <p:pic>
        <p:nvPicPr>
          <p:cNvPr id="14348" name="Рисунок 15" descr="C:\Documents and Settings\Школа №2\Рабочий стол\46745193_ris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4714875"/>
            <a:ext cx="16557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системы неравенств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4474840" cy="413305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d>
                              <m:dPr>
                                <m:ctrlP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х+</m:t>
                                </m:r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−х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&gt;−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х−</m:t>
                                </m:r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e>
                            </m:d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&lt;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</a:p>
              <a:p>
                <a:pPr marL="0" indent="0">
                  <a:buNone/>
                </a:pP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2)    -1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  </m:t>
                    </m:r>
                    <m:r>
                      <a:rPr lang="ru-RU" sz="2400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𝟏𝟓</m:t>
                    </m:r>
                    <m:r>
                      <a:rPr lang="ru-RU" sz="2400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х+</m:t>
                    </m:r>
                    <m:r>
                      <a:rPr lang="ru-RU" sz="2400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𝟏𝟒</m:t>
                    </m:r>
                    <m:r>
                      <a:rPr lang="ru-RU" sz="2400" b="1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 &lt;</m:t>
                    </m:r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44</a:t>
                </a:r>
              </a:p>
              <a:p>
                <a:pPr marL="0" indent="0">
                  <a:buNone/>
                </a:pP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3)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</m:den>
                            </m:f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х+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𝟐𝟒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&lt;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f>
                              <m:fPr>
                                <m:ctrlP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den>
                            </m:f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х </m:t>
                            </m:r>
                          </m:e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х≥</m:t>
                            </m:r>
                            <m:f>
                              <m:fPr>
                                <m:ctrlP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</m:den>
                            </m:f>
                          </m:e>
                        </m:eqArr>
                        <m: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d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</a:p>
              <a:p>
                <a:pPr marL="0" indent="0">
                  <a:buNone/>
                </a:pP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4474840" cy="413305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076056" y="1600201"/>
                <a:ext cx="3610744" cy="406104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&gt;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𝟕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𝟏𝟏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х</m:t>
                            </m:r>
                          </m:e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𝟕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&gt;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х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</a:p>
              <a:p>
                <a:pPr marL="0" indent="0">
                  <a:buNone/>
                </a:pP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5)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х+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&gt;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х≤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</a:p>
              <a:p>
                <a:pPr marL="0" indent="0">
                  <a:buNone/>
                </a:pP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6)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4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≥−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  <m:e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х−</m:t>
                            </m:r>
                            <m:r>
                              <a:rPr lang="ru-RU" sz="2400" b="1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&lt;</m:t>
                            </m:r>
                            <m:r>
                              <a:rPr lang="ru-RU" sz="2400" b="1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𝟕</m:t>
                            </m:r>
                          </m:e>
                        </m:eqArr>
                      </m:e>
                    </m:d>
                  </m:oMath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76056" y="1600201"/>
                <a:ext cx="3610744" cy="4061048"/>
              </a:xfrm>
              <a:blipFill rotWithShape="1">
                <a:blip r:embed="rId3"/>
                <a:stretch>
                  <a:fillRect l="-6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F:\с 1.01.2011\картинки\0750-01_m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4869159"/>
            <a:ext cx="1656184" cy="18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51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Рисунок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623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 rot="-1209044">
            <a:off x="-173308" y="1484312"/>
            <a:ext cx="6459538" cy="28082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 rot="414772">
            <a:off x="5937250" y="4967288"/>
            <a:ext cx="2489200" cy="1295400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Успехов!</a:t>
            </a:r>
          </a:p>
        </p:txBody>
      </p:sp>
      <p:pic>
        <p:nvPicPr>
          <p:cNvPr id="22533" name="Рисунок 5" descr="C:\Documents and Settings\Школа №2\Рабочий стол\46745193_ris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93590"/>
            <a:ext cx="192881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319278"/>
            <a:ext cx="4014192" cy="113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Домашнее задание: подготовиться  к контрольной работе,  № 958,956.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539552" y="476672"/>
            <a:ext cx="8064896" cy="5328592"/>
          </a:xfrm>
          <a:prstGeom prst="cloudCallou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6000">
                <a:srgbClr val="0000FF"/>
              </a:gs>
              <a:gs pos="100000">
                <a:srgbClr val="005CBF"/>
              </a:gs>
            </a:gsLst>
            <a:lin ang="5400000" scaled="0"/>
            <a:tileRect r="-100000" b="-10000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2231740" y="2215716"/>
            <a:ext cx="4680520" cy="1850504"/>
          </a:xfrm>
          <a:prstGeom prst="wave">
            <a:avLst/>
          </a:prstGeom>
          <a:solidFill>
            <a:srgbClr val="FFCC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всем!!!</a:t>
            </a:r>
            <a:endParaRPr lang="ru-RU" sz="5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Рисунок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4875213"/>
            <a:ext cx="1585912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357188" y="1285875"/>
            <a:ext cx="82867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AutoNum type="arabicPeriod"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Верно ли утверждение: если х &gt;2 и y &gt;14, то х + y&gt;16?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Верно ли утверждение: если х &gt;2 и y &gt;14, то х · y&lt; 28?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Является ли число 0 решением неравенства 3х–1&lt;11?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Существует  ли целое  число, принадлежащее промежутку [–2,5;–2,3]?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Является ли неравенство 3х+12&gt;2х–2 строгим?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6.    Верно ли, что при умножении или делении обеих частей неравенства на отрицательное число, знак неравенства не меняется?</a:t>
            </a: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285750" y="285750"/>
            <a:ext cx="8501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0000"/>
                </a:solidFill>
              </a:rPr>
              <a:t> </a:t>
            </a: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     «Да»-           или   «Нет» 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6500813" y="571500"/>
            <a:ext cx="642937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Группа 38"/>
          <p:cNvGrpSpPr>
            <a:grpSpLocks/>
          </p:cNvGrpSpPr>
          <p:nvPr/>
        </p:nvGrpSpPr>
        <p:grpSpPr bwMode="auto">
          <a:xfrm>
            <a:off x="3214688" y="5072063"/>
            <a:ext cx="4214812" cy="571500"/>
            <a:chOff x="1714480" y="5072074"/>
            <a:chExt cx="4214842" cy="501654"/>
          </a:xfrm>
        </p:grpSpPr>
        <p:grpSp>
          <p:nvGrpSpPr>
            <p:cNvPr id="4108" name="Группа 18"/>
            <p:cNvGrpSpPr>
              <a:grpSpLocks/>
            </p:cNvGrpSpPr>
            <p:nvPr/>
          </p:nvGrpSpPr>
          <p:grpSpPr bwMode="auto">
            <a:xfrm>
              <a:off x="4572000" y="5072074"/>
              <a:ext cx="714380" cy="500066"/>
              <a:chOff x="3286116" y="785794"/>
              <a:chExt cx="571504" cy="285752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rot="5400000" flipH="1" flipV="1">
                <a:off x="3286061" y="785849"/>
                <a:ext cx="285863" cy="285752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16200000" flipH="1">
                <a:off x="3571812" y="785849"/>
                <a:ext cx="285863" cy="285752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09" name="Группа 26"/>
            <p:cNvGrpSpPr>
              <a:grpSpLocks/>
            </p:cNvGrpSpPr>
            <p:nvPr/>
          </p:nvGrpSpPr>
          <p:grpSpPr bwMode="auto">
            <a:xfrm>
              <a:off x="1714480" y="5072074"/>
              <a:ext cx="785818" cy="500066"/>
              <a:chOff x="3286116" y="785794"/>
              <a:chExt cx="571504" cy="285752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 rot="5400000" flipH="1" flipV="1">
                <a:off x="3286349" y="785561"/>
                <a:ext cx="285863" cy="286329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rot="16200000" flipH="1">
                <a:off x="3572101" y="786138"/>
                <a:ext cx="285863" cy="285175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110" name="Группа 29"/>
            <p:cNvGrpSpPr>
              <a:grpSpLocks/>
            </p:cNvGrpSpPr>
            <p:nvPr/>
          </p:nvGrpSpPr>
          <p:grpSpPr bwMode="auto">
            <a:xfrm>
              <a:off x="3143240" y="5072074"/>
              <a:ext cx="785818" cy="500066"/>
              <a:chOff x="3286116" y="785794"/>
              <a:chExt cx="571504" cy="285752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 rot="5400000" flipH="1" flipV="1">
                <a:off x="3286349" y="785561"/>
                <a:ext cx="285863" cy="286329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rot="16200000" flipH="1">
                <a:off x="3572101" y="786138"/>
                <a:ext cx="285863" cy="285175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500298" y="5572334"/>
              <a:ext cx="642943" cy="1394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929058" y="5572334"/>
              <a:ext cx="642943" cy="1394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286380" y="5572334"/>
              <a:ext cx="642942" cy="1394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03" name="Группа 35"/>
          <p:cNvGrpSpPr>
            <a:grpSpLocks/>
          </p:cNvGrpSpPr>
          <p:nvPr/>
        </p:nvGrpSpPr>
        <p:grpSpPr bwMode="auto">
          <a:xfrm>
            <a:off x="3214688" y="428625"/>
            <a:ext cx="571500" cy="285750"/>
            <a:chOff x="3286116" y="785794"/>
            <a:chExt cx="571504" cy="285752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rot="5400000" flipH="1" flipV="1">
              <a:off x="3286116" y="785794"/>
              <a:ext cx="285752" cy="2857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3571868" y="785794"/>
              <a:ext cx="285752" cy="2857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04" name="Rectangle 22"/>
          <p:cNvSpPr>
            <a:spLocks noChangeArrowheads="1"/>
          </p:cNvSpPr>
          <p:nvPr/>
        </p:nvSpPr>
        <p:spPr bwMode="auto">
          <a:xfrm>
            <a:off x="571500" y="928688"/>
            <a:ext cx="828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 i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altLang="ru-RU" sz="1800" b="1" i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последующий ответ пририсовывается к предыдущему. </a:t>
            </a:r>
          </a:p>
        </p:txBody>
      </p:sp>
      <p:sp>
        <p:nvSpPr>
          <p:cNvPr id="4105" name="TextBox 22"/>
          <p:cNvSpPr txBox="1">
            <a:spLocks noChangeArrowheads="1"/>
          </p:cNvSpPr>
          <p:nvPr/>
        </p:nvSpPr>
        <p:spPr bwMode="auto">
          <a:xfrm>
            <a:off x="1000125" y="5214938"/>
            <a:ext cx="1790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</p:spTree>
    <p:extLst>
      <p:ext uri="{BB962C8B-B14F-4D97-AF65-F5344CB8AC3E}">
        <p14:creationId xmlns:p14="http://schemas.microsoft.com/office/powerpoint/2010/main" val="423974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Контрольные вопросы</a:t>
            </a:r>
            <a:endParaRPr lang="ru-RU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0" y="1268760"/>
                <a:ext cx="9144000" cy="5589240"/>
              </a:xfrm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endParaRPr lang="ru-RU" sz="2400" b="1" i="1" dirty="0" smtClean="0">
                  <a:solidFill>
                    <a:srgbClr val="0000FF"/>
                  </a:solidFill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ru-RU" sz="2200" b="1" i="1" dirty="0" smtClean="0">
                    <a:solidFill>
                      <a:srgbClr val="0000FF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1. Как на числовой прямой обозначаются числовые промежутки? Назовите их.</a:t>
                </a:r>
                <a:endParaRPr lang="ru-RU" sz="2200" b="1" i="1" dirty="0">
                  <a:solidFill>
                    <a:srgbClr val="0000FF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ru-RU" sz="2200" b="1" i="1" dirty="0">
                    <a:solidFill>
                      <a:srgbClr val="0000FF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2. Что называется решением неравенства?   Является ли решением неравенства  3 х – 11 &gt;1 число 5, число 2?   Что значить решить неравенство? </a:t>
                </a:r>
                <a:endParaRPr lang="ru-RU" sz="2200" b="1" i="1" dirty="0">
                  <a:solidFill>
                    <a:srgbClr val="0000FF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ru-RU" sz="2200" b="1" i="1" dirty="0">
                    <a:solidFill>
                      <a:srgbClr val="0000FF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3. Как найти   пересечение  двух множеств чисел?  объединение  двух множеств?</a:t>
                </a:r>
                <a:endParaRPr lang="ru-RU" sz="2200" b="1" i="1" dirty="0">
                  <a:solidFill>
                    <a:srgbClr val="0000FF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ru-RU" sz="2200" b="1" i="1" dirty="0">
                    <a:solidFill>
                      <a:srgbClr val="0000FF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4. Что называется решением системы неравенств ?  Является ли решением системы неравенств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200" b="1" i="1">
                            <a:solidFill>
                              <a:srgbClr val="0000FF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dPr>
                      <m:e>
                        <m:r>
                          <a:rPr lang="ru-RU" sz="2200" b="1" i="1">
                            <a:solidFill>
                              <a:srgbClr val="0000FF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  </m:t>
                        </m:r>
                        <m:eqArr>
                          <m:eqArrPr>
                            <m:ctrlP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eqArrPr>
                          <m:e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𝟐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 х+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𝟏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&gt;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𝟑</m:t>
                            </m:r>
                          </m:e>
                          <m:e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𝟑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 х&lt;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𝟏𝟎</m:t>
                            </m:r>
                            <m:r>
                              <a:rPr lang="ru-RU" sz="2200" b="1" i="1">
                                <a:solidFill>
                                  <a:srgbClr val="0000FF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     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sz="2200" b="1" i="1" dirty="0">
                    <a:solidFill>
                      <a:srgbClr val="0000FF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 число  3?  число  5? Что значить решить  систему неравенств?  </a:t>
                </a:r>
                <a:endParaRPr lang="ru-RU" sz="2200" b="1" i="1" dirty="0">
                  <a:solidFill>
                    <a:srgbClr val="0000FF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68760"/>
                <a:ext cx="9144000" cy="5589240"/>
              </a:xfrm>
              <a:blipFill rotWithShape="1">
                <a:blip r:embed="rId2"/>
                <a:stretch>
                  <a:fillRect l="-667" r="-14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55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spcAft>
                <a:spcPts val="750"/>
              </a:spcAft>
            </a:pP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Вместо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звёздочек вставьте знаки    «⋂ » и  «∪»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latin typeface="Times New Roman"/>
                <a:ea typeface="Times New Roman"/>
              </a:rPr>
              <a:t>                  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dirty="0">
              <a:effectLst/>
              <a:latin typeface="Times New Roman"/>
              <a:ea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4038600" cy="4421088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222222"/>
                    </a:solidFill>
                    <a:latin typeface="Times New Roman"/>
                    <a:ea typeface="Times New Roman"/>
                  </a:rPr>
                  <a:t>1)   </a:t>
                </a:r>
                <a:endParaRPr lang="ru-RU" sz="1400" b="1" dirty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1.   [ -2; 3)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(1; 5]  = [ -2; 5]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 2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.   [-2; 3) 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(1; 5]  = (1; 3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)</a:t>
                </a:r>
              </a:p>
              <a:p>
                <a:pPr marL="0" indent="0">
                  <a:spcAft>
                    <a:spcPts val="750"/>
                  </a:spcAft>
                  <a:buNone/>
                </a:pPr>
                <a:endParaRPr lang="ru-RU" sz="1400" b="1" dirty="0" smtClean="0">
                  <a:solidFill>
                    <a:srgbClr val="333333"/>
                  </a:solidFill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2)                                                                                            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1.    [1; 5]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[3; 7 ]  = [ 3; 5]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2.     [1; 5]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[3; 7]  =  [1; 7]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038600" cy="4421088"/>
              </a:xfrm>
              <a:blipFill rotWithShape="1">
                <a:blip r:embed="rId2"/>
                <a:stretch>
                  <a:fillRect l="-302" r="-98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600201"/>
                <a:ext cx="4038600" cy="4421088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3)  </a:t>
                </a:r>
              </a:p>
              <a:p>
                <a:pPr marL="0" indent="0"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.   [-2; 3]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[1; 6]  = [1; 3]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      2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.   [-2; 3]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  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[1; 6]  = [-2; 6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]</a:t>
                </a: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    4)                                                                                                  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</a:p>
              <a:p>
                <a:pPr marL="0" indent="0"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1.  [-2; 1)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  ∗ 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(3; 5]  =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∅</m:t>
                    </m:r>
                  </m:oMath>
                </a14:m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      2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.  [-2; 1) 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∗</m:t>
                    </m:r>
                  </m:oMath>
                </a14:m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(3; 5] =  [-2; 1) </a:t>
                </a:r>
                <a:r>
                  <a:rPr lang="ru-RU" sz="1400" b="1" dirty="0">
                    <a:solidFill>
                      <a:srgbClr val="222222"/>
                    </a:solidFill>
                    <a:effectLst/>
                    <a:latin typeface="Cambria Math"/>
                    <a:ea typeface="Times New Roman"/>
                    <a:cs typeface="Cambria Math"/>
                  </a:rPr>
                  <a:t>∪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(3; 5]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600201"/>
                <a:ext cx="4038600" cy="4421088"/>
              </a:xfrm>
              <a:blipFill rotWithShape="1">
                <a:blip r:embed="rId3"/>
                <a:stretch>
                  <a:fillRect r="-209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https://arhivurokov.ru/kopilka/uploads/user_file_555b7a9522c58/otkrytyi-urok-obiedinieniie-i-pieriesiechieniie-chilovykhpromiezhutkov_9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2315210" cy="675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rhivurokov.ru/kopilka/uploads/user_file_555b7a9522c58/otkrytyi-urok-obiedinieniie-i-pieriesiechieniie-chilovykhpromiezhutkov_10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73294"/>
            <a:ext cx="2137410" cy="617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rhivurokov.ru/kopilka/uploads/user_file_555b7a9522c58/otkrytyi-urok-obiedinieniie-i-pieriesiechieniie-chilovykhpromiezhutkov_11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3618"/>
            <a:ext cx="241935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rhivurokov.ru/kopilka/uploads/user_file_555b7a9522c58/otkrytyi-urok-obiedinieniie-i-pieriesiechieniie-chilovykhpromiezhutkov_12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96225"/>
            <a:ext cx="2314575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" descr="C:\Users\Любовь_2\Desktop\ДЕКАБРЬ ИЗ КОМПА\ВСЕ ДЛЯ ПРЕЗЕНТАЦИЙ\ДЛЯ ШАБЛОНОВ\картинки на тему математики\загруженное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643563"/>
            <a:ext cx="1728192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3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750"/>
              </a:spcAft>
            </a:pP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Вместо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звёздочек вставьте знаки    «</a:t>
            </a: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⋂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» и </a:t>
            </a: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«∪»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latin typeface="Times New Roman"/>
                <a:ea typeface="Times New Roman"/>
              </a:rPr>
              <a:t>                  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 smtClean="0">
                <a:latin typeface="Times New Roman"/>
                <a:ea typeface="Times New Roman"/>
              </a:rPr>
              <a:t/>
            </a:r>
            <a:br>
              <a:rPr lang="ru-RU" sz="1200" dirty="0" smtClean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9120"/>
          </a:xfrm>
        </p:spPr>
        <p:txBody>
          <a:bodyPr/>
          <a:lstStyle/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1)   </a:t>
            </a:r>
            <a:endParaRPr lang="ru-RU" sz="1400" b="1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>
                <a:solidFill>
                  <a:srgbClr val="333333"/>
                </a:solidFill>
                <a:latin typeface="Times New Roman"/>
                <a:ea typeface="Times New Roman"/>
              </a:rPr>
              <a:t>1.   [ -2; 3) </a:t>
            </a: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∪</a:t>
            </a:r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  </a:t>
            </a: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(</a:t>
            </a: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1; 5]  = [ -2; 5]</a:t>
            </a:r>
            <a:endParaRPr lang="ru-RU" sz="1400" b="1" dirty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     2</a:t>
            </a: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.   [-2; 3) </a:t>
            </a: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⋂</a:t>
            </a: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  (</a:t>
            </a: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1; 5]  = (1; 3</a:t>
            </a: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)</a:t>
            </a:r>
          </a:p>
          <a:p>
            <a:pPr marL="0" indent="0">
              <a:spcAft>
                <a:spcPts val="750"/>
              </a:spcAft>
              <a:buNone/>
            </a:pPr>
            <a:endParaRPr lang="ru-RU" sz="1400" b="1" dirty="0" smtClean="0">
              <a:solidFill>
                <a:srgbClr val="333333"/>
              </a:solidFill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2)                                                                                            </a:t>
            </a:r>
            <a:endParaRPr lang="ru-RU" sz="1400" b="1" dirty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333333"/>
                </a:solidFill>
                <a:latin typeface="Times New Roman"/>
                <a:ea typeface="Times New Roman"/>
              </a:rPr>
              <a:t>1.    [1; 5] </a:t>
            </a: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⋂</a:t>
            </a:r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  </a:t>
            </a: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[</a:t>
            </a: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3; 7 ]  = [ 3; 5]</a:t>
            </a:r>
            <a:endParaRPr lang="ru-RU" sz="1400" b="1" dirty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2.     [1; 5] </a:t>
            </a: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∪</a:t>
            </a:r>
            <a:r>
              <a:rPr lang="ru-RU" sz="1400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 [</a:t>
            </a:r>
            <a:r>
              <a:rPr lang="ru-RU" sz="1400" b="1" dirty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3; 7]  =  [1; 7]</a:t>
            </a:r>
            <a:endParaRPr lang="ru-RU" sz="1400" b="1" dirty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600200"/>
                <a:ext cx="4038600" cy="4709120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3)  </a:t>
                </a:r>
              </a:p>
              <a:p>
                <a:pPr marL="0" indent="0"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endPara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.   [-2; 3] </a:t>
                </a:r>
                <a:r>
                  <a:rPr lang="ru-RU" sz="1400" b="1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⋂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 </a:t>
                </a: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  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[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1; 6]  = [1; 3]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      2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.   [-2; 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3] </a:t>
                </a:r>
                <a:r>
                  <a:rPr lang="ru-RU" sz="1400" b="1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∪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[1; 6]  = [-2; 6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]</a:t>
                </a: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    4)                                                                                                  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</a:p>
              <a:p>
                <a:pPr marL="0" indent="0"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ru-RU" sz="1400" b="1" dirty="0">
                    <a:solidFill>
                      <a:srgbClr val="333333"/>
                    </a:solidFill>
                    <a:latin typeface="Times New Roman"/>
                    <a:ea typeface="Times New Roman"/>
                  </a:rPr>
                  <a:t>1.  [-2; 1)</a:t>
                </a:r>
                <a14:m>
                  <m:oMath xmlns:m="http://schemas.openxmlformats.org/officeDocument/2006/math">
                    <m:r>
                      <a:rPr lang="ru-RU" sz="1400" b="1" i="0" dirty="0" smtClean="0">
                        <a:solidFill>
                          <a:srgbClr val="222222"/>
                        </a:solidFill>
                        <a:latin typeface="Cambria Math"/>
                        <a:ea typeface="Times New Roman"/>
                        <a:cs typeface="Times New Roman" panose="02020603050405020304" pitchFamily="18" charset="0"/>
                      </a:rPr>
                      <m:t>  </m:t>
                    </m:r>
                    <m:r>
                      <m:rPr>
                        <m:nor/>
                      </m:rPr>
                      <a:rPr lang="ru-RU" sz="1400" b="1" dirty="0">
                        <a:solidFill>
                          <a:srgbClr val="222222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m:t>⋂</m:t>
                    </m:r>
                    <m:r>
                      <m:rPr>
                        <m:nor/>
                      </m:rPr>
                      <a:rPr lang="ru-RU" sz="1400" b="1" i="0" dirty="0" smtClean="0">
                        <a:solidFill>
                          <a:srgbClr val="222222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(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3; 5]  =  </a:t>
                </a:r>
                <a14:m>
                  <m:oMath xmlns:m="http://schemas.openxmlformats.org/officeDocument/2006/math">
                    <m:r>
                      <a:rPr lang="ru-RU" sz="1400" b="1" i="1">
                        <a:solidFill>
                          <a:srgbClr val="333333"/>
                        </a:solidFill>
                        <a:effectLst/>
                        <a:latin typeface="Cambria Math"/>
                        <a:ea typeface="Times New Roman"/>
                      </a:rPr>
                      <m:t>∅</m:t>
                    </m:r>
                  </m:oMath>
                </a14:m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spcAft>
                    <a:spcPts val="750"/>
                  </a:spcAft>
                  <a:buNone/>
                </a:pP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        2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.  [-2; 1) </a:t>
                </a:r>
                <a:r>
                  <a:rPr lang="ru-RU" sz="1400" b="1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∪</a:t>
                </a:r>
                <a:r>
                  <a:rPr lang="ru-RU" sz="1400" b="1" dirty="0" smtClean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(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3; 5] =  [-2; 1) </a:t>
                </a:r>
                <a:r>
                  <a:rPr lang="ru-RU" sz="1400" b="1" dirty="0">
                    <a:solidFill>
                      <a:srgbClr val="222222"/>
                    </a:solidFill>
                    <a:effectLst/>
                    <a:latin typeface="Cambria Math"/>
                    <a:ea typeface="Times New Roman"/>
                    <a:cs typeface="Cambria Math"/>
                  </a:rPr>
                  <a:t>∪</a:t>
                </a:r>
                <a:r>
                  <a:rPr lang="ru-RU" sz="1400" b="1" dirty="0">
                    <a:solidFill>
                      <a:srgbClr val="333333"/>
                    </a:solidFill>
                    <a:effectLst/>
                    <a:latin typeface="Times New Roman"/>
                    <a:ea typeface="Times New Roman"/>
                  </a:rPr>
                  <a:t>  (3; 5]</a:t>
                </a:r>
                <a:endParaRPr lang="ru-RU" sz="1400" b="1" dirty="0">
                  <a:effectLst/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600200"/>
                <a:ext cx="4038600" cy="4709120"/>
              </a:xfrm>
              <a:blipFill rotWithShape="1">
                <a:blip r:embed="rId2"/>
                <a:stretch>
                  <a:fillRect r="-209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https://arhivurokov.ru/kopilka/uploads/user_file_555b7a9522c58/otkrytyi-urok-obiedinieniie-i-pieriesiechieniie-chilovykhpromiezhutkov_9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2520280" cy="675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rhivurokov.ru/kopilka/uploads/user_file_555b7a9522c58/otkrytyi-urok-obiedinieniie-i-pieriesiechieniie-chilovykhpromiezhutkov_1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73294"/>
            <a:ext cx="2531234" cy="617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rhivurokov.ru/kopilka/uploads/user_file_555b7a9522c58/otkrytyi-urok-obiedinieniie-i-pieriesiechieniie-chilovykhpromiezhutkov_11.jpe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3618"/>
            <a:ext cx="2808312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rhivurokov.ru/kopilka/uploads/user_file_555b7a9522c58/otkrytyi-urok-obiedinieniie-i-pieriesiechieniie-chilovykhpromiezhutkov_12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96225"/>
            <a:ext cx="2808312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" descr="C:\Users\Любовь_2\Desktop\ДЕКАБРЬ ИЗ КОМПА\ВСЕ ДЛЯ ПРЕЗЕНТАЦИЙ\ДЛЯ ШАБЛОНОВ\картинки на тему математики\загруженное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01208"/>
            <a:ext cx="144462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21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Матричный тест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084039"/>
              </p:ext>
            </p:extLst>
          </p:nvPr>
        </p:nvGraphicFramePr>
        <p:xfrm>
          <a:off x="107503" y="1916832"/>
          <a:ext cx="9001001" cy="4752528"/>
        </p:xfrm>
        <a:graphic>
          <a:graphicData uri="http://schemas.openxmlformats.org/drawingml/2006/table">
            <a:tbl>
              <a:tblPr firstRow="1" firstCol="1" bandRow="1"/>
              <a:tblGrid>
                <a:gridCol w="959312"/>
                <a:gridCol w="885520"/>
                <a:gridCol w="1033108"/>
                <a:gridCol w="1106900"/>
                <a:gridCol w="1156711"/>
                <a:gridCol w="898499"/>
                <a:gridCol w="931589"/>
                <a:gridCol w="1021250"/>
                <a:gridCol w="1008112"/>
              </a:tblGrid>
              <a:tr h="1544916"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а;в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</a:rPr>
                        <a:t>[ </a:t>
                      </a:r>
                      <a:r>
                        <a:rPr lang="ru-RU" sz="1600" b="1" dirty="0" err="1" smtClean="0">
                          <a:effectLst/>
                          <a:latin typeface="Times New Roman"/>
                          <a:ea typeface="Calibri"/>
                        </a:rPr>
                        <a:t>а;в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(а;+</a:t>
                      </a:r>
                      <a:r>
                        <a:rPr lang="en-US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4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(–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; а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1200" b="1" dirty="0" err="1" smtClean="0">
                          <a:effectLst/>
                          <a:latin typeface="Times New Roman"/>
                          <a:ea typeface="Calibri"/>
                        </a:rPr>
                        <a:t>а;в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200" b="1" dirty="0" err="1" smtClean="0">
                          <a:effectLst/>
                          <a:latin typeface="Times New Roman"/>
                          <a:ea typeface="Times New Roman"/>
                        </a:rPr>
                        <a:t>а;в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</a:rPr>
                        <a:t>а; 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</a:rPr>
                        <a:t>+ 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1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(–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;а)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4685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а≤ х≤ 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0418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≥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6107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&lt;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1841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&gt;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7574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а≤ х &lt;в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3306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а&lt; х &lt;в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8996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≤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4685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а&lt; х ≤в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1" descr="C:\Users\Любовь_2\Desktop\ДЕКАБРЬ ИЗ КОМПА\ВСЕ ДЛЯ ПРЕЗЕНТАЦИЙ\ДЛЯ ШАБЛОНОВ\картинки на тему математики\загруженное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15" y="188640"/>
            <a:ext cx="137953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0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Матричный тест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7863796"/>
              </p:ext>
            </p:extLst>
          </p:nvPr>
        </p:nvGraphicFramePr>
        <p:xfrm>
          <a:off x="107503" y="1916832"/>
          <a:ext cx="9001001" cy="4752528"/>
        </p:xfrm>
        <a:graphic>
          <a:graphicData uri="http://schemas.openxmlformats.org/drawingml/2006/table">
            <a:tbl>
              <a:tblPr firstRow="1" firstCol="1" bandRow="1"/>
              <a:tblGrid>
                <a:gridCol w="959312"/>
                <a:gridCol w="885520"/>
                <a:gridCol w="1033108"/>
                <a:gridCol w="1106900"/>
                <a:gridCol w="1156711"/>
                <a:gridCol w="898499"/>
                <a:gridCol w="931589"/>
                <a:gridCol w="1021250"/>
                <a:gridCol w="1008112"/>
              </a:tblGrid>
              <a:tr h="1544916"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а;в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4572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</a:rPr>
                        <a:t>[ </a:t>
                      </a:r>
                      <a:r>
                        <a:rPr lang="ru-RU" sz="1600" b="1" dirty="0" err="1" smtClean="0">
                          <a:effectLst/>
                          <a:latin typeface="Times New Roman"/>
                          <a:ea typeface="Calibri"/>
                        </a:rPr>
                        <a:t>а;в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(а;+</a:t>
                      </a:r>
                      <a:r>
                        <a:rPr lang="en-US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4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(–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; а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1200" b="1" dirty="0" err="1" smtClean="0">
                          <a:effectLst/>
                          <a:latin typeface="Times New Roman"/>
                          <a:ea typeface="Calibri"/>
                        </a:rPr>
                        <a:t>а;в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200" b="1" dirty="0" err="1" smtClean="0">
                          <a:effectLst/>
                          <a:latin typeface="Times New Roman"/>
                          <a:ea typeface="Times New Roman"/>
                        </a:rPr>
                        <a:t>а;в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</a:rPr>
                        <a:t>]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</a:rPr>
                        <a:t>[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</a:rPr>
                        <a:t>а; 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</a:rPr>
                        <a:t>+ 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</a:rPr>
                        <a:t>)</a:t>
                      </a:r>
                      <a:endParaRPr lang="ru-RU" sz="11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(–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</a:rPr>
                        <a:t>;а)</a:t>
                      </a:r>
                      <a:endParaRPr lang="ru-R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R="107950" indent="2520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4685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а≤ х≤ 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0418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≥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6107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&lt;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1841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&gt;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7574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а≤ х &lt;в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3306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а&lt; х &lt;в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98996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 ≤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4685"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а&lt; х ≤в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R="10795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1" descr="C:\Users\Любовь_2\Desktop\ДЕКАБРЬ ИЗ КОМПА\ВСЕ ДЛЯ ПРЕЗЕНТАЦИЙ\ДЛЯ ШАБЛОНОВ\картинки на тему математики\загруженное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15" y="188640"/>
            <a:ext cx="137953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4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/>
          <a:lstStyle/>
          <a:p>
            <a:r>
              <a:rPr lang="ru-RU" altLang="ru-RU" sz="1200" b="1" i="1" kern="12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altLang="ru-RU" sz="3600" b="1" i="1" kern="1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Установит</a:t>
            </a:r>
            <a:r>
              <a:rPr lang="tt-RU" altLang="ru-RU" sz="3600" b="1" i="1" kern="1200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е </a:t>
            </a:r>
            <a:r>
              <a:rPr lang="ru-RU" altLang="ru-RU" sz="3600" b="1" i="1" kern="1200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соответствие между неравенством и числовым промежутком</a:t>
            </a:r>
            <a:endParaRPr lang="ru-RU" sz="3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534576"/>
              </p:ext>
            </p:extLst>
          </p:nvPr>
        </p:nvGraphicFramePr>
        <p:xfrm>
          <a:off x="251520" y="2132857"/>
          <a:ext cx="8640960" cy="4556760"/>
        </p:xfrm>
        <a:graphic>
          <a:graphicData uri="http://schemas.openxmlformats.org/drawingml/2006/table">
            <a:tbl>
              <a:tblPr firstRow="1" firstCol="1" bandRow="1"/>
              <a:tblGrid>
                <a:gridCol w="607461"/>
                <a:gridCol w="5371593"/>
                <a:gridCol w="2661906"/>
              </a:tblGrid>
              <a:tr h="82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t-RU" sz="14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tt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Неравенство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20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Числовой</a:t>
                      </a:r>
                      <a:r>
                        <a:rPr lang="tt-RU" sz="20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промежуток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>
                          <a:effectLst/>
                          <a:latin typeface="Times New Roman"/>
                          <a:ea typeface="Calibri"/>
                        </a:rPr>
                        <a:t>х  </a:t>
                      </a: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≥ 12</a:t>
                      </a:r>
                      <a:endParaRPr lang="ru-RU" sz="1600" b="1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1 .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(–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– 0,3)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– 4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</a:rPr>
                        <a:t>&lt; </a:t>
                      </a: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</a:rPr>
                        <a:t>х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 ≤ 0</a:t>
                      </a:r>
                      <a:endParaRPr lang="ru-RU" sz="1600" b="1" dirty="0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2.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(3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 18)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</a:rPr>
                        <a:t>х 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</a:rPr>
                        <a:t>&lt;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 – 0,3</a:t>
                      </a:r>
                      <a:endParaRPr lang="ru-RU" sz="1600" b="1" dirty="0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3.      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12;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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2,5 ≤ </a:t>
                      </a: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</a:rPr>
                        <a:t>х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</a:rPr>
                        <a:t>&lt;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 10</a:t>
                      </a:r>
                      <a:endParaRPr lang="ru-RU" sz="1600" b="1" dirty="0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4.       (–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4; 0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3 </a:t>
                      </a:r>
                      <a:r>
                        <a:rPr lang="en-US" sz="1600" b="1">
                          <a:effectLst/>
                          <a:latin typeface="Times New Roman"/>
                          <a:ea typeface="Calibri"/>
                        </a:rPr>
                        <a:t>&lt; </a:t>
                      </a:r>
                      <a:r>
                        <a:rPr lang="tt-RU" sz="1600" b="1">
                          <a:effectLst/>
                          <a:latin typeface="Times New Roman"/>
                          <a:ea typeface="Calibri"/>
                        </a:rPr>
                        <a:t>х </a:t>
                      </a:r>
                      <a:r>
                        <a:rPr lang="en-US" sz="1600" b="1">
                          <a:effectLst/>
                          <a:latin typeface="Times New Roman"/>
                          <a:ea typeface="Calibri"/>
                        </a:rPr>
                        <a:t>&lt;</a:t>
                      </a: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 18</a:t>
                      </a:r>
                      <a:endParaRPr lang="ru-RU" sz="1600" b="1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5.      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4; 12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]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546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4 ≤ </a:t>
                      </a: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</a:rPr>
                        <a:t>х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 ≤ 12</a:t>
                      </a:r>
                      <a:endParaRPr lang="ru-RU" sz="1600" b="1" dirty="0">
                        <a:effectLst/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6.      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2,5; 10)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07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 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13;   24;  31;  46;  52;  65.   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4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620688"/>
            <a:ext cx="234473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87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</TotalTime>
  <Words>1424</Words>
  <Application>Microsoft Office PowerPoint</Application>
  <PresentationFormat>Экран (4:3)</PresentationFormat>
  <Paragraphs>464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Оформление по умолчанию</vt:lpstr>
      <vt:lpstr>Equation</vt:lpstr>
      <vt:lpstr>Формула</vt:lpstr>
      <vt:lpstr>Презентация PowerPoint</vt:lpstr>
      <vt:lpstr>Цели урока:</vt:lpstr>
      <vt:lpstr>Контрольные вопросы</vt:lpstr>
      <vt:lpstr>         Вместо звёздочек вставьте знаки    «⋂ » и  «∪»                                               </vt:lpstr>
      <vt:lpstr>         Вместо звёздочек вставьте знаки    «⋂ » и  «∪»                                               </vt:lpstr>
      <vt:lpstr>Матричный тест</vt:lpstr>
      <vt:lpstr>Матричный тест</vt:lpstr>
      <vt:lpstr>.Установите соответствие между неравенством и числовым промежутком</vt:lpstr>
      <vt:lpstr>Презентация PowerPoint</vt:lpstr>
      <vt:lpstr> Найдите ошибку в решении неравенства и объясните почему допущена ошибка </vt:lpstr>
      <vt:lpstr>  Найдите ошибку в решении неравенства и объясните почему допущена ошибка 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к ОГЭ</vt:lpstr>
      <vt:lpstr>Презентация PowerPoint</vt:lpstr>
      <vt:lpstr>Презентация PowerPoint</vt:lpstr>
      <vt:lpstr>Где могут применятся системы неравенств? </vt:lpstr>
      <vt:lpstr>Презентация PowerPoint</vt:lpstr>
      <vt:lpstr>Презентация PowerPoint</vt:lpstr>
      <vt:lpstr>Решаем системы неравенств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139</cp:revision>
  <dcterms:created xsi:type="dcterms:W3CDTF">2010-06-17T08:25:38Z</dcterms:created>
  <dcterms:modified xsi:type="dcterms:W3CDTF">2017-04-19T06:29:13Z</dcterms:modified>
</cp:coreProperties>
</file>