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58" r:id="rId11"/>
    <p:sldId id="259" r:id="rId12"/>
    <p:sldId id="263" r:id="rId13"/>
    <p:sldId id="260" r:id="rId14"/>
    <p:sldId id="267" r:id="rId15"/>
    <p:sldId id="262" r:id="rId16"/>
    <p:sldId id="265" r:id="rId17"/>
    <p:sldId id="268" r:id="rId18"/>
    <p:sldId id="270" r:id="rId19"/>
    <p:sldId id="269" r:id="rId20"/>
    <p:sldId id="271" r:id="rId21"/>
    <p:sldId id="261" r:id="rId22"/>
    <p:sldId id="266" r:id="rId23"/>
    <p:sldId id="264" r:id="rId24"/>
    <p:sldId id="27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2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63" autoAdjust="0"/>
  </p:normalViewPr>
  <p:slideViewPr>
    <p:cSldViewPr>
      <p:cViewPr>
        <p:scale>
          <a:sx n="75" d="100"/>
          <a:sy n="75" d="100"/>
        </p:scale>
        <p:origin x="-12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oser\Desktop\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oser\Desktop\&#1050;&#1085;&#1080;&#1075;&#1072;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oser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Лист1!$A$1:$A$7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Лист1!$B$1:$B$7</c:f>
              <c:numCache>
                <c:formatCode>General</c:formatCode>
                <c:ptCount val="7"/>
                <c:pt idx="0">
                  <c:v>24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5083776"/>
        <c:axId val="75338496"/>
        <c:axId val="0"/>
      </c:bar3DChart>
      <c:catAx>
        <c:axId val="75083776"/>
        <c:scaling>
          <c:orientation val="minMax"/>
        </c:scaling>
        <c:delete val="0"/>
        <c:axPos val="b"/>
        <c:majorTickMark val="out"/>
        <c:minorTickMark val="none"/>
        <c:tickLblPos val="nextTo"/>
        <c:crossAx val="75338496"/>
        <c:crosses val="autoZero"/>
        <c:auto val="1"/>
        <c:lblAlgn val="ctr"/>
        <c:lblOffset val="100"/>
        <c:noMultiLvlLbl val="0"/>
      </c:catAx>
      <c:valAx>
        <c:axId val="75338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083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23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1599488"/>
        <c:axId val="81802368"/>
        <c:axId val="0"/>
      </c:bar3DChart>
      <c:catAx>
        <c:axId val="81599488"/>
        <c:scaling>
          <c:orientation val="minMax"/>
        </c:scaling>
        <c:delete val="0"/>
        <c:axPos val="b"/>
        <c:majorTickMark val="out"/>
        <c:minorTickMark val="none"/>
        <c:tickLblPos val="nextTo"/>
        <c:crossAx val="81802368"/>
        <c:crosses val="autoZero"/>
        <c:auto val="1"/>
        <c:lblAlgn val="ctr"/>
        <c:lblOffset val="100"/>
        <c:noMultiLvlLbl val="0"/>
      </c:catAx>
      <c:valAx>
        <c:axId val="81802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599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Лист1!$A$1:$A$7</c:f>
              <c:strCache>
                <c:ptCount val="7"/>
                <c:pt idx="0">
                  <c:v>"Гуфи и другие"</c:v>
                </c:pt>
                <c:pt idx="1">
                  <c:v>"Микки Маус"</c:v>
                </c:pt>
                <c:pt idx="2">
                  <c:v>"Русалочка"</c:v>
                </c:pt>
                <c:pt idx="3">
                  <c:v>"Король Лев"</c:v>
                </c:pt>
                <c:pt idx="4">
                  <c:v>"Пиноккио"</c:v>
                </c:pt>
                <c:pt idx="5">
                  <c:v>"Дамбо"</c:v>
                </c:pt>
                <c:pt idx="6">
                  <c:v>Никакой</c:v>
                </c:pt>
              </c:strCache>
            </c:strRef>
          </c:cat>
          <c:val>
            <c:numRef>
              <c:f>Лист1!$B$1:$B$7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invertIfNegative val="0"/>
          <c:cat>
            <c:strRef>
              <c:f>Лист1!$A$1:$A$7</c:f>
              <c:strCache>
                <c:ptCount val="7"/>
                <c:pt idx="0">
                  <c:v>"Гуфи и другие"</c:v>
                </c:pt>
                <c:pt idx="1">
                  <c:v>"Микки Маус"</c:v>
                </c:pt>
                <c:pt idx="2">
                  <c:v>"Русалочка"</c:v>
                </c:pt>
                <c:pt idx="3">
                  <c:v>"Король Лев"</c:v>
                </c:pt>
                <c:pt idx="4">
                  <c:v>"Пиноккио"</c:v>
                </c:pt>
                <c:pt idx="5">
                  <c:v>"Дамбо"</c:v>
                </c:pt>
                <c:pt idx="6">
                  <c:v>Никакой</c:v>
                </c:pt>
              </c:strCache>
            </c:strRef>
          </c:cat>
          <c:val>
            <c:numRef>
              <c:f>Лист1!$C$1:$C$7</c:f>
              <c:numCache>
                <c:formatCode>General</c:formatCode>
                <c:ptCount val="7"/>
                <c:pt idx="0">
                  <c:v>4</c:v>
                </c:pt>
                <c:pt idx="1">
                  <c:v>6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840512"/>
        <c:axId val="97920512"/>
        <c:axId val="0"/>
      </c:bar3DChart>
      <c:catAx>
        <c:axId val="97840512"/>
        <c:scaling>
          <c:orientation val="minMax"/>
        </c:scaling>
        <c:delete val="0"/>
        <c:axPos val="b"/>
        <c:majorTickMark val="out"/>
        <c:minorTickMark val="none"/>
        <c:tickLblPos val="nextTo"/>
        <c:crossAx val="97920512"/>
        <c:crosses val="autoZero"/>
        <c:auto val="1"/>
        <c:lblAlgn val="ctr"/>
        <c:lblOffset val="100"/>
        <c:noMultiLvlLbl val="0"/>
      </c:catAx>
      <c:valAx>
        <c:axId val="97920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8405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Лист1!$A$1:$A$7</c:f>
              <c:strCache>
                <c:ptCount val="7"/>
                <c:pt idx="0">
                  <c:v>Гуфи</c:v>
                </c:pt>
                <c:pt idx="1">
                  <c:v>Дамбо</c:v>
                </c:pt>
                <c:pt idx="2">
                  <c:v>Микки</c:v>
                </c:pt>
                <c:pt idx="3">
                  <c:v>Плуто</c:v>
                </c:pt>
                <c:pt idx="4">
                  <c:v>Минни</c:v>
                </c:pt>
                <c:pt idx="5">
                  <c:v>Дейзи</c:v>
                </c:pt>
                <c:pt idx="6">
                  <c:v>Никакой</c:v>
                </c:pt>
              </c:strCache>
            </c:strRef>
          </c:cat>
          <c:val>
            <c:numRef>
              <c:f>Лист1!$B$1:$B$7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12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7088640"/>
        <c:axId val="97090176"/>
        <c:axId val="0"/>
      </c:bar3DChart>
      <c:catAx>
        <c:axId val="97088640"/>
        <c:scaling>
          <c:orientation val="minMax"/>
        </c:scaling>
        <c:delete val="0"/>
        <c:axPos val="b"/>
        <c:majorTickMark val="out"/>
        <c:minorTickMark val="none"/>
        <c:tickLblPos val="nextTo"/>
        <c:crossAx val="97090176"/>
        <c:crosses val="autoZero"/>
        <c:auto val="1"/>
        <c:lblAlgn val="ctr"/>
        <c:lblOffset val="100"/>
        <c:noMultiLvlLbl val="0"/>
      </c:catAx>
      <c:valAx>
        <c:axId val="9709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088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invertIfNegative val="0"/>
          <c:cat>
            <c:strRef>
              <c:f>Лист1!$A$4:$A$6</c:f>
              <c:strCache>
                <c:ptCount val="3"/>
                <c:pt idx="0">
                  <c:v>Мортимер</c:v>
                </c:pt>
                <c:pt idx="1">
                  <c:v>Микки Маус</c:v>
                </c:pt>
                <c:pt idx="2">
                  <c:v>Минни Маус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4</c:v>
                </c:pt>
                <c:pt idx="1">
                  <c:v>13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704960"/>
        <c:axId val="97706752"/>
        <c:axId val="0"/>
      </c:bar3DChart>
      <c:catAx>
        <c:axId val="97704960"/>
        <c:scaling>
          <c:orientation val="minMax"/>
        </c:scaling>
        <c:delete val="0"/>
        <c:axPos val="b"/>
        <c:majorTickMark val="out"/>
        <c:minorTickMark val="none"/>
        <c:tickLblPos val="nextTo"/>
        <c:crossAx val="97706752"/>
        <c:crosses val="autoZero"/>
        <c:auto val="1"/>
        <c:lblAlgn val="ctr"/>
        <c:lblOffset val="100"/>
        <c:noMultiLvlLbl val="0"/>
      </c:catAx>
      <c:valAx>
        <c:axId val="9770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704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Лист1!$A$10:$A$12</c:f>
              <c:strCache>
                <c:ptCount val="3"/>
                <c:pt idx="0">
                  <c:v>Рой Дисней</c:v>
                </c:pt>
                <c:pt idx="1">
                  <c:v>Уолт Дисней</c:v>
                </c:pt>
                <c:pt idx="2">
                  <c:v>Уб Айверкс</c:v>
                </c:pt>
              </c:strCache>
            </c:strRef>
          </c:cat>
          <c:val>
            <c:numRef>
              <c:f>Лист1!$B$10:$B$12</c:f>
              <c:numCache>
                <c:formatCode>General</c:formatCode>
                <c:ptCount val="3"/>
                <c:pt idx="0">
                  <c:v>12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1732608"/>
        <c:axId val="131734144"/>
        <c:axId val="0"/>
      </c:bar3DChart>
      <c:catAx>
        <c:axId val="13173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31734144"/>
        <c:crosses val="autoZero"/>
        <c:auto val="1"/>
        <c:lblAlgn val="ctr"/>
        <c:lblOffset val="100"/>
        <c:noMultiLvlLbl val="0"/>
      </c:catAx>
      <c:valAx>
        <c:axId val="131734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732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cat>
            <c:strRef>
              <c:f>Лист1!$A$16:$A$18</c:f>
              <c:strCache>
                <c:ptCount val="3"/>
                <c:pt idx="0">
                  <c:v>20 Оскаров</c:v>
                </c:pt>
                <c:pt idx="1">
                  <c:v>29 Оскаров</c:v>
                </c:pt>
                <c:pt idx="2">
                  <c:v>34 Оскара</c:v>
                </c:pt>
              </c:strCache>
            </c:strRef>
          </c:cat>
          <c:val>
            <c:numRef>
              <c:f>Лист1!$B$16:$B$18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746816"/>
        <c:axId val="131773184"/>
        <c:axId val="0"/>
      </c:bar3DChart>
      <c:catAx>
        <c:axId val="131746816"/>
        <c:scaling>
          <c:orientation val="minMax"/>
        </c:scaling>
        <c:delete val="0"/>
        <c:axPos val="b"/>
        <c:majorTickMark val="out"/>
        <c:minorTickMark val="none"/>
        <c:tickLblPos val="nextTo"/>
        <c:crossAx val="131773184"/>
        <c:crosses val="autoZero"/>
        <c:auto val="1"/>
        <c:lblAlgn val="ctr"/>
        <c:lblOffset val="100"/>
        <c:noMultiLvlLbl val="0"/>
      </c:catAx>
      <c:valAx>
        <c:axId val="131773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746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7792AC-0BC5-4138-98D2-F0D591A87614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256A7B-4EBE-4E03-9E55-D475BF72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493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E1CF3F-B231-4258-950C-FAE8F5D4E56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48C84-EB1D-46DD-97D8-4C11FE30E2FC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86FF9-68E1-4269-80C7-7D674DE7F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56B43-AF8F-4E11-9C74-9791122818E9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85140-3946-4B75-8CB2-532C2CA86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CD6A4-3AEC-477E-991F-B198EB694F02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5B2BE-7A98-48A9-8CB9-AE56CD4BE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908A2-EBE5-4B72-823C-7BD2D31A4A83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E2FA9-C2EC-4A3A-834E-EA2561C87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23FF-2E71-448F-947B-BD623D98C24B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152A-F3B9-4D60-A2C0-29C9A9F5C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E818-35DC-49EB-96B0-37CE7AEFF2BB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3091D-1C11-4ED9-AE9D-5CE946105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A8130-52FE-4A29-8150-FBCB3CE2A8B8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BC51F-B5A7-489D-8A5B-97F41AC8F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5C4F3-B2A7-4E95-84E2-A51D0196D524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A1233-8717-45CA-BAC2-5DE428029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2180D-6E29-4771-B759-36D300357B49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57073-36E8-4967-9D86-52022E47A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527EE-4F11-44B0-B1BD-1C95D1CB56E9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1F098-7AA0-41ED-BC1B-C4800ED51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01B83-0F8B-4977-9563-894D79D712BE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D362C-4DFC-47CA-89D7-79B624648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E8D574-0AC6-46A8-ABBD-003261D099B8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3477F1-FE78-4F7C-B8B9-A4E1986E9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Users\Looser\Desktop\Уолт Дисней\ramka07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57188"/>
            <a:ext cx="83597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755650" y="836613"/>
            <a:ext cx="7772400" cy="1584325"/>
          </a:xfrm>
        </p:spPr>
        <p:txBody>
          <a:bodyPr/>
          <a:lstStyle/>
          <a:p>
            <a:pPr eaLnBrk="1" hangingPunct="1"/>
            <a:r>
              <a:rPr lang="ru-RU" dirty="0" smtClean="0"/>
              <a:t>Уолт </a:t>
            </a:r>
            <a:r>
              <a:rPr lang="ru-RU" dirty="0" smtClean="0"/>
              <a:t>Дисней </a:t>
            </a:r>
            <a:r>
              <a:rPr lang="ru-RU" dirty="0" smtClean="0"/>
              <a:t>и его Компания</a:t>
            </a:r>
            <a:endParaRPr lang="ru-RU" dirty="0" smtClean="0"/>
          </a:p>
        </p:txBody>
      </p:sp>
      <p:pic>
        <p:nvPicPr>
          <p:cNvPr id="14339" name="Picture 2" descr="C:\Users\Looser\Desktop\Уолт Дисней\walt_disney_103331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2420938"/>
            <a:ext cx="38496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43438" y="2928938"/>
            <a:ext cx="3455987" cy="1008062"/>
          </a:xfrm>
          <a:prstGeom prst="rect">
            <a:avLst/>
          </a:prstGeom>
        </p:spPr>
        <p:txBody>
          <a:bodyPr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Жетикова</a:t>
            </a:r>
            <a:r>
              <a:rPr lang="ru-RU" dirty="0" smtClean="0"/>
              <a:t> Екатерина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4-а класс,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МБОУ «Начальная школа – детский сад №15»</a:t>
            </a:r>
            <a:endParaRPr lang="ru-RU" dirty="0"/>
          </a:p>
        </p:txBody>
      </p:sp>
    </p:spTree>
  </p:cSld>
  <p:clrMapOvr>
    <a:masterClrMapping/>
  </p:clrMapOvr>
  <p:transition advTm="2402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64991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4000" b="1" smtClean="0">
                <a:solidFill>
                  <a:srgbClr val="FF0000"/>
                </a:solidFill>
              </a:rPr>
              <a:t>    Уолт Дисней</a:t>
            </a:r>
          </a:p>
        </p:txBody>
      </p:sp>
      <p:sp>
        <p:nvSpPr>
          <p:cNvPr id="17410" name="Объект 2"/>
          <p:cNvSpPr txBox="1">
            <a:spLocks/>
          </p:cNvSpPr>
          <p:nvPr/>
        </p:nvSpPr>
        <p:spPr bwMode="auto">
          <a:xfrm>
            <a:off x="250825" y="1557338"/>
            <a:ext cx="38925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/>
              <a:t>Уолтер Элиас, «Уолт» Дисней родился 5 декабря 1901 г.</a:t>
            </a:r>
          </a:p>
          <a:p>
            <a:pPr algn="ctr"/>
            <a:r>
              <a:rPr lang="ru-RU" sz="3200"/>
              <a:t> в районе Хермоса </a:t>
            </a:r>
          </a:p>
          <a:p>
            <a:pPr algn="ctr"/>
            <a:r>
              <a:rPr lang="ru-RU" sz="3200"/>
              <a:t>г.Чикаго, </a:t>
            </a:r>
          </a:p>
          <a:p>
            <a:pPr algn="ctr"/>
            <a:r>
              <a:rPr lang="ru-RU" sz="3200"/>
              <a:t>штат Иллинойс.</a:t>
            </a:r>
          </a:p>
          <a:p>
            <a:pPr algn="just"/>
            <a:endParaRPr lang="ru-RU" sz="2900"/>
          </a:p>
          <a:p>
            <a:pPr>
              <a:spcBef>
                <a:spcPct val="20000"/>
              </a:spcBef>
            </a:pPr>
            <a:endParaRPr lang="ru-RU" sz="3200"/>
          </a:p>
        </p:txBody>
      </p:sp>
      <p:pic>
        <p:nvPicPr>
          <p:cNvPr id="17411" name="Picture 2" descr="Уолт Дисней в детстве :: фотообзор :: Уолт Дисней (Walt Disney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341438"/>
            <a:ext cx="47529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469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3" y="908050"/>
            <a:ext cx="4429125" cy="538003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sz="3500" dirty="0" smtClean="0"/>
              <a:t>В Канзас-Сити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500" dirty="0" smtClean="0"/>
              <a:t>    в 1919 году, Уолт Дисней начал работу в качестве художественного директора коммерческой студии. Там он и встретил </a:t>
            </a:r>
            <a:r>
              <a:rPr lang="ru-RU" sz="3500" dirty="0" err="1" smtClean="0"/>
              <a:t>Уба</a:t>
            </a:r>
            <a:r>
              <a:rPr lang="ru-RU" sz="3500" dirty="0" smtClean="0"/>
              <a:t> </a:t>
            </a:r>
            <a:r>
              <a:rPr lang="ru-RU" sz="3500" dirty="0" err="1" smtClean="0"/>
              <a:t>Айверкса</a:t>
            </a:r>
            <a:r>
              <a:rPr lang="ru-RU" sz="3500" dirty="0" smtClean="0"/>
              <a:t>, молодого художника, ставшего его деловым партнером. </a:t>
            </a:r>
            <a:endParaRPr lang="ru-RU" sz="3500" dirty="0"/>
          </a:p>
        </p:txBody>
      </p:sp>
      <p:pic>
        <p:nvPicPr>
          <p:cNvPr id="18434" name="Picture 2" descr="C:\Users\Looser\Desktop\Уолт Дисней\wal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8" y="836613"/>
            <a:ext cx="42100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467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287972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Мультипликация для него становится самым главным в жизни.  Она</a:t>
            </a:r>
            <a:r>
              <a:rPr lang="ru-RU" sz="3000" smtClean="0">
                <a:latin typeface="Arial" charset="0"/>
              </a:rPr>
              <a:t> </a:t>
            </a:r>
            <a:r>
              <a:rPr lang="ru-RU" sz="3000" smtClean="0"/>
              <a:t>объединила музыку, голоса и краски. Дисней как никто понимал это. </a:t>
            </a:r>
          </a:p>
          <a:p>
            <a:pPr marL="0" indent="0" eaLnBrk="1" hangingPunct="1">
              <a:lnSpc>
                <a:spcPct val="80000"/>
              </a:lnSpc>
            </a:pPr>
            <a:endParaRPr lang="ru-RU" sz="3000" smtClean="0"/>
          </a:p>
        </p:txBody>
      </p:sp>
      <p:sp>
        <p:nvSpPr>
          <p:cNvPr id="19458" name="AutoShape 2" descr="Стена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AutoShape 4" descr="Стена ВКонтакте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0" name="Picture 5" descr="C:\Users\Looser\Desktop\Уолт Дисней\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76475"/>
            <a:ext cx="56165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197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8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СОЗДАНИЕ КОМПАНИИ УОЛТ ДИСНЕЙ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8391525" cy="2232025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16 октября 1923 года братьями </a:t>
            </a:r>
            <a:r>
              <a:rPr lang="ru-RU" dirty="0" err="1" smtClean="0"/>
              <a:t>Уолтером</a:t>
            </a:r>
            <a:r>
              <a:rPr lang="ru-RU" dirty="0" smtClean="0"/>
              <a:t> и Роем Диснеями создана  небольшая анимационная студия.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 1927 году Уолт начал работу над новым персонажем - веселой, энергичной мышью по имени </a:t>
            </a:r>
            <a:r>
              <a:rPr lang="ru-RU" dirty="0" err="1" smtClean="0"/>
              <a:t>Мортимер</a:t>
            </a:r>
            <a:r>
              <a:rPr lang="ru-RU" dirty="0" smtClean="0"/>
              <a:t>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Первый фильм про </a:t>
            </a:r>
            <a:r>
              <a:rPr lang="ru-RU" dirty="0" err="1" smtClean="0"/>
              <a:t>Мортимера</a:t>
            </a:r>
            <a:r>
              <a:rPr lang="ru-RU" dirty="0" smtClean="0"/>
              <a:t> - "Стремительный самолет" был выпущен в 1928.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483" name="Picture 2" descr="C:\Users\Looser\Desktop\Уолт Дисней\90-anni-walt-disney-company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429000"/>
            <a:ext cx="4379912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0">
        <p14:prism isContent="1"/>
      </p:transition>
    </mc:Choice>
    <mc:Fallback xmlns="">
      <p:transition spd="slow" advTm="77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107950" y="333375"/>
            <a:ext cx="8712200" cy="24479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    </a:t>
            </a:r>
            <a:r>
              <a:rPr lang="ru-RU" sz="3000" smtClean="0"/>
              <a:t>Вскоре студия Уолта Диснея получила контракт от правительства США на производство учебных фильмов. Проекты были настолько прибыльными и интересными, что студия полностью отказалась от продолжения работы над фильмами про Мортимера.</a:t>
            </a:r>
          </a:p>
        </p:txBody>
      </p:sp>
      <p:pic>
        <p:nvPicPr>
          <p:cNvPr id="21506" name="Picture 2" descr="C:\Users\Looser\Desktop\Уолт Дисней\walt-disney-birthday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657475"/>
            <a:ext cx="5400675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801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 txBox="1">
            <a:spLocks/>
          </p:cNvSpPr>
          <p:nvPr/>
        </p:nvSpPr>
        <p:spPr bwMode="auto">
          <a:xfrm>
            <a:off x="0" y="188913"/>
            <a:ext cx="8964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700"/>
              <a:t>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2700"/>
          </a:p>
        </p:txBody>
      </p:sp>
      <p:pic>
        <p:nvPicPr>
          <p:cNvPr id="22530" name="Picture 2" descr="C:\Users\Looser\Desktop\Уолт Дисней\w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8913"/>
            <a:ext cx="5818187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107950" y="4797425"/>
            <a:ext cx="8928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В 1937 году  вышел первый в мире  полнометражной мультипликацией   "Белоснежка и семь гномов». Так же на свет появились </a:t>
            </a:r>
            <a:r>
              <a:rPr lang="ru-RU" sz="2800" dirty="0" err="1"/>
              <a:t>Плуто</a:t>
            </a:r>
            <a:r>
              <a:rPr lang="ru-RU" sz="2800" dirty="0"/>
              <a:t> и </a:t>
            </a:r>
            <a:r>
              <a:rPr lang="ru-RU" sz="2800" dirty="0" err="1"/>
              <a:t>Гуффи</a:t>
            </a:r>
            <a:r>
              <a:rPr lang="ru-RU" sz="2800" dirty="0"/>
              <a:t> - другие популярные диснеевские герои.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459">
        <p14:gallery dir="l"/>
      </p:transition>
    </mc:Choice>
    <mc:Fallback xmlns="">
      <p:transition spd="slow" advTm="134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4500563" y="692150"/>
            <a:ext cx="4392612" cy="5416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    Для производства цветных фильмов понадобилось осваивать новую профессию. До этого момента специалисты-композиторы, разработав общие идеи, передавали их аниматорам. Теперь же потребовались специалисты фона и консультанты в подборе цвета. </a:t>
            </a:r>
          </a:p>
          <a:p>
            <a:pPr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23554" name="Picture 2" descr="C:\Users\Looser\Desktop\Уолт Дисней\Walt_Disney_Snow_white_1937_trailer_screenshot_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410368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Users\Looser\Desktop\Уолт Дисней\680a316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429000"/>
            <a:ext cx="3382962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689">
        <p14:ripple/>
      </p:transition>
    </mc:Choice>
    <mc:Fallback xmlns="">
      <p:transition spd="slow" advTm="46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395288" y="260350"/>
            <a:ext cx="8229600" cy="14398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sz="3000" dirty="0" smtClean="0"/>
              <a:t>В 1940 году вышел "Пиноккио" и "Фантазия" - первая успешная попытка понять музыку через визуальные образы.</a:t>
            </a:r>
            <a:r>
              <a:rPr lang="ru-RU" dirty="0" smtClean="0"/>
              <a:t>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4578" name="Picture 2" descr="C:\Users\Looser\Desktop\Уолт Дисней\49ee643890a4fcf5b25cc739b6008a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92375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Users\Looser\Desktop\Уолт Дисней\okino.ua-fantasia-155673-a.jpg"/>
          <p:cNvPicPr>
            <a:picLocks noChangeAspect="1" noChangeArrowheads="1"/>
          </p:cNvPicPr>
          <p:nvPr/>
        </p:nvPicPr>
        <p:blipFill>
          <a:blip r:embed="rId3"/>
          <a:srcRect t="18010"/>
          <a:stretch>
            <a:fillRect/>
          </a:stretch>
        </p:blipFill>
        <p:spPr bwMode="auto">
          <a:xfrm>
            <a:off x="4067175" y="2138363"/>
            <a:ext cx="4668838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745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692275" y="5734050"/>
            <a:ext cx="5759450" cy="12969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z="3000" smtClean="0"/>
              <a:t>В 1941 году появился "Дамбо". </a:t>
            </a:r>
          </a:p>
        </p:txBody>
      </p:sp>
      <p:pic>
        <p:nvPicPr>
          <p:cNvPr id="25602" name="Picture 2" descr="C:\Users\Looser\Desktop\Уолт Дисней\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96888"/>
            <a:ext cx="5545138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957">
        <p:split orient="vert"/>
      </p:transition>
    </mc:Choice>
    <mc:Fallback xmlns="">
      <p:transition spd="slow" advTm="395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-107950" y="4797425"/>
            <a:ext cx="6840538" cy="11525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sz="3000" dirty="0" smtClean="0"/>
              <a:t>За свои работы, фильмы Уолт Дисней получил 29 премий «Оскар».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6626" name="Picture 2" descr="C:\Users\Looser\Desktop\Уолт Дисней\walt disn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37353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Users\Looser\Desktop\Уолт Дисней\pic_934324a44b4f8d0ec437e742ef3aa4d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76250"/>
            <a:ext cx="4284662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Users\Looser\Desktop\Уолт Дисней\waltdis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644900"/>
            <a:ext cx="22225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704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C:\Users\Looser\Desktop\Уолт Дисней\look.com.ua-62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63" y="458788"/>
            <a:ext cx="8135937" cy="610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8218488" cy="1143000"/>
          </a:xfrm>
        </p:spPr>
        <p:txBody>
          <a:bodyPr/>
          <a:lstStyle/>
          <a:p>
            <a:pPr algn="l" eaLnBrk="1" hangingPunct="1"/>
            <a:r>
              <a:rPr lang="ru-RU" sz="4000" b="1" i="1" u="sng" smtClean="0"/>
              <a:t>Цель:</a:t>
            </a:r>
            <a:r>
              <a:rPr lang="ru-RU" sz="4000" u="sng" smtClean="0"/>
              <a:t> 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3600" smtClean="0"/>
              <a:t>Узнать как можно больше о Компании Уолт  Дисней.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916113"/>
            <a:ext cx="8147050" cy="4525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u="sng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i="1" u="sng" dirty="0" smtClean="0"/>
              <a:t>Задачи: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Изучить биографию Уолта Диснея;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Изучить Историю создания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К</a:t>
            </a:r>
            <a:r>
              <a:rPr lang="ru-RU" dirty="0" smtClean="0"/>
              <a:t>омпании Уолт Дисней;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Узнать о работе Компании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Уолт Дисней в наше время.</a:t>
            </a:r>
          </a:p>
        </p:txBody>
      </p:sp>
    </p:spTree>
  </p:cSld>
  <p:clrMapOvr>
    <a:masterClrMapping/>
  </p:clrMapOvr>
  <p:transition spd="med" advTm="2033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dirty="0" smtClean="0"/>
              <a:t>    В 1955 году в Калифорнии компания открыла парк развлечений «Диснейленд».</a:t>
            </a:r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</a:pPr>
            <a:endParaRPr lang="ru-RU" sz="30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3000" dirty="0" smtClean="0"/>
          </a:p>
        </p:txBody>
      </p:sp>
      <p:pic>
        <p:nvPicPr>
          <p:cNvPr id="27650" name="Picture 2" descr="C:\Users\Looser\Desktop\Уолт Дисней\Disne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133600"/>
            <a:ext cx="5400675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Users\Looser\Desktop\Уолт Дисней\22948ddff27ecc7bf5d4848088ad1325_i-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060575"/>
            <a:ext cx="30765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487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Looser\Desktop\Уолт Дисней\aaa.jpg"/>
          <p:cNvPicPr>
            <a:picLocks noChangeAspect="1" noChangeArrowheads="1"/>
          </p:cNvPicPr>
          <p:nvPr/>
        </p:nvPicPr>
        <p:blipFill>
          <a:blip r:embed="rId2"/>
          <a:srcRect t="29457" b="27083"/>
          <a:stretch>
            <a:fillRect/>
          </a:stretch>
        </p:blipFill>
        <p:spPr bwMode="auto">
          <a:xfrm>
            <a:off x="4211638" y="4292600"/>
            <a:ext cx="4319587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Компания Уолт Дисней в наше время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323850" y="2133600"/>
            <a:ext cx="8229600" cy="10366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smtClean="0"/>
              <a:t>     В настоящее время Компания Уолт Дисней является одной из крупнейших голливудских студий.</a:t>
            </a:r>
          </a:p>
        </p:txBody>
      </p:sp>
      <p:pic>
        <p:nvPicPr>
          <p:cNvPr id="28676" name="Picture 3" descr="C:\Users\Looser\Desktop\Уолт Дисней\Bankoboev.Ru_grustnyi_uteno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562350"/>
            <a:ext cx="338455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175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539750" y="836613"/>
            <a:ext cx="8353425" cy="45370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3000" smtClean="0"/>
              <a:t>Компания Disney ведет активную деятельность в 172 странах и представляет 1300 радио и телевизионных каналов, вещающих на 53 языках.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3000" smtClean="0"/>
              <a:t>Disney -  крупнейший издатель детской литературы в мире.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3000" smtClean="0"/>
          </a:p>
        </p:txBody>
      </p:sp>
      <p:pic>
        <p:nvPicPr>
          <p:cNvPr id="29698" name="Picture 2" descr="C:\Users\Looser\Desktop\Уолт Дисней\i.jpg"/>
          <p:cNvPicPr>
            <a:picLocks noChangeAspect="1" noChangeArrowheads="1"/>
          </p:cNvPicPr>
          <p:nvPr/>
        </p:nvPicPr>
        <p:blipFill>
          <a:blip r:embed="rId2"/>
          <a:srcRect t="27634" b="34230"/>
          <a:stretch>
            <a:fillRect/>
          </a:stretch>
        </p:blipFill>
        <p:spPr bwMode="auto">
          <a:xfrm>
            <a:off x="5076825" y="4292600"/>
            <a:ext cx="37449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C:\Users\Looser\Desktop\Уолт Дисней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933825"/>
            <a:ext cx="45847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852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Looser\Desktop\Уолт Дисней\1268562569_9892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476250"/>
            <a:ext cx="8497888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1557338"/>
            <a:ext cx="5329237" cy="3527425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500" b="1" dirty="0" smtClean="0">
                <a:solidFill>
                  <a:srgbClr val="FF0000"/>
                </a:solidFill>
              </a:rPr>
              <a:t>Заключение</a:t>
            </a:r>
            <a:endParaRPr lang="ru-RU" sz="3500" b="1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Уолт Дисней создал огромную Компанию «Уолт Дисней», которая до сих пор выпускает интересные мультипликационные и художественные фильмы.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78">
        <p14:doors dir="vert"/>
      </p:transition>
    </mc:Choice>
    <mc:Fallback xmlns="">
      <p:transition spd="slow" advTm="19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ooser\Desktop\Уолт Дисней\713702_76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946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03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Знаете ли Вы о Компании Уолт Дисней?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525967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3438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Нравятся ли Вам мультфильмы Уолта Диснея?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1984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0401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Какие мультфильмы Уолта Диснея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 знаете?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1851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952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персонаж Уолта Диснея Вам больше всего нравится?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3716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075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первого персонажа в мультфильмах Уолта Диснея?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76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озвучивал Микки Мауса в первых выпусках  мультфильма?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809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премий "Оскар" получил Уолт Дисней за свои работы?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648347"/>
              </p:ext>
            </p:extLst>
          </p:nvPr>
        </p:nvGraphicFramePr>
        <p:xfrm>
          <a:off x="395536" y="1628800"/>
          <a:ext cx="82809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81967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941</TotalTime>
  <Words>471</Words>
  <Application>Microsoft Office PowerPoint</Application>
  <PresentationFormat>Экран (4:3)</PresentationFormat>
  <Paragraphs>57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Уолт Дисней и его Компания</vt:lpstr>
      <vt:lpstr>Цель:  Узнать как можно больше о Компании Уолт  Дисней. </vt:lpstr>
      <vt:lpstr>Знаете ли Вы о Компании Уолт Дисней?</vt:lpstr>
      <vt:lpstr>Нравятся ли Вам мультфильмы Уолта Диснея?</vt:lpstr>
      <vt:lpstr>Какие мультфильмы Уолта Диснея вы знаете?</vt:lpstr>
      <vt:lpstr>Какой персонаж Уолта Диснея Вам больше всего нравится?</vt:lpstr>
      <vt:lpstr>Как звали первого персонажа в мультфильмах Уолта Диснея?</vt:lpstr>
      <vt:lpstr>Кто озвучивал Микки Мауса в первых выпусках  мультфильма?</vt:lpstr>
      <vt:lpstr>Сколько премий "Оскар" получил Уолт Дисней за свои работы?</vt:lpstr>
      <vt:lpstr>Презентация PowerPoint</vt:lpstr>
      <vt:lpstr>Презентация PowerPoint</vt:lpstr>
      <vt:lpstr>Презентация PowerPoint</vt:lpstr>
      <vt:lpstr>СОЗДАНИЕ КОМПАНИИ УОЛТ ДИСНЕЙ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Компания Уолт Дисней в наше время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Looser</dc:creator>
  <cp:lastModifiedBy>Katya</cp:lastModifiedBy>
  <cp:revision>73</cp:revision>
  <cp:lastPrinted>2015-05-15T14:20:48Z</cp:lastPrinted>
  <dcterms:created xsi:type="dcterms:W3CDTF">2015-04-11T16:15:55Z</dcterms:created>
  <dcterms:modified xsi:type="dcterms:W3CDTF">2015-10-11T16:54:10Z</dcterms:modified>
</cp:coreProperties>
</file>