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6" r:id="rId2"/>
    <p:sldId id="277" r:id="rId3"/>
    <p:sldId id="279" r:id="rId4"/>
    <p:sldId id="278" r:id="rId5"/>
    <p:sldId id="263" r:id="rId6"/>
    <p:sldId id="265" r:id="rId7"/>
    <p:sldId id="269" r:id="rId8"/>
    <p:sldId id="281" r:id="rId9"/>
    <p:sldId id="282" r:id="rId10"/>
    <p:sldId id="290" r:id="rId11"/>
    <p:sldId id="271" r:id="rId12"/>
    <p:sldId id="291" r:id="rId13"/>
    <p:sldId id="284" r:id="rId14"/>
    <p:sldId id="288" r:id="rId15"/>
    <p:sldId id="28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54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B2781-ACDE-48C7-8107-74278DC14330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1F46B-D2D7-4AD3-B102-B45D1A5AB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584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1F85B-BB40-40A3-B64D-2A3FB7A3687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3260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D2063-02CD-4F04-96DE-2165BDF86D5C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5B15A-96D3-42BF-8C1D-E094CD2D9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3AD02-9A68-4F76-AB26-29273583A6BF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94B7F-3C24-4A96-85E8-CDCE96331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1ED09-6CDB-494C-842A-457A3F299F7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3249E-9BB4-494C-B4AC-00EB5B1D7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DAC75-B945-44B5-B5C5-8D01694C086B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935E5-9C5A-4B32-BB68-C4F3CB247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23F21-FDBD-4A01-A78B-90207A5E0825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B55C-23F6-48DC-B9FE-5DAE2978C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8BF07-5308-4BA4-80BC-8E040F1F26EC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B648F-D3AB-46DD-A68B-41CE451FC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3B779-B67A-4280-BE34-812B019DE8C2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F1220-15C0-4AA5-9AAE-AE8E5B825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48365-D768-4B08-AC8C-B24147AD09E7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C86C6-B248-43D3-AE0E-7FDADD8EB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03CFC-C917-4758-BEB2-DE285CFA8E2B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F8B52-9439-4690-92BE-62E2A54E3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F7477-662B-4BF8-9725-E865A7732F91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A07FB-7630-4580-BD07-B92A85057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E3088-9504-45B5-871D-B320482F2473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B143-87E1-4307-B6A2-7DA8DAF5F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3EF1E3-6211-411D-A4E5-8646A98E56B3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176979-8B84-490D-968E-ED0ED0166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inalefa2.files.wordpress.com/2009/06/logotolerancia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living-stones.narod.ru/11disciple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E:\ВСЁ\ФОТОГРАФИИ\2014\Canon\204___09\IMG_0006.JPG"/>
          <p:cNvPicPr>
            <a:picLocks noChangeAspect="1" noChangeArrowheads="1"/>
          </p:cNvPicPr>
          <p:nvPr/>
        </p:nvPicPr>
        <p:blipFill>
          <a:blip r:embed="rId2" cstate="print"/>
          <a:srcRect b="20165"/>
          <a:stretch>
            <a:fillRect/>
          </a:stretch>
        </p:blipFill>
        <p:spPr bwMode="auto">
          <a:xfrm>
            <a:off x="214282" y="4572008"/>
            <a:ext cx="3798304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МОУ Раменская СОШ №9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Классный руководитель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Мефодьева Елена Викторовна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I:\мотивация\IMG_3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55847">
            <a:off x="3342394" y="3405947"/>
            <a:ext cx="6113687" cy="34389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411861">
            <a:off x="323850" y="260350"/>
            <a:ext cx="3743325" cy="341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45732">
            <a:off x="4716463" y="0"/>
            <a:ext cx="3286125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67574">
            <a:off x="6300788" y="3573463"/>
            <a:ext cx="2547937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3789363"/>
            <a:ext cx="3851275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836613"/>
            <a:ext cx="8516938" cy="5516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Тест для родителей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тип авторитарного родителя, который мало доверяет своему ребёнку, мало понимает его потребности.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это тип родителя признающий право ребёнка на личный опыт даже  ошибки, пытающегося научить его отвечать за свои поступки.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это тип родителя не пытающегося понять  ребёнка, основным его методом является порицание и наказание</a:t>
            </a:r>
            <a:r>
              <a:rPr lang="ru-RU" sz="4000" dirty="0" smtClean="0"/>
              <a:t>.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000" i="1" dirty="0" smtClean="0">
              <a:solidFill>
                <a:srgbClr val="C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598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Толерантность нужно воспитывать.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Правила воспитания: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Учитесь слушать и слышать своего ребенка.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Постарайтесь сделать так, чтобы только вы снимали его эмоциональное напряжение.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Не запрещайте детям выражать отрицательные эмоции.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Умейте принять и любить его таким, каков он есть.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Повиновение, послушание и исполнительность будут там, где они предъявляются разумно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поведения для родителей: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Дайте свободу.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Никаких нотаций.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Идите на компромисс.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Уступает тот, кто умнее.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надо обижать.</a:t>
            </a:r>
            <a:b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Будьте тверды и последовательны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Содержимое 2"/>
          <p:cNvSpPr>
            <a:spLocks noGrp="1"/>
          </p:cNvSpPr>
          <p:nvPr>
            <p:ph idx="4294967295"/>
          </p:nvPr>
        </p:nvSpPr>
        <p:spPr>
          <a:xfrm>
            <a:off x="468313" y="476250"/>
            <a:ext cx="8186737" cy="5411788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419100" indent="-382588" algn="ctr" eaLnBrk="1" hangingPunct="1">
              <a:buFontTx/>
              <a:buNone/>
              <a:defRPr/>
            </a:pPr>
            <a:r>
              <a:rPr lang="ru-RU" sz="5600" b="1" smtClean="0">
                <a:solidFill>
                  <a:srgbClr val="FF0000"/>
                </a:solidFill>
              </a:rPr>
              <a:t>     Всё в ваших руках!</a:t>
            </a:r>
          </a:p>
        </p:txBody>
      </p:sp>
      <p:pic>
        <p:nvPicPr>
          <p:cNvPr id="17411" name="Рисунок 3" descr="рук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8" y="2214563"/>
            <a:ext cx="5200650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971550" y="260350"/>
            <a:ext cx="7897813" cy="7345363"/>
          </a:xfrm>
        </p:spPr>
        <p:txBody>
          <a:bodyPr/>
          <a:lstStyle/>
          <a:p>
            <a:pPr algn="r" eaLnBrk="1" hangingPunct="1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 раз любовь, 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 раз прощение, 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 раз терпение,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это и есть основа 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жизни всякой 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хорошей семьи 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мира тоже.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endParaRPr lang="ru-RU" sz="2200" b="1" dirty="0" smtClean="0"/>
          </a:p>
        </p:txBody>
      </p:sp>
      <p:pic>
        <p:nvPicPr>
          <p:cNvPr id="1638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836613"/>
            <a:ext cx="388937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Зеленая ромаш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6237288"/>
            <a:ext cx="8388350" cy="431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683568" y="333375"/>
            <a:ext cx="7772400" cy="28797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Родительское собрание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«Как воспитать толерантного человека»</a:t>
            </a:r>
          </a:p>
        </p:txBody>
      </p:sp>
      <p:pic>
        <p:nvPicPr>
          <p:cNvPr id="12291" name="Picture 5" descr="Картинка 68 из 228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996952"/>
            <a:ext cx="3295650" cy="3311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8757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этом мире огромном, в котором живём ты и я,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хватает тепла, не хватает добра…</a:t>
            </a:r>
          </a:p>
        </p:txBody>
      </p:sp>
      <p:pic>
        <p:nvPicPr>
          <p:cNvPr id="28679" name="Picture 7" descr="cat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488" y="2000240"/>
            <a:ext cx="3984625" cy="41148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4396" y="357166"/>
            <a:ext cx="4729604" cy="4051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6" descr="Зеленая ромаш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0"/>
            <a:ext cx="8532812" cy="5048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214283" y="214290"/>
            <a:ext cx="8929718" cy="6335735"/>
          </a:xfrm>
        </p:spPr>
        <p:txBody>
          <a:bodyPr/>
          <a:lstStyle/>
          <a:p>
            <a:pPr algn="l"/>
            <a:r>
              <a:rPr lang="ru-RU" sz="2400" b="1" dirty="0" smtClean="0">
                <a:latin typeface="Arial" charset="0"/>
              </a:rPr>
              <a:t/>
            </a:r>
            <a:br>
              <a:rPr lang="ru-RU" sz="2400" b="1" dirty="0" smtClean="0">
                <a:latin typeface="Arial" charset="0"/>
              </a:rPr>
            </a:br>
            <a:r>
              <a:rPr lang="ru-RU" sz="2400" b="1" dirty="0" smtClean="0">
                <a:latin typeface="Arial" charset="0"/>
              </a:rPr>
              <a:t/>
            </a:r>
            <a:br>
              <a:rPr lang="ru-RU" sz="2400" b="1" dirty="0" smtClean="0">
                <a:latin typeface="Arial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первую очередь 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ребёнку требуется 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любовь и это – 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самое главное 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его воспитании»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(Э.Э. </a:t>
            </a:r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Нильсен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79388" y="404813"/>
            <a:ext cx="8785225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3600" b="1">
                <a:solidFill>
                  <a:srgbClr val="4F622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Толерантность – признание, уважение и соблюдение прав и свобод всех людей без различения социальных, классовых, религиозных, этнических и иных особенностей</a:t>
            </a:r>
            <a:r>
              <a:rPr lang="ru-RU" sz="3600" b="1">
                <a:solidFill>
                  <a:srgbClr val="4F6228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ru-RU" sz="3600">
              <a:solidFill>
                <a:srgbClr val="4F6228"/>
              </a:solidFill>
              <a:latin typeface="Calibri" pitchFamily="34" charset="0"/>
            </a:endParaRPr>
          </a:p>
          <a:p>
            <a:pPr eaLnBrk="0" hangingPunct="0"/>
            <a:endParaRPr lang="ru-RU">
              <a:latin typeface="Calibri" pitchFamily="34" charset="0"/>
            </a:endParaRPr>
          </a:p>
        </p:txBody>
      </p:sp>
      <p:pic>
        <p:nvPicPr>
          <p:cNvPr id="16388" name="Picture 7" descr="Картинка 53 из 228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213100"/>
            <a:ext cx="4700587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727162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C:\Users\ishimova\Desktop\MP900422987.JPG"/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Овал 25"/>
          <p:cNvSpPr/>
          <p:nvPr/>
        </p:nvSpPr>
        <p:spPr>
          <a:xfrm>
            <a:off x="2411413" y="2205038"/>
            <a:ext cx="3600450" cy="208756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8436" name="Group 86"/>
          <p:cNvGrpSpPr>
            <a:grpSpLocks/>
          </p:cNvGrpSpPr>
          <p:nvPr/>
        </p:nvGrpSpPr>
        <p:grpSpPr bwMode="auto">
          <a:xfrm>
            <a:off x="0" y="188913"/>
            <a:ext cx="9323388" cy="6480175"/>
            <a:chOff x="350" y="403"/>
            <a:chExt cx="5125" cy="4082"/>
          </a:xfrm>
        </p:grpSpPr>
        <p:sp>
          <p:nvSpPr>
            <p:cNvPr id="16" name="Text Box 74"/>
            <p:cNvSpPr txBox="1">
              <a:spLocks noChangeArrowheads="1"/>
            </p:cNvSpPr>
            <p:nvPr/>
          </p:nvSpPr>
          <p:spPr bwMode="auto">
            <a:xfrm>
              <a:off x="1755" y="2081"/>
              <a:ext cx="193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3600" b="1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Толерантность</a:t>
              </a:r>
            </a:p>
          </p:txBody>
        </p:sp>
        <p:sp>
          <p:nvSpPr>
            <p:cNvPr id="18438" name="Text Box 75"/>
            <p:cNvSpPr txBox="1">
              <a:spLocks noChangeArrowheads="1"/>
            </p:cNvSpPr>
            <p:nvPr/>
          </p:nvSpPr>
          <p:spPr bwMode="auto">
            <a:xfrm>
              <a:off x="2496" y="816"/>
              <a:ext cx="7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18" name="Text Box 77"/>
            <p:cNvSpPr txBox="1">
              <a:spLocks noChangeArrowheads="1"/>
            </p:cNvSpPr>
            <p:nvPr/>
          </p:nvSpPr>
          <p:spPr bwMode="auto">
            <a:xfrm rot="5400000" flipV="1">
              <a:off x="2038" y="911"/>
              <a:ext cx="1270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spc="3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Прощение</a:t>
              </a:r>
            </a:p>
          </p:txBody>
        </p:sp>
        <p:sp>
          <p:nvSpPr>
            <p:cNvPr id="19" name="Text Box 78"/>
            <p:cNvSpPr txBox="1">
              <a:spLocks noChangeArrowheads="1"/>
            </p:cNvSpPr>
            <p:nvPr/>
          </p:nvSpPr>
          <p:spPr bwMode="auto">
            <a:xfrm rot="5400000">
              <a:off x="2033" y="3548"/>
              <a:ext cx="1451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000" b="1" spc="3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</a:t>
              </a:r>
              <a:r>
                <a:rPr lang="ru-RU" sz="2400" b="1" spc="3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Милосердие</a:t>
              </a:r>
            </a:p>
          </p:txBody>
        </p:sp>
        <p:sp>
          <p:nvSpPr>
            <p:cNvPr id="20" name="Text Box 79"/>
            <p:cNvSpPr txBox="1">
              <a:spLocks noChangeArrowheads="1"/>
            </p:cNvSpPr>
            <p:nvPr/>
          </p:nvSpPr>
          <p:spPr bwMode="auto">
            <a:xfrm>
              <a:off x="350" y="2352"/>
              <a:ext cx="132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spc="3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Сострадание</a:t>
              </a:r>
            </a:p>
          </p:txBody>
        </p:sp>
        <p:sp>
          <p:nvSpPr>
            <p:cNvPr id="21" name="Text Box 80"/>
            <p:cNvSpPr txBox="1">
              <a:spLocks noChangeArrowheads="1"/>
            </p:cNvSpPr>
            <p:nvPr/>
          </p:nvSpPr>
          <p:spPr bwMode="auto">
            <a:xfrm rot="2105435">
              <a:off x="416" y="1251"/>
              <a:ext cx="151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spc="3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Терпимость</a:t>
              </a:r>
            </a:p>
          </p:txBody>
        </p:sp>
        <p:sp>
          <p:nvSpPr>
            <p:cNvPr id="22" name="Text Box 81"/>
            <p:cNvSpPr txBox="1">
              <a:spLocks noChangeArrowheads="1"/>
            </p:cNvSpPr>
            <p:nvPr/>
          </p:nvSpPr>
          <p:spPr bwMode="auto">
            <a:xfrm rot="19110721">
              <a:off x="3392" y="1207"/>
              <a:ext cx="146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spc="3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Сочувствие</a:t>
              </a:r>
            </a:p>
          </p:txBody>
        </p:sp>
        <p:sp>
          <p:nvSpPr>
            <p:cNvPr id="23" name="Text Box 82"/>
            <p:cNvSpPr txBox="1">
              <a:spLocks noChangeArrowheads="1"/>
            </p:cNvSpPr>
            <p:nvPr/>
          </p:nvSpPr>
          <p:spPr bwMode="auto">
            <a:xfrm rot="2068264">
              <a:off x="3293" y="3243"/>
              <a:ext cx="136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1" spc="3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Уважение</a:t>
              </a:r>
            </a:p>
          </p:txBody>
        </p:sp>
        <p:sp>
          <p:nvSpPr>
            <p:cNvPr id="24" name="Text Box 83"/>
            <p:cNvSpPr txBox="1">
              <a:spLocks noChangeArrowheads="1"/>
            </p:cNvSpPr>
            <p:nvPr/>
          </p:nvSpPr>
          <p:spPr bwMode="auto">
            <a:xfrm rot="19128844">
              <a:off x="508" y="3336"/>
              <a:ext cx="144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spc="3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Содействие</a:t>
              </a:r>
            </a:p>
          </p:txBody>
        </p:sp>
        <p:sp>
          <p:nvSpPr>
            <p:cNvPr id="25" name="Text Box 84"/>
            <p:cNvSpPr txBox="1">
              <a:spLocks noChangeArrowheads="1"/>
            </p:cNvSpPr>
            <p:nvPr/>
          </p:nvSpPr>
          <p:spPr bwMode="auto">
            <a:xfrm>
              <a:off x="3615" y="2304"/>
              <a:ext cx="186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1" spc="3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Взаимопонимание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87774186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388" y="1773238"/>
            <a:ext cx="8785100" cy="1416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300" b="1" cap="all" dirty="0">
                <a:ln w="6350">
                  <a:noFill/>
                </a:ln>
                <a:solidFill>
                  <a:srgbClr val="10CF9B">
                    <a:lumMod val="50000"/>
                  </a:srgb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  <a:t>Как воспитать толерантного человека?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6968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Если ребёнка постоянно критиковать, он учится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ненавидеть.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Если ребёнок живёт во вражде, он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учится агрессивности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Если ребёнка высмеивают, он становится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замкнутым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Если ребенок растет в упреках, он учится жить с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чувством вины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-5357536"/>
            <a:ext cx="8926867" cy="1117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ребенок живет в терпимости,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учится принимать других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ребёнка подбадривают,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учится верить в себя.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ребенок растет в честности,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учится быть справедливым.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ребёнок живет в понимании и дружелюбии,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учится находить любовь в этом мире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171</Words>
  <Application>Microsoft Office PowerPoint</Application>
  <PresentationFormat>Экран (4:3)</PresentationFormat>
  <Paragraphs>51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МОУ Раменская СОШ №9  Классный руководитель   Мефодьева Елена Викторовна</vt:lpstr>
      <vt:lpstr>Родительское собрание «Как воспитать толерантного человека»</vt:lpstr>
      <vt:lpstr>В этом мире огромном, в котором живём ты и я, не хватает тепла, не хватает добра…</vt:lpstr>
      <vt:lpstr>  В первую очередь  ребёнку требуется  любовь и это –  самое главное  в его воспитании»  (Э.Э. Нильсен)    </vt:lpstr>
      <vt:lpstr>Слайд 5</vt:lpstr>
      <vt:lpstr>Слайд 6</vt:lpstr>
      <vt:lpstr>Слайд 7</vt:lpstr>
      <vt:lpstr>         Если ребёнка постоянно критиковать, он учится ненавидеть. Если ребёнок живёт во вражде, он учится агрессивности Если ребёнка высмеивают, он становится замкнутым. Если ребенок растет в упреках, он учится жить с чувством вины. </vt:lpstr>
      <vt:lpstr>Слайд 9</vt:lpstr>
      <vt:lpstr>Слайд 10</vt:lpstr>
      <vt:lpstr>Слайд 11</vt:lpstr>
      <vt:lpstr>         Толерантность нужно воспитывать.  Правила воспитания:  1. Учитесь слушать и слышать своего ребенка. 2. Постарайтесь сделать так, чтобы только вы снимали его эмоциональное напряжение. 3. Не запрещайте детям выражать отрицательные эмоции. 4. Умейте принять и любить его таким, каков он есть. 5. Повиновение, послушание и исполнительность будут там, где они предъявляются разумно.</vt:lpstr>
      <vt:lpstr>           Правила поведения для родителей:  Дайте свободу.  Никаких нотаций.  Идите на компромисс.  Уступает тот, кто умнее. Не надо обижать.  Будьте тверды и последовательны.</vt:lpstr>
      <vt:lpstr>Слайд 14</vt:lpstr>
      <vt:lpstr>  Сто раз любовь,  сто раз прощение,  сто раз терпение,   - это и есть основа  жизни всякой  хорошей семьи  и мира тоже. 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Семья</cp:lastModifiedBy>
  <cp:revision>46</cp:revision>
  <dcterms:created xsi:type="dcterms:W3CDTF">2013-07-10T15:00:56Z</dcterms:created>
  <dcterms:modified xsi:type="dcterms:W3CDTF">2015-03-22T18:56:33Z</dcterms:modified>
</cp:coreProperties>
</file>