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88" r:id="rId3"/>
    <p:sldId id="298" r:id="rId4"/>
    <p:sldId id="290" r:id="rId5"/>
    <p:sldId id="291" r:id="rId6"/>
    <p:sldId id="301" r:id="rId7"/>
    <p:sldId id="300" r:id="rId8"/>
    <p:sldId id="302" r:id="rId9"/>
    <p:sldId id="303" r:id="rId10"/>
    <p:sldId id="304" r:id="rId11"/>
    <p:sldId id="293" r:id="rId12"/>
    <p:sldId id="294" r:id="rId13"/>
    <p:sldId id="295" r:id="rId14"/>
    <p:sldId id="296" r:id="rId15"/>
    <p:sldId id="297" r:id="rId16"/>
    <p:sldId id="299" r:id="rId17"/>
    <p:sldId id="289" r:id="rId18"/>
    <p:sldId id="267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4" d="100"/>
          <a:sy n="34" d="100"/>
        </p:scale>
        <p:origin x="-153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00A1D-489E-4D64-94CC-3687B5DB0642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E077C-0E39-4418-9F5A-E2B86D780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23529" y="476672"/>
            <a:ext cx="8352928" cy="5745544"/>
            <a:chOff x="323529" y="476672"/>
            <a:chExt cx="8352928" cy="5745544"/>
          </a:xfrm>
        </p:grpSpPr>
        <p:sp>
          <p:nvSpPr>
            <p:cNvPr id="5" name="TextBox 4"/>
            <p:cNvSpPr txBox="1"/>
            <p:nvPr/>
          </p:nvSpPr>
          <p:spPr>
            <a:xfrm>
              <a:off x="323529" y="476672"/>
              <a:ext cx="8352928" cy="2880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400" i="1" dirty="0" smtClean="0">
                  <a:solidFill>
                    <a:srgbClr val="7030A0"/>
                  </a:solidFill>
                  <a:latin typeface="+mj-lt"/>
                </a:rPr>
                <a:t>Интеллектуальная игра</a:t>
              </a:r>
            </a:p>
            <a:p>
              <a:pPr algn="ctr"/>
              <a:r>
                <a:rPr lang="ru-RU" sz="4400" b="1" dirty="0" smtClean="0">
                  <a:solidFill>
                    <a:srgbClr val="7030A0"/>
                  </a:solidFill>
                  <a:latin typeface="+mj-lt"/>
                </a:rPr>
                <a:t>УМНИКИ </a:t>
              </a:r>
              <a:r>
                <a:rPr lang="ru-RU" sz="4400" b="1" smtClean="0">
                  <a:solidFill>
                    <a:srgbClr val="7030A0"/>
                  </a:solidFill>
                  <a:latin typeface="+mj-lt"/>
                </a:rPr>
                <a:t>и УМНИЦЫ</a:t>
              </a:r>
              <a:endParaRPr lang="ru-RU" sz="4400" b="1" dirty="0" smtClean="0">
                <a:solidFill>
                  <a:srgbClr val="7030A0"/>
                </a:solidFill>
                <a:latin typeface="+mj-lt"/>
              </a:endParaRPr>
            </a:p>
            <a:p>
              <a:pPr algn="ctr"/>
              <a:r>
                <a:rPr lang="ru-RU" sz="4400" b="1" dirty="0" smtClean="0">
                  <a:solidFill>
                    <a:srgbClr val="7030A0"/>
                  </a:solidFill>
                  <a:latin typeface="+mj-lt"/>
                </a:rPr>
                <a:t>1класс</a:t>
              </a:r>
            </a:p>
            <a:p>
              <a:pPr algn="ctr"/>
              <a:r>
                <a:rPr lang="ru-RU" sz="4400" b="1" dirty="0" smtClean="0">
                  <a:solidFill>
                    <a:srgbClr val="7030A0"/>
                  </a:solidFill>
                  <a:latin typeface="+mj-lt"/>
                </a:rPr>
                <a:t> </a:t>
              </a:r>
              <a:endParaRPr lang="ru-RU" sz="4400" b="1" dirty="0">
                <a:solidFill>
                  <a:srgbClr val="7030A0"/>
                </a:solidFill>
                <a:latin typeface="+mj-lt"/>
              </a:endParaRPr>
            </a:p>
          </p:txBody>
        </p:sp>
        <p:pic>
          <p:nvPicPr>
            <p:cNvPr id="15" name="Picture 4" descr="C:\Program Files\Microsoft Office\MEDIA\CAGCAT10\j0299125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476672"/>
              <a:ext cx="1100023" cy="1805026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3707904" y="4437112"/>
              <a:ext cx="4956142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u="sng" dirty="0" smtClean="0"/>
                <a:t>Автор</a:t>
              </a:r>
              <a:r>
                <a:rPr lang="ru-RU" dirty="0" smtClean="0"/>
                <a:t>: </a:t>
              </a:r>
              <a:r>
                <a:rPr lang="ru-RU" sz="2000" b="1" dirty="0" smtClean="0">
                  <a:solidFill>
                    <a:srgbClr val="7030A0"/>
                  </a:solidFill>
                </a:rPr>
                <a:t>Максимова  Валентина Сергеевна,</a:t>
              </a:r>
            </a:p>
            <a:p>
              <a:r>
                <a:rPr lang="ru-RU" dirty="0" smtClean="0"/>
                <a:t>              учитель  начальных классов </a:t>
              </a:r>
            </a:p>
            <a:p>
              <a:r>
                <a:rPr lang="ru-RU" dirty="0" smtClean="0"/>
                <a:t>               высшей категории,</a:t>
              </a:r>
            </a:p>
            <a:p>
              <a:r>
                <a:rPr lang="ru-RU" dirty="0" smtClean="0"/>
                <a:t>               МБОУ СОШ №4 </a:t>
              </a:r>
            </a:p>
            <a:p>
              <a:r>
                <a:rPr lang="ru-RU" dirty="0" smtClean="0"/>
                <a:t>имени Героя Советского Союза А.Б. Михайлова г.Вязьмы  Смоленской области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539552" y="764704"/>
            <a:ext cx="8236407" cy="3174742"/>
            <a:chOff x="539552" y="764704"/>
            <a:chExt cx="8236407" cy="3174742"/>
          </a:xfrm>
        </p:grpSpPr>
        <p:pic>
          <p:nvPicPr>
            <p:cNvPr id="3" name="Picture 2" descr="http://www.optika4.ru/uploads/posts/2011-11/thumbs/1321796260_aug1707a-hr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40352" y="980728"/>
              <a:ext cx="994764" cy="1004565"/>
            </a:xfrm>
            <a:prstGeom prst="rect">
              <a:avLst/>
            </a:prstGeom>
            <a:noFill/>
          </p:spPr>
        </p:pic>
        <p:pic>
          <p:nvPicPr>
            <p:cNvPr id="4" name="Picture 2" descr="http://21region.org/uploads/posts/2011-04/1301987231_pictur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12160" y="1052736"/>
              <a:ext cx="1440160" cy="1080120"/>
            </a:xfrm>
            <a:prstGeom prst="rect">
              <a:avLst/>
            </a:prstGeom>
            <a:noFill/>
          </p:spPr>
        </p:pic>
        <p:pic>
          <p:nvPicPr>
            <p:cNvPr id="5" name="Picture 4" descr="http://5klass.net/datas/okruzhajuschij-mir/ZHivotnye-1-klass/0014-014-Indjuk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7984" y="980728"/>
              <a:ext cx="1728192" cy="1296144"/>
            </a:xfrm>
            <a:prstGeom prst="rect">
              <a:avLst/>
            </a:prstGeom>
            <a:noFill/>
          </p:spPr>
        </p:pic>
        <p:pic>
          <p:nvPicPr>
            <p:cNvPr id="6" name="Picture 6" descr="http://luntiki.ru/uploads/images/8/2/f/d/190/22a2ce3c9c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83768" y="764704"/>
              <a:ext cx="1584176" cy="1524770"/>
            </a:xfrm>
            <a:prstGeom prst="rect">
              <a:avLst/>
            </a:prstGeom>
            <a:noFill/>
          </p:spPr>
        </p:pic>
        <p:pic>
          <p:nvPicPr>
            <p:cNvPr id="7" name="Picture 7" descr="C:\Documents and Settings\Администратор\Local Settings\Temporary Internet Files\Content.IE5\X85G9BNG\faq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9552" y="836712"/>
              <a:ext cx="1587302" cy="1587302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2843808" y="2492896"/>
              <a:ext cx="85792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b="1" dirty="0" smtClean="0"/>
                <a:t>[</a:t>
              </a:r>
              <a:r>
                <a:rPr lang="ru-RU" sz="4400" b="1" dirty="0" err="1" smtClean="0"/>
                <a:t>н</a:t>
              </a:r>
              <a:r>
                <a:rPr lang="ru-RU" sz="4400" b="1" dirty="0" smtClean="0"/>
                <a:t>]</a:t>
              </a:r>
              <a:endParaRPr lang="ru-RU" sz="4400" b="1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860032" y="2492896"/>
              <a:ext cx="91723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b="1" dirty="0" smtClean="0"/>
                <a:t>[И]</a:t>
              </a:r>
              <a:endParaRPr lang="ru-RU" sz="4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00192" y="2492896"/>
              <a:ext cx="122413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400" b="1" dirty="0" smtClean="0"/>
                <a:t>[Г]</a:t>
              </a:r>
              <a:endParaRPr lang="ru-RU" sz="4400" b="1" dirty="0" smtClean="0"/>
            </a:p>
            <a:p>
              <a:pPr algn="ctr"/>
              <a:endParaRPr lang="ru-RU" sz="4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84368" y="2492896"/>
              <a:ext cx="89159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b="1" dirty="0" smtClean="0"/>
                <a:t>[А]</a:t>
              </a:r>
              <a:endParaRPr lang="ru-RU" sz="4400" b="1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211960" y="4005064"/>
            <a:ext cx="3384376" cy="2308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?</a:t>
            </a:r>
            <a:r>
              <a:rPr lang="ru-RU" sz="7200" b="1" dirty="0" smtClean="0"/>
              <a:t>НИГА</a:t>
            </a:r>
          </a:p>
          <a:p>
            <a:pPr algn="ctr"/>
            <a:r>
              <a:rPr lang="ru-RU" sz="7200" b="1" dirty="0" smtClean="0">
                <a:solidFill>
                  <a:srgbClr val="0070C0"/>
                </a:solidFill>
              </a:rPr>
              <a:t>КНИГА</a:t>
            </a:r>
            <a:endParaRPr lang="ru-RU" sz="7200" b="1" dirty="0">
              <a:solidFill>
                <a:srgbClr val="0070C0"/>
              </a:solidFill>
            </a:endParaRPr>
          </a:p>
        </p:txBody>
      </p:sp>
      <p:pic>
        <p:nvPicPr>
          <p:cNvPr id="32770" name="Picture 2" descr="C:\Documents and Settings\Администратор\Local Settings\Temporary Internet Files\Content.IE5\X85G9BNG\old_book_png_by_absurdwordpreferred-d2xq9yc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3933056"/>
            <a:ext cx="2496906" cy="1872208"/>
          </a:xfrm>
          <a:prstGeom prst="rect">
            <a:avLst/>
          </a:prstGeom>
          <a:noFill/>
        </p:spPr>
      </p:pic>
      <p:cxnSp>
        <p:nvCxnSpPr>
          <p:cNvPr id="18" name="Прямая со стрелкой 17"/>
          <p:cNvCxnSpPr>
            <a:stCxn id="7" idx="2"/>
          </p:cNvCxnSpPr>
          <p:nvPr/>
        </p:nvCxnSpPr>
        <p:spPr>
          <a:xfrm>
            <a:off x="1333203" y="2424014"/>
            <a:ext cx="214461" cy="172506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971600" y="335196"/>
            <a:ext cx="74168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Составь слова из следующих букв!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23529" y="1514108"/>
            <a:ext cx="271850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Д,  М,  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К,  О,  С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У,  Д,  Б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М,  И, Р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Т,  О,  Р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Ы,  С,  Р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059832" y="1628800"/>
            <a:ext cx="239997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Е, Р, О, 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А, К, У, Р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Ш, А, К,А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Б, О, Н, 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А, С, О, 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Д,  А, В, 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940152" y="1628800"/>
            <a:ext cx="262303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Л,  А, Н, Е,П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К, Ч, А, Р, У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Ч, А, К, О, С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П, О, Г, И, Р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Р, О, Д, О, Г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К, К, О, А, Ш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3" descr="C:\Documents and Settings\Администратор\Local Settings\Temporary Internet Files\Content.IE5\IVV6T3W2\signo+de+interrogaci%C3%B3n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509120"/>
            <a:ext cx="1879848" cy="1978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331640" y="1988840"/>
            <a:ext cx="6551673" cy="2308324"/>
            <a:chOff x="1475656" y="3789040"/>
            <a:chExt cx="6551673" cy="2308324"/>
          </a:xfrm>
        </p:grpSpPr>
        <p:sp>
          <p:nvSpPr>
            <p:cNvPr id="3" name="TextBox 2"/>
            <p:cNvSpPr txBox="1"/>
            <p:nvPr/>
          </p:nvSpPr>
          <p:spPr>
            <a:xfrm>
              <a:off x="1475656" y="3789040"/>
              <a:ext cx="1152128" cy="2304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/>
                <a:t>дым</a:t>
              </a:r>
            </a:p>
            <a:p>
              <a:r>
                <a:rPr lang="ru-RU" sz="2800" b="1" dirty="0" smtClean="0"/>
                <a:t>сок</a:t>
              </a:r>
            </a:p>
            <a:p>
              <a:r>
                <a:rPr lang="ru-RU" sz="2800" b="1" dirty="0" smtClean="0"/>
                <a:t>дуб</a:t>
              </a:r>
            </a:p>
            <a:p>
              <a:r>
                <a:rPr lang="ru-RU" sz="2800" b="1" dirty="0" smtClean="0"/>
                <a:t>мир</a:t>
              </a:r>
            </a:p>
            <a:p>
              <a:r>
                <a:rPr lang="ru-RU" sz="2800" b="1" dirty="0" smtClean="0"/>
                <a:t>сыр</a:t>
              </a:r>
              <a:endParaRPr lang="ru-RU" sz="28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51920" y="3789040"/>
              <a:ext cx="889987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B050"/>
                  </a:solidFill>
                </a:rPr>
                <a:t>море</a:t>
              </a:r>
            </a:p>
            <a:p>
              <a:r>
                <a:rPr lang="ru-RU" sz="2400" b="1" dirty="0" smtClean="0">
                  <a:solidFill>
                    <a:srgbClr val="00B050"/>
                  </a:solidFill>
                </a:rPr>
                <a:t>рука</a:t>
              </a:r>
            </a:p>
            <a:p>
              <a:r>
                <a:rPr lang="ru-RU" sz="2400" b="1" dirty="0" smtClean="0">
                  <a:solidFill>
                    <a:srgbClr val="00B050"/>
                  </a:solidFill>
                </a:rPr>
                <a:t>каша</a:t>
              </a:r>
            </a:p>
            <a:p>
              <a:r>
                <a:rPr lang="ru-RU" sz="2400" b="1" dirty="0" smtClean="0">
                  <a:solidFill>
                    <a:srgbClr val="00B050"/>
                  </a:solidFill>
                </a:rPr>
                <a:t>небо</a:t>
              </a:r>
            </a:p>
            <a:p>
              <a:r>
                <a:rPr lang="ru-RU" sz="2400" b="1" dirty="0" smtClean="0">
                  <a:solidFill>
                    <a:srgbClr val="00B050"/>
                  </a:solidFill>
                </a:rPr>
                <a:t>коса</a:t>
              </a:r>
            </a:p>
            <a:p>
              <a:r>
                <a:rPr lang="ru-RU" sz="2400" b="1" dirty="0" smtClean="0">
                  <a:solidFill>
                    <a:srgbClr val="00B050"/>
                  </a:solidFill>
                </a:rPr>
                <a:t>вода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084168" y="3933056"/>
              <a:ext cx="1943161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FF0000"/>
                  </a:solidFill>
                </a:rPr>
                <a:t>пенал</a:t>
              </a:r>
            </a:p>
            <a:p>
              <a:r>
                <a:rPr lang="ru-RU" sz="2400" b="1" dirty="0" smtClean="0">
                  <a:solidFill>
                    <a:srgbClr val="FF0000"/>
                  </a:solidFill>
                </a:rPr>
                <a:t>ручка</a:t>
              </a:r>
            </a:p>
            <a:p>
              <a:r>
                <a:rPr lang="ru-RU" sz="2400" b="1" dirty="0" smtClean="0">
                  <a:solidFill>
                    <a:srgbClr val="FF0000"/>
                  </a:solidFill>
                </a:rPr>
                <a:t>сачок (часок)</a:t>
              </a:r>
            </a:p>
            <a:p>
              <a:r>
                <a:rPr lang="ru-RU" sz="2400" b="1" dirty="0" smtClean="0">
                  <a:solidFill>
                    <a:srgbClr val="FF0000"/>
                  </a:solidFill>
                </a:rPr>
                <a:t>пирог</a:t>
              </a:r>
            </a:p>
            <a:p>
              <a:r>
                <a:rPr lang="ru-RU" sz="2400" b="1" dirty="0" smtClean="0">
                  <a:solidFill>
                    <a:srgbClr val="FF0000"/>
                  </a:solidFill>
                </a:rPr>
                <a:t>кошка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6" name="Picture 2" descr="C:\Documents and Settings\Администратор\Local Settings\Temporary Internet Files\Content.IE5\ACOG79VS\adamtglass-com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88640"/>
            <a:ext cx="1464944" cy="1602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627784" y="1065511"/>
            <a:ext cx="45365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С,Л,У,Т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Ш,А,Ф,К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В,И,А,К,Л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С,Л,Т,О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60648"/>
            <a:ext cx="7234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Составь 4 слова, найди лишнее из них: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908720"/>
            <a:ext cx="270298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СТУЛ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ШКАФ</a:t>
            </a:r>
          </a:p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ВИЛКА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C:\Documents and Settings\Администратор\Local Settings\Temporary Internet Files\Content.IE5\IVV6T3W2\220px-Michael_Thonet_1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1493500" cy="2016224"/>
          </a:xfrm>
          <a:prstGeom prst="rect">
            <a:avLst/>
          </a:prstGeom>
          <a:noFill/>
        </p:spPr>
      </p:pic>
      <p:pic>
        <p:nvPicPr>
          <p:cNvPr id="41990" name="Picture 6" descr="C:\Documents and Settings\Администратор\Local Settings\Temporary Internet Files\Content.IE5\ACOG79VS\%D0%90%D0%BD%D1%82%D0%B8%D0%BA%D0%B2%D0%B0%D1%80%D0%BD%D1%8B%D0%B9-%D1%88%D0%BA%D0%B0%D1%84-1300110805_4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437112"/>
            <a:ext cx="2304256" cy="1728192"/>
          </a:xfrm>
          <a:prstGeom prst="rect">
            <a:avLst/>
          </a:prstGeom>
          <a:noFill/>
        </p:spPr>
      </p:pic>
      <p:pic>
        <p:nvPicPr>
          <p:cNvPr id="41991" name="Picture 7" descr="C:\Documents and Settings\Администратор\Local Settings\Temporary Internet Files\Content.IE5\ACOG79VS\table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581128"/>
            <a:ext cx="2739570" cy="1872208"/>
          </a:xfrm>
          <a:prstGeom prst="rect">
            <a:avLst/>
          </a:prstGeom>
          <a:noFill/>
        </p:spPr>
      </p:pic>
      <p:pic>
        <p:nvPicPr>
          <p:cNvPr id="41992" name="Picture 8" descr="C:\Documents and Settings\Администратор\Local Settings\Temporary Internet Files\Content.IE5\IVV6T3W2\%D0%9C%D0%B5%D0%BB%D1%8C%D1%85%D0%B8%D0%BE%D1%80%D0%BE%D0%B2%D0%B0%D1%8F-%D0%B2%D0%B8%D0%BB%D0%BA%D0%B0-1259656682_8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908720"/>
            <a:ext cx="2363755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395536" y="476672"/>
            <a:ext cx="8424936" cy="4176464"/>
            <a:chOff x="395536" y="476672"/>
            <a:chExt cx="8424936" cy="4176464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3420825" y="476672"/>
              <a:ext cx="2146446" cy="1547881"/>
              <a:chOff x="3886569" y="764704"/>
              <a:chExt cx="1767441" cy="1061528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3896357" y="764704"/>
                <a:ext cx="1757653" cy="485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4000" b="1" dirty="0" smtClean="0"/>
                  <a:t>МЕБЕЛЬ </a:t>
                </a:r>
                <a:endParaRPr lang="ru-RU" sz="4000" b="1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3886569" y="1340768"/>
                <a:ext cx="1666364" cy="4854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4000" b="1" dirty="0" smtClean="0"/>
                  <a:t>ПОСУДА</a:t>
                </a:r>
                <a:endParaRPr lang="ru-RU" sz="4000" b="1" dirty="0"/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395536" y="3933056"/>
              <a:ext cx="3600400" cy="720080"/>
              <a:chOff x="1115616" y="2276872"/>
              <a:chExt cx="1800200" cy="360040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115616" y="2276872"/>
                <a:ext cx="360040" cy="36004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475656" y="2276872"/>
                <a:ext cx="360040" cy="36004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835696" y="2276872"/>
                <a:ext cx="360040" cy="36004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2195736" y="2276872"/>
                <a:ext cx="360040" cy="36004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2555776" y="2276872"/>
                <a:ext cx="360040" cy="36004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>
              <a:off x="4499992" y="3933056"/>
              <a:ext cx="4320480" cy="720080"/>
              <a:chOff x="4788024" y="2996952"/>
              <a:chExt cx="4320480" cy="720080"/>
            </a:xfrm>
          </p:grpSpPr>
          <p:sp>
            <p:nvSpPr>
              <p:cNvPr id="13" name="Прямоугольник 12"/>
              <p:cNvSpPr/>
              <p:nvPr/>
            </p:nvSpPr>
            <p:spPr>
              <a:xfrm>
                <a:off x="4788024" y="2996952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5508104" y="2996952"/>
                <a:ext cx="720080" cy="72008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6228184" y="2996952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6948264" y="2996952"/>
                <a:ext cx="720080" cy="72008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7668344" y="2996952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8388424" y="2996952"/>
                <a:ext cx="720080" cy="72008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0" name="Рисунок 19" descr="C:\Documents and Settings\Администратор\Local Settings\Temporary Internet Files\Content.IE5\IVV6T3W2\5471047557_4dc13f5376[1]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47664" y="2276872"/>
              <a:ext cx="1034246" cy="1041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Рисунок 20" descr="C:\Documents and Settings\Администратор\Local Settings\Temporary Internet Files\Content.IE5\X85G9BNG\question-mark-clip-art-010[1]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84168" y="2276872"/>
              <a:ext cx="1038201" cy="1041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755576" y="332656"/>
            <a:ext cx="7488832" cy="6186309"/>
            <a:chOff x="755576" y="332656"/>
            <a:chExt cx="7488832" cy="6186309"/>
          </a:xfrm>
        </p:grpSpPr>
        <p:sp>
          <p:nvSpPr>
            <p:cNvPr id="1025" name="Rectangle 1"/>
            <p:cNvSpPr>
              <a:spLocks noChangeArrowheads="1"/>
            </p:cNvSpPr>
            <p:nvPr/>
          </p:nvSpPr>
          <p:spPr bwMode="auto">
            <a:xfrm>
              <a:off x="755576" y="332656"/>
              <a:ext cx="7488832" cy="618630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1</a:t>
              </a:r>
              <a:r>
                <a:rPr kumimoji="0" lang="ru-RU" sz="3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 Подчеркнуть слова, в которых все согласные звуки твердые: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Г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л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</a:t>
              </a: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камень, 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ш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а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</a:t>
              </a: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г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лк</a:t>
              </a:r>
              <a:r>
                <a:rPr kumimoji="0" lang="ru-RU" sz="36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а</a:t>
              </a: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письмо, терка.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</a:t>
              </a:r>
              <a:r>
                <a:rPr kumimoji="0" 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 </a:t>
              </a:r>
              <a:r>
                <a:rPr kumimoji="0" lang="ru-RU" sz="3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Зачеркни лишнюю букву</a:t>
              </a:r>
              <a:r>
                <a:rPr lang="ru-RU" sz="36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: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А, О, Е, У, Ы, Э.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</a:t>
              </a:r>
              <a:r>
                <a:rPr kumimoji="0" 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 </a:t>
              </a:r>
              <a:r>
                <a:rPr kumimoji="0" lang="ru-RU" sz="3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Укажите количество букв и звуков в данных словах: 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моль </a:t>
              </a:r>
              <a:r>
                <a:rPr kumimoji="0" lang="ru-RU" sz="3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-</a:t>
              </a:r>
              <a:r>
                <a:rPr kumimoji="0" lang="ru-RU" sz="36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4б.,3зв.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ручка -</a:t>
              </a:r>
              <a:r>
                <a:rPr kumimoji="0" lang="ru-RU" sz="36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5б.,5зв</a:t>
              </a:r>
              <a:r>
                <a:rPr kumimoji="0" lang="ru-RU" sz="36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36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маяк</a:t>
              </a:r>
              <a:r>
                <a:rPr lang="ru-RU" sz="36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– </a:t>
              </a:r>
              <a:r>
                <a:rPr lang="ru-RU" sz="3600" i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4б.,5зв</a:t>
              </a:r>
              <a:r>
                <a:rPr lang="ru-RU" sz="36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</a:t>
              </a:r>
              <a:endPara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1979712" y="3284984"/>
              <a:ext cx="360040" cy="36004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6804248" y="1484784"/>
            <a:ext cx="1008112" cy="995338"/>
            <a:chOff x="7020272" y="2276872"/>
            <a:chExt cx="1008112" cy="995338"/>
          </a:xfrm>
        </p:grpSpPr>
        <p:sp>
          <p:nvSpPr>
            <p:cNvPr id="12" name="Овал 11"/>
            <p:cNvSpPr/>
            <p:nvPr/>
          </p:nvSpPr>
          <p:spPr>
            <a:xfrm>
              <a:off x="7020272" y="2276872"/>
              <a:ext cx="1008112" cy="93610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64288" y="2348880"/>
              <a:ext cx="62068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/>
                <a:t>Л</a:t>
              </a:r>
              <a:endParaRPr lang="ru-RU" sz="5400" b="1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444208" y="4077072"/>
            <a:ext cx="1008112" cy="936104"/>
            <a:chOff x="5724128" y="620688"/>
            <a:chExt cx="1008112" cy="936104"/>
          </a:xfrm>
        </p:grpSpPr>
        <p:sp>
          <p:nvSpPr>
            <p:cNvPr id="2" name="Овал 1"/>
            <p:cNvSpPr/>
            <p:nvPr/>
          </p:nvSpPr>
          <p:spPr>
            <a:xfrm>
              <a:off x="5724128" y="620688"/>
              <a:ext cx="1008112" cy="93610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68144" y="620688"/>
              <a:ext cx="79060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/>
                <a:t>М</a:t>
              </a:r>
              <a:endParaRPr lang="ru-RU" sz="5400" b="1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4139952" y="5301208"/>
            <a:ext cx="1008112" cy="936104"/>
            <a:chOff x="4139952" y="5301208"/>
            <a:chExt cx="1008112" cy="936104"/>
          </a:xfrm>
        </p:grpSpPr>
        <p:sp>
          <p:nvSpPr>
            <p:cNvPr id="8" name="Овал 7"/>
            <p:cNvSpPr/>
            <p:nvPr/>
          </p:nvSpPr>
          <p:spPr>
            <a:xfrm>
              <a:off x="4139952" y="5301208"/>
              <a:ext cx="1008112" cy="93610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83968" y="5301208"/>
              <a:ext cx="65114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/>
                <a:t>О</a:t>
              </a:r>
              <a:endParaRPr lang="ru-RU" sz="5400" b="1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39952" y="404664"/>
            <a:ext cx="1008112" cy="936104"/>
            <a:chOff x="3491880" y="332656"/>
            <a:chExt cx="1008112" cy="936104"/>
          </a:xfrm>
        </p:grpSpPr>
        <p:sp>
          <p:nvSpPr>
            <p:cNvPr id="11" name="Овал 10"/>
            <p:cNvSpPr/>
            <p:nvPr/>
          </p:nvSpPr>
          <p:spPr>
            <a:xfrm>
              <a:off x="3491880" y="332656"/>
              <a:ext cx="1008112" cy="93610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07904" y="332656"/>
              <a:ext cx="65114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/>
                <a:t>О</a:t>
              </a:r>
              <a:endParaRPr lang="ru-RU" sz="5400" b="1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259632" y="1484784"/>
            <a:ext cx="1008112" cy="936104"/>
            <a:chOff x="1619672" y="1628800"/>
            <a:chExt cx="1008112" cy="936104"/>
          </a:xfrm>
        </p:grpSpPr>
        <p:sp>
          <p:nvSpPr>
            <p:cNvPr id="13" name="Овал 12"/>
            <p:cNvSpPr/>
            <p:nvPr/>
          </p:nvSpPr>
          <p:spPr>
            <a:xfrm>
              <a:off x="1619672" y="1628800"/>
              <a:ext cx="1008112" cy="93610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3688" y="1628800"/>
              <a:ext cx="65114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/>
                <a:t>Д</a:t>
              </a:r>
              <a:endParaRPr lang="ru-RU" sz="5400" b="1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827584" y="3933056"/>
            <a:ext cx="1008112" cy="936104"/>
            <a:chOff x="827584" y="3933056"/>
            <a:chExt cx="1008112" cy="936104"/>
          </a:xfrm>
        </p:grpSpPr>
        <p:sp>
          <p:nvSpPr>
            <p:cNvPr id="7" name="Овал 6"/>
            <p:cNvSpPr/>
            <p:nvPr/>
          </p:nvSpPr>
          <p:spPr>
            <a:xfrm>
              <a:off x="827584" y="3933056"/>
              <a:ext cx="1008112" cy="93610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71600" y="3933056"/>
              <a:ext cx="63991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b="1" dirty="0" smtClean="0"/>
                <a:t>Ц</a:t>
              </a:r>
              <a:endParaRPr lang="ru-RU" sz="5400" b="1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923928" y="2780928"/>
            <a:ext cx="1008112" cy="936104"/>
            <a:chOff x="3923928" y="2780928"/>
            <a:chExt cx="1008112" cy="936104"/>
          </a:xfrm>
        </p:grpSpPr>
        <p:sp>
          <p:nvSpPr>
            <p:cNvPr id="6" name="Овал 5"/>
            <p:cNvSpPr/>
            <p:nvPr/>
          </p:nvSpPr>
          <p:spPr>
            <a:xfrm>
              <a:off x="3923928" y="2780928"/>
              <a:ext cx="1008112" cy="93610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67944" y="2780928"/>
              <a:ext cx="737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/>
                <a:t>Ы</a:t>
              </a:r>
              <a:endParaRPr lang="ru-RU" sz="5400" b="1" dirty="0"/>
            </a:p>
          </p:txBody>
        </p:sp>
      </p:grpSp>
      <p:cxnSp>
        <p:nvCxnSpPr>
          <p:cNvPr id="29" name="Прямая со стрелкой 28"/>
          <p:cNvCxnSpPr/>
          <p:nvPr/>
        </p:nvCxnSpPr>
        <p:spPr>
          <a:xfrm flipH="1" flipV="1">
            <a:off x="5004050" y="1196752"/>
            <a:ext cx="1656182" cy="2952328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6516216" y="4005064"/>
            <a:ext cx="288032" cy="21602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 стрелкой 35"/>
          <p:cNvCxnSpPr>
            <a:stCxn id="11" idx="6"/>
          </p:cNvCxnSpPr>
          <p:nvPr/>
        </p:nvCxnSpPr>
        <p:spPr>
          <a:xfrm>
            <a:off x="5148064" y="872716"/>
            <a:ext cx="1800200" cy="68407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4860032" y="2348880"/>
            <a:ext cx="2088232" cy="302433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 flipV="1">
            <a:off x="1979712" y="2348880"/>
            <a:ext cx="2304256" cy="3096344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19" idx="0"/>
          </p:cNvCxnSpPr>
          <p:nvPr/>
        </p:nvCxnSpPr>
        <p:spPr>
          <a:xfrm flipH="1">
            <a:off x="1291560" y="2420888"/>
            <a:ext cx="256104" cy="151216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7" idx="6"/>
          </p:cNvCxnSpPr>
          <p:nvPr/>
        </p:nvCxnSpPr>
        <p:spPr>
          <a:xfrm flipV="1">
            <a:off x="1835696" y="3429000"/>
            <a:ext cx="2160240" cy="97210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63" y="274638"/>
            <a:ext cx="8186737" cy="58689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Голос, огонь, долина, юг, война, Яша, лень, шум, олень, медаль, Юра, январь, тишина, цель, пень, яблоко, ёлка, речь, пою.</a:t>
            </a: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395536" y="476672"/>
            <a:ext cx="8208912" cy="5184576"/>
            <a:chOff x="395536" y="476672"/>
            <a:chExt cx="8208912" cy="518457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555776" y="476672"/>
              <a:ext cx="6048672" cy="158417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96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УМНИКИ</a:t>
              </a:r>
              <a:endPara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pic>
          <p:nvPicPr>
            <p:cNvPr id="1026" name="Picture 2" descr="C:\Documents and Settings\Администратор\Local Settings\Temporary Internet Files\Content.IE5\IVV6T3W2\schoolset2_m[1]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3140968"/>
              <a:ext cx="3048000" cy="2286000"/>
            </a:xfrm>
            <a:prstGeom prst="rect">
              <a:avLst/>
            </a:prstGeom>
            <a:noFill/>
          </p:spPr>
        </p:pic>
        <p:pic>
          <p:nvPicPr>
            <p:cNvPr id="1027" name="Picture 3" descr="C:\Documents and Settings\Администратор\Local Settings\Temporary Internet Files\Content.IE5\X85G9BNG\1239631544_donald-zolan-14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4008" y="3356992"/>
              <a:ext cx="3068622" cy="2304256"/>
            </a:xfrm>
            <a:prstGeom prst="rect">
              <a:avLst/>
            </a:prstGeom>
            <a:noFill/>
          </p:spPr>
        </p:pic>
        <p:pic>
          <p:nvPicPr>
            <p:cNvPr id="1028" name="Picture 4" descr="C:\Program Files\Microsoft Office\MEDIA\CAGCAT10\j0299125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5536" y="476672"/>
              <a:ext cx="1100023" cy="18050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539552" y="404664"/>
            <a:ext cx="8423804" cy="5688632"/>
            <a:chOff x="539552" y="404664"/>
            <a:chExt cx="8423804" cy="5688632"/>
          </a:xfrm>
        </p:grpSpPr>
        <p:pic>
          <p:nvPicPr>
            <p:cNvPr id="2" name="j0214098.wav">
              <a:hlinkClick r:id="" action="ppaction://media"/>
            </p:cNvPr>
            <p:cNvPicPr>
              <a:picLocks noRot="1" noChangeAspect="1"/>
            </p:cNvPicPr>
            <p:nvPr>
              <a:wavAudioFile r:embed="rId1" name="j0214098.wav"/>
            </p:nvPr>
          </p:nvPicPr>
          <p:blipFill>
            <a:blip r:embed="rId3" cstate="print"/>
            <a:stretch>
              <a:fillRect/>
            </a:stretch>
          </p:blipFill>
          <p:spPr>
            <a:xfrm>
              <a:off x="611560" y="4365104"/>
              <a:ext cx="1728192" cy="1728192"/>
            </a:xfrm>
            <a:prstGeom prst="rect">
              <a:avLst/>
            </a:prstGeom>
          </p:spPr>
        </p:pic>
        <p:sp>
          <p:nvSpPr>
            <p:cNvPr id="3" name="Sound"/>
            <p:cNvSpPr>
              <a:spLocks noEditPoints="1" noChangeArrowheads="1"/>
            </p:cNvSpPr>
            <p:nvPr/>
          </p:nvSpPr>
          <p:spPr bwMode="auto">
            <a:xfrm>
              <a:off x="539552" y="1556792"/>
              <a:ext cx="1809750" cy="1809750"/>
            </a:xfrm>
            <a:custGeom>
              <a:avLst/>
              <a:gdLst>
                <a:gd name="T0" fmla="*/ 11164 w 21600"/>
                <a:gd name="T1" fmla="*/ 21159 h 21600"/>
                <a:gd name="T2" fmla="*/ 11164 w 21600"/>
                <a:gd name="T3" fmla="*/ 0 h 21600"/>
                <a:gd name="T4" fmla="*/ 0 w 21600"/>
                <a:gd name="T5" fmla="*/ 10800 h 21600"/>
                <a:gd name="T6" fmla="*/ 21600 w 21600"/>
                <a:gd name="T7" fmla="*/ 10800 h 21600"/>
                <a:gd name="T8" fmla="*/ 761 w 21600"/>
                <a:gd name="T9" fmla="*/ 22454 h 21600"/>
                <a:gd name="T10" fmla="*/ 21069 w 21600"/>
                <a:gd name="T11" fmla="*/ 2828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7273"/>
                  </a:moveTo>
                  <a:lnTo>
                    <a:pt x="5824" y="7273"/>
                  </a:lnTo>
                  <a:lnTo>
                    <a:pt x="11164" y="0"/>
                  </a:lnTo>
                  <a:lnTo>
                    <a:pt x="11164" y="21159"/>
                  </a:lnTo>
                  <a:lnTo>
                    <a:pt x="5824" y="13885"/>
                  </a:lnTo>
                  <a:lnTo>
                    <a:pt x="0" y="13885"/>
                  </a:lnTo>
                  <a:lnTo>
                    <a:pt x="0" y="7273"/>
                  </a:lnTo>
                  <a:close/>
                </a:path>
                <a:path w="21600" h="21600">
                  <a:moveTo>
                    <a:pt x="13024" y="7273"/>
                  </a:moveTo>
                  <a:lnTo>
                    <a:pt x="13591" y="6722"/>
                  </a:lnTo>
                  <a:lnTo>
                    <a:pt x="13833" y="7548"/>
                  </a:lnTo>
                  <a:lnTo>
                    <a:pt x="14076" y="8485"/>
                  </a:lnTo>
                  <a:lnTo>
                    <a:pt x="14157" y="9367"/>
                  </a:lnTo>
                  <a:lnTo>
                    <a:pt x="14197" y="10524"/>
                  </a:lnTo>
                  <a:lnTo>
                    <a:pt x="14197" y="11406"/>
                  </a:lnTo>
                  <a:lnTo>
                    <a:pt x="14116" y="12012"/>
                  </a:lnTo>
                  <a:lnTo>
                    <a:pt x="13995" y="12728"/>
                  </a:lnTo>
                  <a:lnTo>
                    <a:pt x="13833" y="13444"/>
                  </a:lnTo>
                  <a:lnTo>
                    <a:pt x="13712" y="14106"/>
                  </a:lnTo>
                  <a:lnTo>
                    <a:pt x="13591" y="14546"/>
                  </a:lnTo>
                  <a:lnTo>
                    <a:pt x="13065" y="13885"/>
                  </a:lnTo>
                  <a:lnTo>
                    <a:pt x="13307" y="12893"/>
                  </a:lnTo>
                  <a:lnTo>
                    <a:pt x="13469" y="11791"/>
                  </a:lnTo>
                  <a:lnTo>
                    <a:pt x="13550" y="10910"/>
                  </a:lnTo>
                  <a:lnTo>
                    <a:pt x="13591" y="10138"/>
                  </a:lnTo>
                  <a:lnTo>
                    <a:pt x="13469" y="9367"/>
                  </a:lnTo>
                  <a:lnTo>
                    <a:pt x="13388" y="8595"/>
                  </a:lnTo>
                  <a:lnTo>
                    <a:pt x="13267" y="7934"/>
                  </a:lnTo>
                  <a:lnTo>
                    <a:pt x="13024" y="7273"/>
                  </a:lnTo>
                  <a:close/>
                </a:path>
                <a:path w="21600" h="21600">
                  <a:moveTo>
                    <a:pt x="16382" y="3967"/>
                  </a:moveTo>
                  <a:lnTo>
                    <a:pt x="16786" y="5179"/>
                  </a:lnTo>
                  <a:lnTo>
                    <a:pt x="17150" y="6612"/>
                  </a:lnTo>
                  <a:lnTo>
                    <a:pt x="17474" y="8651"/>
                  </a:lnTo>
                  <a:lnTo>
                    <a:pt x="17595" y="9753"/>
                  </a:lnTo>
                  <a:lnTo>
                    <a:pt x="17635" y="12012"/>
                  </a:lnTo>
                  <a:lnTo>
                    <a:pt x="17393" y="13665"/>
                  </a:lnTo>
                  <a:lnTo>
                    <a:pt x="17150" y="15208"/>
                  </a:lnTo>
                  <a:lnTo>
                    <a:pt x="16786" y="16310"/>
                  </a:lnTo>
                  <a:lnTo>
                    <a:pt x="16341" y="17687"/>
                  </a:lnTo>
                  <a:lnTo>
                    <a:pt x="15815" y="17081"/>
                  </a:lnTo>
                  <a:lnTo>
                    <a:pt x="16503" y="14602"/>
                  </a:lnTo>
                  <a:lnTo>
                    <a:pt x="16786" y="13169"/>
                  </a:lnTo>
                  <a:lnTo>
                    <a:pt x="16867" y="12012"/>
                  </a:lnTo>
                  <a:lnTo>
                    <a:pt x="16867" y="9642"/>
                  </a:lnTo>
                  <a:lnTo>
                    <a:pt x="16705" y="7989"/>
                  </a:lnTo>
                  <a:lnTo>
                    <a:pt x="16422" y="6612"/>
                  </a:lnTo>
                  <a:lnTo>
                    <a:pt x="16220" y="5675"/>
                  </a:lnTo>
                  <a:lnTo>
                    <a:pt x="15856" y="4518"/>
                  </a:lnTo>
                  <a:lnTo>
                    <a:pt x="16382" y="3967"/>
                  </a:lnTo>
                  <a:close/>
                </a:path>
                <a:path w="21600" h="21600">
                  <a:moveTo>
                    <a:pt x="18889" y="1377"/>
                  </a:moveTo>
                  <a:lnTo>
                    <a:pt x="19415" y="826"/>
                  </a:lnTo>
                  <a:lnTo>
                    <a:pt x="20194" y="2576"/>
                  </a:lnTo>
                  <a:lnTo>
                    <a:pt x="20831" y="4683"/>
                  </a:lnTo>
                  <a:lnTo>
                    <a:pt x="21357" y="7204"/>
                  </a:lnTo>
                  <a:lnTo>
                    <a:pt x="21650" y="9450"/>
                  </a:lnTo>
                  <a:lnTo>
                    <a:pt x="21600" y="12301"/>
                  </a:lnTo>
                  <a:lnTo>
                    <a:pt x="21215" y="15938"/>
                  </a:lnTo>
                  <a:lnTo>
                    <a:pt x="20629" y="18348"/>
                  </a:lnTo>
                  <a:lnTo>
                    <a:pt x="19415" y="21655"/>
                  </a:lnTo>
                  <a:lnTo>
                    <a:pt x="18889" y="21159"/>
                  </a:lnTo>
                  <a:lnTo>
                    <a:pt x="19901" y="18404"/>
                  </a:lnTo>
                  <a:lnTo>
                    <a:pt x="20467" y="15593"/>
                  </a:lnTo>
                  <a:lnTo>
                    <a:pt x="20791" y="12342"/>
                  </a:lnTo>
                  <a:lnTo>
                    <a:pt x="20871" y="9532"/>
                  </a:lnTo>
                  <a:lnTo>
                    <a:pt x="20629" y="7411"/>
                  </a:lnTo>
                  <a:lnTo>
                    <a:pt x="20062" y="4628"/>
                  </a:lnTo>
                  <a:lnTo>
                    <a:pt x="19415" y="2810"/>
                  </a:lnTo>
                  <a:lnTo>
                    <a:pt x="18889" y="1377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4" name="Picture 2" descr="C:\Documents and Settings\Администратор\Local Settings\Temporary Internet Files\Content.IE5\WJ18BV41\flover_alf[1]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92280" y="1700808"/>
              <a:ext cx="1561226" cy="2210303"/>
            </a:xfrm>
            <a:prstGeom prst="rect">
              <a:avLst/>
            </a:prstGeom>
            <a:noFill/>
          </p:spPr>
        </p:pic>
        <p:pic>
          <p:nvPicPr>
            <p:cNvPr id="3074" name="Picture 2" descr="C:\Documents and Settings\Администратор\Local Settings\Temporary Internet Files\Content.IE5\IVV6T3W2\raketa_ladoshkami[1]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20272" y="4077072"/>
              <a:ext cx="1498476" cy="1997968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899592" y="404664"/>
              <a:ext cx="2542619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b="1" dirty="0" smtClean="0">
                  <a:solidFill>
                    <a:srgbClr val="0070C0"/>
                  </a:solidFill>
                </a:rPr>
                <a:t>ЗВ</a:t>
              </a:r>
              <a:r>
                <a:rPr lang="ru-RU" sz="6600" b="1" dirty="0" smtClean="0">
                  <a:solidFill>
                    <a:srgbClr val="FF0000"/>
                  </a:solidFill>
                </a:rPr>
                <a:t>У</a:t>
              </a:r>
              <a:r>
                <a:rPr lang="ru-RU" sz="6600" b="1" dirty="0" smtClean="0">
                  <a:solidFill>
                    <a:srgbClr val="00B050"/>
                  </a:solidFill>
                </a:rPr>
                <a:t>К</a:t>
              </a:r>
              <a:r>
                <a:rPr lang="ru-RU" sz="6600" b="1" dirty="0" smtClean="0">
                  <a:solidFill>
                    <a:srgbClr val="FF0000"/>
                  </a:solidFill>
                </a:rPr>
                <a:t>И</a:t>
              </a:r>
              <a:endParaRPr lang="ru-RU" sz="6600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28184" y="476672"/>
              <a:ext cx="273517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b="1" dirty="0" smtClean="0"/>
                <a:t>БУКВЫ</a:t>
              </a:r>
              <a:endParaRPr lang="ru-RU" sz="6600" b="1" dirty="0"/>
            </a:p>
          </p:txBody>
        </p:sp>
        <p:pic>
          <p:nvPicPr>
            <p:cNvPr id="1026" name="Picture 2" descr="C:\Documents and Settings\Администратор\Local Settings\Temporary Internet Files\Content.IE5\WJ18BV41\question-mark-in-blue-round-button-6154-large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87824" y="764704"/>
              <a:ext cx="3456384" cy="345638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60648"/>
            <a:ext cx="328160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[ </a:t>
            </a:r>
            <a:r>
              <a:rPr lang="ru-RU" sz="6600" b="1" dirty="0" smtClean="0">
                <a:solidFill>
                  <a:srgbClr val="0070C0"/>
                </a:solidFill>
              </a:rPr>
              <a:t>ЗВ</a:t>
            </a:r>
            <a:r>
              <a:rPr lang="ru-RU" sz="6600" b="1" dirty="0" smtClean="0">
                <a:solidFill>
                  <a:srgbClr val="FF0000"/>
                </a:solidFill>
              </a:rPr>
              <a:t>У</a:t>
            </a:r>
            <a:r>
              <a:rPr lang="ru-RU" sz="6600" b="1" dirty="0" smtClean="0">
                <a:solidFill>
                  <a:srgbClr val="00B050"/>
                </a:solidFill>
              </a:rPr>
              <a:t>К</a:t>
            </a:r>
            <a:r>
              <a:rPr lang="ru-RU" sz="6600" b="1" dirty="0" smtClean="0">
                <a:solidFill>
                  <a:srgbClr val="FF0000"/>
                </a:solidFill>
              </a:rPr>
              <a:t>И]</a:t>
            </a:r>
          </a:p>
          <a:p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2780928"/>
            <a:ext cx="205973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/>
              <a:t>СОГЛАСНЫЕ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ТВЁРДЫЕ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МЯГКИЕ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ЗВОНКИЕ</a:t>
            </a:r>
          </a:p>
          <a:p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  <a:t>ГЛУХИЕ</a:t>
            </a:r>
            <a:endParaRPr lang="ru-RU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484784"/>
            <a:ext cx="77521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Звуки мы слышим и произносим!</a:t>
            </a:r>
            <a:endParaRPr lang="ru-RU" sz="4000" b="1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755576" y="2780928"/>
            <a:ext cx="2664296" cy="2016224"/>
            <a:chOff x="755576" y="2636912"/>
            <a:chExt cx="2664296" cy="2016224"/>
          </a:xfrm>
        </p:grpSpPr>
        <p:sp>
          <p:nvSpPr>
            <p:cNvPr id="3" name="TextBox 2"/>
            <p:cNvSpPr txBox="1"/>
            <p:nvPr/>
          </p:nvSpPr>
          <p:spPr>
            <a:xfrm>
              <a:off x="827584" y="2636912"/>
              <a:ext cx="25922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u="sng" dirty="0" smtClean="0"/>
                <a:t>ГЛАСНЫЕ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55576" y="3356992"/>
              <a:ext cx="504056" cy="5040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187624" y="4149080"/>
              <a:ext cx="504056" cy="5040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2336523">
              <a:off x="1475656" y="3429000"/>
              <a:ext cx="504056" cy="5040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20496660">
              <a:off x="1830325" y="4071701"/>
              <a:ext cx="504056" cy="5040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483768" y="3789040"/>
              <a:ext cx="504056" cy="5040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9783033">
              <a:off x="2339752" y="3284984"/>
              <a:ext cx="504056" cy="5040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Прямоугольник 12"/>
          <p:cNvSpPr/>
          <p:nvPr/>
        </p:nvSpPr>
        <p:spPr>
          <a:xfrm rot="1565781">
            <a:off x="5076056" y="3717032"/>
            <a:ext cx="504056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72200" y="5013176"/>
            <a:ext cx="5040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884368" y="3140968"/>
            <a:ext cx="5040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932040" y="3284984"/>
            <a:ext cx="5040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410361">
            <a:off x="5680340" y="4969388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1694714">
            <a:off x="7037526" y="4742399"/>
            <a:ext cx="504056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452320" y="3717032"/>
            <a:ext cx="504056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rot="2072339">
            <a:off x="7550789" y="4175541"/>
            <a:ext cx="504056" cy="50405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19143661">
            <a:off x="4963530" y="4612618"/>
            <a:ext cx="504056" cy="50405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Local Settings\Temporary Internet Files\Content.IE5\ACOG79VS\261251[1]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3243385" cy="28803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99792" y="26064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Б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>
                <a:solidFill>
                  <a:srgbClr val="0070C0"/>
                </a:solidFill>
              </a:rPr>
              <a:t>К</a:t>
            </a:r>
            <a:r>
              <a:rPr lang="ru-RU" sz="5400" b="1" dirty="0" smtClean="0"/>
              <a:t>В</a:t>
            </a:r>
            <a:r>
              <a:rPr lang="ru-RU" sz="5400" b="1" dirty="0" smtClean="0">
                <a:solidFill>
                  <a:srgbClr val="FF0000"/>
                </a:solidFill>
              </a:rPr>
              <a:t>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124744"/>
            <a:ext cx="642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БУКВЫ МЫ ВИДИМ И ПИШЕМ!</a:t>
            </a:r>
            <a:endParaRPr lang="ru-RU" sz="3600" b="1" dirty="0"/>
          </a:p>
        </p:txBody>
      </p:sp>
      <p:pic>
        <p:nvPicPr>
          <p:cNvPr id="5122" name="Picture 2" descr="C:\Documents and Settings\Администратор\Local Settings\Temporary Internet Files\Content.IE5\X85G9BNG\book06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852936"/>
            <a:ext cx="2743699" cy="2422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79512" y="260648"/>
            <a:ext cx="8712968" cy="5144199"/>
            <a:chOff x="179512" y="260648"/>
            <a:chExt cx="8712968" cy="5144199"/>
          </a:xfrm>
        </p:grpSpPr>
        <p:pic>
          <p:nvPicPr>
            <p:cNvPr id="3074" name="Picture 2" descr="C:\Documents and Settings\Администратор\Local Settings\Temporary Internet Files\Content.IE5\WJ18BV41\pensii-voennoslugashih-zakon-o-pensiyah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3789040"/>
              <a:ext cx="2203373" cy="1615807"/>
            </a:xfrm>
            <a:prstGeom prst="rect">
              <a:avLst/>
            </a:prstGeom>
            <a:noFill/>
          </p:spPr>
        </p:pic>
        <p:sp>
          <p:nvSpPr>
            <p:cNvPr id="2" name="Прямоугольник 1"/>
            <p:cNvSpPr/>
            <p:nvPr/>
          </p:nvSpPr>
          <p:spPr>
            <a:xfrm>
              <a:off x="1475656" y="260648"/>
              <a:ext cx="589328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b="1" dirty="0" smtClean="0">
                  <a:solidFill>
                    <a:schemeClr val="accent6">
                      <a:lumMod val="50000"/>
                    </a:schemeClr>
                  </a:solidFill>
                </a:rPr>
                <a:t>[ Звук заблудился ]</a:t>
              </a:r>
              <a:endParaRPr lang="ru-RU" sz="5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79512" y="1700808"/>
              <a:ext cx="28083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/>
              <a:r>
                <a:rPr lang="ru-RU" b="1" dirty="0" smtClean="0">
                  <a:solidFill>
                    <a:srgbClr val="C00000"/>
                  </a:solidFill>
                </a:rPr>
                <a:t>1.</a:t>
              </a:r>
              <a:r>
                <a:rPr lang="ru-RU" b="1" dirty="0" smtClean="0"/>
                <a:t>   Жучка будку не доела:</a:t>
              </a:r>
            </a:p>
            <a:p>
              <a:r>
                <a:rPr lang="ru-RU" b="1" dirty="0" smtClean="0"/>
                <a:t>       Неохота, надоело!</a:t>
              </a:r>
              <a:endParaRPr lang="ru-RU" b="1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1520" y="2636912"/>
              <a:ext cx="30963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/>
              <a:r>
                <a:rPr lang="ru-RU" b="1" dirty="0" smtClean="0">
                  <a:solidFill>
                    <a:srgbClr val="C00000"/>
                  </a:solidFill>
                </a:rPr>
                <a:t>2.</a:t>
              </a:r>
              <a:r>
                <a:rPr lang="ru-RU" b="1" dirty="0" smtClean="0"/>
                <a:t>Ехал дядя без жилета,</a:t>
              </a:r>
            </a:p>
            <a:p>
              <a:r>
                <a:rPr lang="ru-RU" b="1" dirty="0" smtClean="0"/>
                <a:t>    Заплатил он штраф за это.</a:t>
              </a:r>
              <a:endParaRPr lang="ru-RU" b="1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51520" y="3789040"/>
              <a:ext cx="345638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/>
              <a:r>
                <a:rPr lang="ru-RU" b="1" dirty="0" smtClean="0">
                  <a:solidFill>
                    <a:srgbClr val="C00000"/>
                  </a:solidFill>
                </a:rPr>
                <a:t>3.</a:t>
              </a:r>
              <a:r>
                <a:rPr lang="ru-RU" b="1" dirty="0" smtClean="0"/>
                <a:t>Мы собирали васильки,</a:t>
              </a:r>
            </a:p>
            <a:p>
              <a:r>
                <a:rPr lang="ru-RU" b="1" dirty="0" smtClean="0"/>
                <a:t>    На головах у нас щенки.</a:t>
              </a:r>
              <a:endParaRPr lang="ru-RU" b="1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860032" y="3717032"/>
              <a:ext cx="316835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6.</a:t>
              </a:r>
              <a:r>
                <a:rPr lang="ru-RU" b="1" dirty="0" smtClean="0"/>
                <a:t>Тает снег. Течёт ручей.</a:t>
              </a:r>
            </a:p>
            <a:p>
              <a:r>
                <a:rPr lang="ru-RU" b="1" dirty="0" smtClean="0"/>
                <a:t>    На ветвях полно врачей.</a:t>
              </a:r>
              <a:endParaRPr lang="ru-RU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860032" y="2708920"/>
              <a:ext cx="36004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5.</a:t>
              </a:r>
              <a:r>
                <a:rPr lang="ru-RU" b="1" dirty="0" smtClean="0"/>
                <a:t>На пожелтевшую траву</a:t>
              </a:r>
            </a:p>
            <a:p>
              <a:r>
                <a:rPr lang="ru-RU" b="1" dirty="0" smtClean="0"/>
                <a:t>    Бросает лев свою листву.</a:t>
              </a:r>
              <a:endParaRPr lang="ru-RU" b="1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860032" y="1700808"/>
              <a:ext cx="4032448" cy="648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4.</a:t>
              </a:r>
              <a:r>
                <a:rPr lang="ru-RU" b="1" dirty="0" smtClean="0"/>
                <a:t>Лежит лентяй на раскладушке, </a:t>
              </a:r>
            </a:p>
            <a:p>
              <a:r>
                <a:rPr lang="ru-RU" b="1" dirty="0" smtClean="0"/>
                <a:t>    Грызёт, похрустывая  пушки.</a:t>
              </a:r>
              <a:endParaRPr 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827584" y="1700808"/>
            <a:ext cx="7619500" cy="2736304"/>
            <a:chOff x="762250" y="836712"/>
            <a:chExt cx="7619500" cy="273630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59632" y="836712"/>
              <a:ext cx="698477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/>
                <a:t>Отгадай слово по первым звукам названий картинок.</a:t>
              </a:r>
              <a:endParaRPr lang="ru-RU" dirty="0" smtClean="0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762250" y="2132856"/>
              <a:ext cx="7619500" cy="1440160"/>
              <a:chOff x="827584" y="2132856"/>
              <a:chExt cx="7619500" cy="1440160"/>
            </a:xfrm>
          </p:grpSpPr>
          <p:pic>
            <p:nvPicPr>
              <p:cNvPr id="3074" name="Picture 2" descr="http://www.optika4.ru/uploads/posts/2011-11/thumbs/1321796260_aug1707a-hr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092280" y="2204864"/>
                <a:ext cx="1354804" cy="1368152"/>
              </a:xfrm>
              <a:prstGeom prst="rect">
                <a:avLst/>
              </a:prstGeom>
              <a:noFill/>
            </p:spPr>
          </p:pic>
          <p:pic>
            <p:nvPicPr>
              <p:cNvPr id="3076" name="Picture 4" descr="http://evolutsia.com/images/stories/91845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92080" y="2132856"/>
                <a:ext cx="1440160" cy="1440160"/>
              </a:xfrm>
              <a:prstGeom prst="rect">
                <a:avLst/>
              </a:prstGeom>
              <a:noFill/>
            </p:spPr>
          </p:pic>
          <p:pic>
            <p:nvPicPr>
              <p:cNvPr id="3078" name="Picture 6" descr="http://900igr.net/Detskie_prezentatsii/Biologija.Morskie_zhiteli/Morskie_zhiteli_1.files/slide0021_image02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87824" y="2132856"/>
                <a:ext cx="1584176" cy="1406749"/>
              </a:xfrm>
              <a:prstGeom prst="rect">
                <a:avLst/>
              </a:prstGeom>
              <a:noFill/>
            </p:spPr>
          </p:pic>
          <p:pic>
            <p:nvPicPr>
              <p:cNvPr id="3080" name="Picture 8" descr="http://sevchern.ru/images/news/m_id-169/40010354B05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27584" y="2132856"/>
                <a:ext cx="1503464" cy="136815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323528" y="548680"/>
            <a:ext cx="8386567" cy="3200999"/>
            <a:chOff x="323528" y="548680"/>
            <a:chExt cx="8386567" cy="3200999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323528" y="1628800"/>
              <a:ext cx="8386567" cy="2120879"/>
              <a:chOff x="490457" y="1088005"/>
              <a:chExt cx="8386567" cy="2120879"/>
            </a:xfrm>
          </p:grpSpPr>
          <p:pic>
            <p:nvPicPr>
              <p:cNvPr id="4098" name="Picture 2" descr="http://www.nevabuket.ru/ready/img_/sharik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90457" y="1088005"/>
                <a:ext cx="1129216" cy="1920435"/>
              </a:xfrm>
              <a:prstGeom prst="rect">
                <a:avLst/>
              </a:prstGeom>
              <a:noFill/>
            </p:spPr>
          </p:pic>
          <p:pic>
            <p:nvPicPr>
              <p:cNvPr id="4100" name="Picture 4" descr="http://womenhappiness.ru/wp-content/uploads/2014/01/interaktivnaja-kukla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893695" y="1240658"/>
                <a:ext cx="1382161" cy="1685562"/>
              </a:xfrm>
              <a:prstGeom prst="rect">
                <a:avLst/>
              </a:prstGeom>
              <a:noFill/>
            </p:spPr>
          </p:pic>
          <p:pic>
            <p:nvPicPr>
              <p:cNvPr id="4102" name="Picture 6" descr="http://900igr.net/datai/zhivotnye/Domashnie-5.files/0005-006-Osjol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97020" y="1268759"/>
                <a:ext cx="1537955" cy="1580903"/>
              </a:xfrm>
              <a:prstGeom prst="rect">
                <a:avLst/>
              </a:prstGeom>
              <a:noFill/>
            </p:spPr>
          </p:pic>
          <p:pic>
            <p:nvPicPr>
              <p:cNvPr id="4106" name="Picture 10" descr="http://www.pixnet.ru/wallpapers/8d9a735c48d015393fefe87f630534be/710_4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16200000">
                <a:off x="5097740" y="1430368"/>
                <a:ext cx="1976129" cy="1580903"/>
              </a:xfrm>
              <a:prstGeom prst="rect">
                <a:avLst/>
              </a:prstGeom>
              <a:noFill/>
            </p:spPr>
          </p:pic>
          <p:pic>
            <p:nvPicPr>
              <p:cNvPr id="4108" name="Picture 12" descr="http://www.optika4.ru/uploads/posts/2011-11/thumbs/1321796260_aug1707a-hr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236999" y="1268760"/>
                <a:ext cx="1640025" cy="1656184"/>
              </a:xfrm>
              <a:prstGeom prst="rect">
                <a:avLst/>
              </a:prstGeom>
              <a:noFill/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1907704" y="548680"/>
              <a:ext cx="58106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Отгадай слово по первым звукам названий картинок.</a:t>
              </a:r>
              <a:endParaRPr lang="ru-RU" dirty="0" smtClean="0"/>
            </a:p>
            <a:p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323528" y="1700808"/>
            <a:ext cx="8267572" cy="2088232"/>
            <a:chOff x="323528" y="764704"/>
            <a:chExt cx="8267572" cy="208823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403648" y="764704"/>
              <a:ext cx="65527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/>
                <a:t>Отгадай слово по первым звукам названий картинок.</a:t>
              </a:r>
              <a:endParaRPr lang="ru-RU" dirty="0" smtClean="0"/>
            </a:p>
          </p:txBody>
        </p:sp>
        <p:pic>
          <p:nvPicPr>
            <p:cNvPr id="4" name="Picture 6" descr="http://900igr.net/Detskie_prezentatsii/Biologija.Morskie_zhiteli/Morskie_zhiteli_1.files/slide0021_image02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3968" y="1700808"/>
              <a:ext cx="1152128" cy="1023090"/>
            </a:xfrm>
            <a:prstGeom prst="rect">
              <a:avLst/>
            </a:prstGeom>
            <a:noFill/>
          </p:spPr>
        </p:pic>
        <p:pic>
          <p:nvPicPr>
            <p:cNvPr id="5" name="Picture 2" descr="http://www.optika4.ru/uploads/posts/2011-11/thumbs/1321796260_aug1707a-hr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6296" y="1484784"/>
              <a:ext cx="1354804" cy="1368152"/>
            </a:xfrm>
            <a:prstGeom prst="rect">
              <a:avLst/>
            </a:prstGeom>
            <a:noFill/>
          </p:spPr>
        </p:pic>
        <p:pic>
          <p:nvPicPr>
            <p:cNvPr id="6" name="Picture 2" descr="http://www.optika4.ru/uploads/posts/2011-11/thumbs/1321796260_aug1707a-hr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3528" y="1628800"/>
              <a:ext cx="994764" cy="1004565"/>
            </a:xfrm>
            <a:prstGeom prst="rect">
              <a:avLst/>
            </a:prstGeom>
            <a:noFill/>
          </p:spPr>
        </p:pic>
        <p:pic>
          <p:nvPicPr>
            <p:cNvPr id="2050" name="Picture 2" descr="http://go2.imgsmail.ru/imgpreview?key=15f5c8fa57fc0d5c&amp;mb=imgdb_preview_179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75656" y="1628800"/>
              <a:ext cx="1346091" cy="1008112"/>
            </a:xfrm>
            <a:prstGeom prst="rect">
              <a:avLst/>
            </a:prstGeom>
            <a:noFill/>
          </p:spPr>
        </p:pic>
        <p:pic>
          <p:nvPicPr>
            <p:cNvPr id="2052" name="Picture 4" descr="http://www.intelkot.ru/upload/8814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87824" y="1628800"/>
              <a:ext cx="1152128" cy="1152128"/>
            </a:xfrm>
            <a:prstGeom prst="rect">
              <a:avLst/>
            </a:prstGeom>
            <a:noFill/>
          </p:spPr>
        </p:pic>
        <p:pic>
          <p:nvPicPr>
            <p:cNvPr id="2054" name="Picture 6" descr="http://doseng.org/uploads/posts/2008-04/1208152043_1208147557_254b0fae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52120" y="1628800"/>
              <a:ext cx="1339749" cy="122413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20689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Назови недостающую картинку, чтобы из первых звуков названий картинок получилось слово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467544" y="2564904"/>
            <a:ext cx="8195564" cy="1659310"/>
            <a:chOff x="539552" y="1700808"/>
            <a:chExt cx="8195564" cy="1659310"/>
          </a:xfrm>
        </p:grpSpPr>
        <p:pic>
          <p:nvPicPr>
            <p:cNvPr id="4" name="Picture 2" descr="http://www.optika4.ru/uploads/posts/2011-11/thumbs/1321796260_aug1707a-hr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40352" y="1916832"/>
              <a:ext cx="994764" cy="1004565"/>
            </a:xfrm>
            <a:prstGeom prst="rect">
              <a:avLst/>
            </a:prstGeom>
            <a:noFill/>
          </p:spPr>
        </p:pic>
        <p:pic>
          <p:nvPicPr>
            <p:cNvPr id="1026" name="Picture 2" descr="http://21region.org/uploads/posts/2011-04/1301987231_pictur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12160" y="1988840"/>
              <a:ext cx="1440160" cy="1080120"/>
            </a:xfrm>
            <a:prstGeom prst="rect">
              <a:avLst/>
            </a:prstGeom>
            <a:noFill/>
          </p:spPr>
        </p:pic>
        <p:pic>
          <p:nvPicPr>
            <p:cNvPr id="1028" name="Picture 4" descr="http://5klass.net/datas/okruzhajuschij-mir/ZHivotnye-1-klass/0014-014-Indjuk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7984" y="1916832"/>
              <a:ext cx="1728192" cy="1296144"/>
            </a:xfrm>
            <a:prstGeom prst="rect">
              <a:avLst/>
            </a:prstGeom>
            <a:noFill/>
          </p:spPr>
        </p:pic>
        <p:pic>
          <p:nvPicPr>
            <p:cNvPr id="1030" name="Picture 6" descr="http://luntiki.ru/uploads/images/8/2/f/d/190/22a2ce3c9c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83768" y="1700808"/>
              <a:ext cx="1584176" cy="1524770"/>
            </a:xfrm>
            <a:prstGeom prst="rect">
              <a:avLst/>
            </a:prstGeom>
            <a:noFill/>
          </p:spPr>
        </p:pic>
        <p:pic>
          <p:nvPicPr>
            <p:cNvPr id="1031" name="Picture 7" descr="C:\Documents and Settings\Администратор\Local Settings\Temporary Internet Files\Content.IE5\X85G9BNG\faq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9552" y="1772816"/>
              <a:ext cx="1587302" cy="158730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484</Words>
  <Application>Microsoft Office PowerPoint</Application>
  <PresentationFormat>Экран (4:3)</PresentationFormat>
  <Paragraphs>110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Администратор</cp:lastModifiedBy>
  <cp:revision>33</cp:revision>
  <dcterms:modified xsi:type="dcterms:W3CDTF">2015-01-29T18:36:53Z</dcterms:modified>
</cp:coreProperties>
</file>