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1F8D0-87C1-4CC9-94F1-22875293DD49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530C9-7546-447D-B52B-8B42474176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530C9-7546-447D-B52B-8B4247417614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643314"/>
            <a:ext cx="6400800" cy="928686"/>
          </a:xfrm>
        </p:spPr>
        <p:txBody>
          <a:bodyPr/>
          <a:lstStyle/>
          <a:p>
            <a:r>
              <a:rPr lang="ru-RU" dirty="0" smtClean="0"/>
              <a:t>Автор : Анисович Галина Владимировна - </a:t>
            </a:r>
            <a:r>
              <a:rPr lang="ru-RU" sz="1400" dirty="0" smtClean="0"/>
              <a:t>старший методист</a:t>
            </a:r>
          </a:p>
          <a:p>
            <a:r>
              <a:rPr lang="ru-RU" sz="1400" dirty="0" smtClean="0"/>
              <a:t>МБОУ ДО ДДТ МО Кавказский район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83355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Эффективность дополнительной образовательной общеразвивающей  программы</a:t>
            </a:r>
            <a:endParaRPr lang="ru-RU" sz="32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dirty="0"/>
              <a:t>Уровень  4. </a:t>
            </a:r>
            <a:r>
              <a:rPr lang="ru-RU" sz="1800" dirty="0"/>
              <a:t>Личностный(персональный)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sz="1800" dirty="0" smtClean="0"/>
              <a:t>Сформированность  универсальных     учебных действий</a:t>
            </a: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5720" y="2285992"/>
            <a:ext cx="4270248" cy="421484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Умения объяснять явления действительности, их сущность, причины, взаимосвязи, используя  соответствующий научный аппарат, решать познавательные проблемы.</a:t>
            </a:r>
          </a:p>
          <a:p>
            <a:pPr algn="just">
              <a:buNone/>
            </a:pP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  умения ориентироваться в мире духовных ценностей.</a:t>
            </a:r>
          </a:p>
          <a:p>
            <a:pPr algn="just">
              <a:buNone/>
            </a:pP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 ориентироваться  в ключевых проблемах современной жизни, решать аналитические проблемы.</a:t>
            </a:r>
          </a:p>
          <a:p>
            <a:pPr algn="just">
              <a:buNone/>
            </a:pP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 Умения работать в группах. высказывать своё мнение и прислушиваться к мнению других, дополнять мнение товарищей, сотрудничать со сверстниками.</a:t>
            </a:r>
          </a:p>
          <a:p>
            <a:pPr lvl="0" algn="just">
              <a:buNone/>
            </a:pP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Решать проблемы, связанные  с реализацией определенных социальных ролей.</a:t>
            </a:r>
          </a:p>
          <a:p>
            <a:pPr lvl="0" algn="just">
              <a:buNone/>
            </a:pP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 умение задавать вопросы.  определять цель деятельности на занятии</a:t>
            </a:r>
          </a:p>
          <a:p>
            <a:pPr lvl="0" algn="just">
              <a:buNone/>
            </a:pP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Принимать и сохранять учебную задачу.</a:t>
            </a:r>
          </a:p>
          <a:p>
            <a:pPr lvl="0" algn="just">
              <a:buNone/>
            </a:pP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Осуществлять итоговый и пошаговый контроль по результату.</a:t>
            </a:r>
          </a:p>
          <a:p>
            <a:pPr lvl="0" algn="just">
              <a:buNone/>
            </a:pP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Адекватно воспринимать оценку педагога.</a:t>
            </a:r>
          </a:p>
          <a:p>
            <a:pPr algn="just">
              <a:buNone/>
            </a:pP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Умение осуществлять познавательную и личностную  рефлексию.</a:t>
            </a:r>
            <a:endParaRPr lang="ru-RU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>
          <a:xfrm>
            <a:off x="5143504" y="2428868"/>
            <a:ext cx="3752848" cy="382219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Сформированность познавательных УУД</a:t>
            </a: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Сформированность регулятивных  УУД</a:t>
            </a: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Сформированность коммуникативных  УУД</a:t>
            </a:r>
          </a:p>
          <a:p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Показатели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dirty="0" smtClean="0"/>
          </a:p>
          <a:p>
            <a:r>
              <a:rPr lang="ru-RU" sz="1800" dirty="0" smtClean="0"/>
              <a:t>Уровень  </a:t>
            </a:r>
            <a:r>
              <a:rPr lang="ru-RU" sz="1800" dirty="0"/>
              <a:t>4. Личностный(персональный)</a:t>
            </a:r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Сформированность личностных  качеств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1600" dirty="0" err="1" smtClean="0">
                <a:solidFill>
                  <a:schemeClr val="accent3">
                    <a:lumMod val="75000"/>
                  </a:schemeClr>
                </a:solidFill>
              </a:rPr>
              <a:t>Сформированность</a:t>
            </a: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  гражданской и </a:t>
            </a:r>
            <a:r>
              <a:rPr lang="ru-RU" sz="1600" dirty="0" err="1" smtClean="0">
                <a:solidFill>
                  <a:schemeClr val="accent3">
                    <a:lumMod val="75000"/>
                  </a:schemeClr>
                </a:solidFill>
              </a:rPr>
              <a:t>этно-культурной</a:t>
            </a: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accent3">
                    <a:lumMod val="75000"/>
                  </a:schemeClr>
                </a:solidFill>
              </a:rPr>
              <a:t>индентичности</a:t>
            </a:r>
            <a:endParaRPr lang="ru-RU" sz="16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600" dirty="0" err="1" smtClean="0">
                <a:solidFill>
                  <a:schemeClr val="accent3">
                    <a:lumMod val="75000"/>
                  </a:schemeClr>
                </a:solidFill>
              </a:rPr>
              <a:t>Сформированность</a:t>
            </a: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  гуманистических и демократических ценностных ориентаций</a:t>
            </a:r>
          </a:p>
          <a:p>
            <a:pPr>
              <a:lnSpc>
                <a:spcPct val="120000"/>
              </a:lnSpc>
            </a:pPr>
            <a:r>
              <a:rPr lang="ru-RU" sz="1500" dirty="0" err="1" smtClean="0">
                <a:solidFill>
                  <a:schemeClr val="accent3">
                    <a:lumMod val="75000"/>
                  </a:schemeClr>
                </a:solidFill>
              </a:rPr>
              <a:t>Сформированность</a:t>
            </a:r>
            <a:r>
              <a:rPr lang="ru-RU" sz="1500" dirty="0" smtClean="0">
                <a:solidFill>
                  <a:schemeClr val="accent3">
                    <a:lumMod val="75000"/>
                  </a:schemeClr>
                </a:solidFill>
              </a:rPr>
              <a:t>  самостоятельности и личной ответственности за свои поступки</a:t>
            </a:r>
          </a:p>
          <a:p>
            <a:pPr>
              <a:lnSpc>
                <a:spcPct val="120000"/>
              </a:lnSpc>
            </a:pPr>
            <a:r>
              <a:rPr lang="ru-RU" sz="1600" dirty="0" err="1" smtClean="0">
                <a:solidFill>
                  <a:schemeClr val="accent3">
                    <a:lumMod val="75000"/>
                  </a:schemeClr>
                </a:solidFill>
              </a:rPr>
              <a:t>Сформированность</a:t>
            </a: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  навыков адаптации в динамично изменяющемся и развивающемся мире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>
          <a:xfrm>
            <a:off x="4572000" y="2471383"/>
            <a:ext cx="4267200" cy="3822192"/>
          </a:xfrm>
        </p:spPr>
        <p:txBody>
          <a:bodyPr>
            <a:normAutofit/>
          </a:bodyPr>
          <a:lstStyle/>
          <a:p>
            <a:r>
              <a:rPr lang="ru-RU" sz="1800" dirty="0" err="1" smtClean="0">
                <a:solidFill>
                  <a:schemeClr val="accent3">
                    <a:lumMod val="75000"/>
                  </a:schemeClr>
                </a:solidFill>
              </a:rPr>
              <a:t>Сформированность</a:t>
            </a: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 личностного смысла в учении и непрерывном образовании</a:t>
            </a:r>
          </a:p>
          <a:p>
            <a:r>
              <a:rPr lang="ru-RU" sz="1700" dirty="0" err="1" smtClean="0">
                <a:solidFill>
                  <a:schemeClr val="accent3">
                    <a:lumMod val="75000"/>
                  </a:schemeClr>
                </a:solidFill>
              </a:rPr>
              <a:t>Сформированность</a:t>
            </a:r>
            <a:r>
              <a:rPr lang="ru-RU" sz="1700" dirty="0" smtClean="0">
                <a:solidFill>
                  <a:schemeClr val="accent3">
                    <a:lumMod val="75000"/>
                  </a:schemeClr>
                </a:solidFill>
              </a:rPr>
              <a:t> эстетических потребностей, ценностей и чувств, потребности к творческому труду</a:t>
            </a:r>
          </a:p>
          <a:p>
            <a:r>
              <a:rPr lang="ru-RU" sz="1800" dirty="0" err="1" smtClean="0">
                <a:solidFill>
                  <a:schemeClr val="accent3">
                    <a:lumMod val="75000"/>
                  </a:schemeClr>
                </a:solidFill>
              </a:rPr>
              <a:t>Сформированность</a:t>
            </a: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 установки на безопасный, здоровый образ жизни</a:t>
            </a:r>
            <a:endParaRPr lang="ru-RU" sz="1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Показатели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dirty="0" smtClean="0"/>
          </a:p>
          <a:p>
            <a:r>
              <a:rPr lang="ru-RU" sz="1800" dirty="0" smtClean="0"/>
              <a:t>Уровень  5. Социальный(семейное окружение)</a:t>
            </a:r>
            <a:endParaRPr lang="ru-RU" sz="1800" dirty="0"/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352670" cy="731520"/>
          </a:xfrm>
        </p:spPr>
        <p:txBody>
          <a:bodyPr/>
          <a:lstStyle/>
          <a:p>
            <a:r>
              <a:rPr lang="ru-RU" sz="1800" dirty="0" smtClean="0"/>
              <a:t>Субъективная позиция родителей (лиц их заменяющих) в реализации программы</a:t>
            </a:r>
            <a:endParaRPr lang="ru-RU" sz="1800" dirty="0"/>
          </a:p>
        </p:txBody>
      </p:sp>
      <p:pic>
        <p:nvPicPr>
          <p:cNvPr id="7" name="Содержимое 6" descr="img500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 l="12465" t="11975" r="7351" b="16923"/>
          <a:stretch>
            <a:fillRect/>
          </a:stretch>
        </p:blipFill>
        <p:spPr>
          <a:xfrm>
            <a:off x="928662" y="2403519"/>
            <a:ext cx="2992876" cy="3668687"/>
          </a:xfrm>
        </p:spPr>
      </p:pic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Общая удовлетворенность результатами обучения по программе</a:t>
            </a:r>
          </a:p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Общая удовлетворенность психологической атмосферой реализации программы</a:t>
            </a:r>
          </a:p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Общая удовлетворенность условиями реализации программы (материально-техническими, организационными, технологическими и др.)</a:t>
            </a:r>
          </a:p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Мотивация к продолжению обучения по программе</a:t>
            </a:r>
          </a:p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Готовность к оказанию поддержки по реализации программы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Показатели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Уровень  1. Федеральный (общероссийский)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>
          <a:xfrm>
            <a:off x="4791330" y="1357298"/>
            <a:ext cx="4041775" cy="898222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Нормативное  обоснование программы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40000" lnSpcReduction="20000"/>
          </a:bodyPr>
          <a:lstStyle/>
          <a:p>
            <a:pPr lvl="0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</a:rPr>
              <a:t>Методические рекомендации по проектированию дополнительных общеразвивающих  программ </a:t>
            </a:r>
          </a:p>
          <a:p>
            <a:pPr lvl="0">
              <a:buNone/>
            </a:pP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</a:rPr>
              <a:t>    от 18. 11.2015 г. Министерства образования и науки РФ</a:t>
            </a:r>
          </a:p>
          <a:p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</a:rPr>
              <a:t>Приказ Министерства образования и науки РФ от 29 августа 2013 г. № 1008 «Об утверждении Порядка организации и осуществления образовательной деятельности по дополнительным общеобразовательным программам</a:t>
            </a:r>
          </a:p>
          <a:p>
            <a:pPr lvl="0"/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</a:rPr>
              <a:t>Концепция развития дополнительного образования детей, утвержденная распоряжением Правительства Российской Федерации от 4</a:t>
            </a:r>
            <a:r>
              <a:rPr lang="ru-RU" sz="3400" b="1" dirty="0" smtClean="0">
                <a:solidFill>
                  <a:srgbClr val="0000FF"/>
                </a:solidFill>
              </a:rPr>
              <a:t> </a:t>
            </a: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</a:rPr>
              <a:t>сентября 2014 г. № 1726-р </a:t>
            </a:r>
            <a:r>
              <a:rPr lang="ru-RU" sz="3400" b="1" dirty="0" smtClean="0">
                <a:solidFill>
                  <a:srgbClr val="0000FF"/>
                </a:solidFill>
              </a:rPr>
              <a:t/>
            </a:r>
            <a:br>
              <a:rPr lang="ru-RU" sz="3400" b="1" dirty="0" smtClean="0">
                <a:solidFill>
                  <a:srgbClr val="0000FF"/>
                </a:solidFill>
              </a:rPr>
            </a:br>
            <a:endParaRPr lang="ru-RU" sz="3400" dirty="0" smtClean="0"/>
          </a:p>
          <a:p>
            <a:endParaRPr lang="ru-RU" sz="1600" dirty="0" smtClean="0"/>
          </a:p>
          <a:p>
            <a:pPr lvl="0">
              <a:buNone/>
            </a:pPr>
            <a:endParaRPr lang="ru-RU" sz="1600" b="1" dirty="0" smtClean="0">
              <a:solidFill>
                <a:srgbClr val="0000FF"/>
              </a:solidFill>
            </a:endParaRPr>
          </a:p>
          <a:p>
            <a:pPr lvl="0">
              <a:buNone/>
            </a:pPr>
            <a:r>
              <a:rPr lang="ru-RU" sz="2600" b="1" dirty="0" smtClean="0">
                <a:solidFill>
                  <a:srgbClr val="0000FF"/>
                </a:solidFill>
              </a:rPr>
              <a:t> </a:t>
            </a:r>
            <a:endParaRPr lang="ru-RU" sz="2600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Соответствие законодательным и другим нормативным документам федерального уровня</a:t>
            </a:r>
          </a:p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Наличие ссылок на разработку программы в рамках приоритетных инновационных направлений  развития образования в РФ</a:t>
            </a:r>
          </a:p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Соответствие программы требованиям к содержанию и оформлению программ дополнительного образования</a:t>
            </a:r>
          </a:p>
          <a:p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Показатели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Уровень  </a:t>
            </a:r>
            <a:r>
              <a:rPr lang="ru-RU" dirty="0" smtClean="0"/>
              <a:t>2. </a:t>
            </a:r>
            <a:r>
              <a:rPr lang="ru-RU" sz="2000" dirty="0" smtClean="0"/>
              <a:t>Региональный (муниципальный)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sz="2000" dirty="0" smtClean="0"/>
              <a:t>Социальная эффективность реализации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Охват особых категорий учащихся:</a:t>
            </a:r>
          </a:p>
          <a:p>
            <a:pPr>
              <a:buNone/>
            </a:pPr>
            <a:endParaRPr lang="ru-RU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Охват с учащихся особыми образовательными потребностями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Сохранность контингента учащихся в течение года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1900" dirty="0" smtClean="0">
                <a:solidFill>
                  <a:schemeClr val="accent3">
                    <a:lumMod val="75000"/>
                  </a:schemeClr>
                </a:solidFill>
              </a:rPr>
              <a:t>Дети дошкольного возраста</a:t>
            </a:r>
          </a:p>
          <a:p>
            <a:pPr>
              <a:buFontTx/>
              <a:buChar char="-"/>
            </a:pPr>
            <a:r>
              <a:rPr lang="ru-RU" sz="1900" dirty="0" smtClean="0">
                <a:solidFill>
                  <a:schemeClr val="accent3">
                    <a:lumMod val="75000"/>
                  </a:schemeClr>
                </a:solidFill>
              </a:rPr>
              <a:t>Дети старше 14 лет</a:t>
            </a:r>
          </a:p>
          <a:p>
            <a:pPr>
              <a:buFontTx/>
              <a:buChar char="-"/>
            </a:pPr>
            <a:r>
              <a:rPr lang="ru-RU" sz="1900" dirty="0" smtClean="0">
                <a:solidFill>
                  <a:schemeClr val="accent3">
                    <a:lumMod val="75000"/>
                  </a:schemeClr>
                </a:solidFill>
              </a:rPr>
              <a:t>Дети, оказавшиеся в трудной жизненной ситуации (беженцы, сироты, опекаемые)</a:t>
            </a:r>
          </a:p>
          <a:p>
            <a:pPr>
              <a:buFontTx/>
              <a:buChar char="-"/>
            </a:pPr>
            <a:r>
              <a:rPr lang="ru-RU" sz="1900" dirty="0" smtClean="0">
                <a:solidFill>
                  <a:schemeClr val="accent3">
                    <a:lumMod val="75000"/>
                  </a:schemeClr>
                </a:solidFill>
              </a:rPr>
              <a:t>Трудновоспитуемые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endParaRPr lang="ru-RU" sz="16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Дети с ОВЗ</a:t>
            </a:r>
          </a:p>
          <a:p>
            <a:pPr>
              <a:buFontTx/>
              <a:buChar char="-"/>
            </a:pP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Дети с признаками одаренности</a:t>
            </a:r>
            <a:endParaRPr lang="ru-RU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Показатели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Уровень  2. </a:t>
            </a:r>
            <a:r>
              <a:rPr lang="ru-RU" sz="2000" dirty="0"/>
              <a:t>Региональный (муниципальный)</a:t>
            </a:r>
            <a:endParaRPr lang="ru-RU" sz="2400" dirty="0"/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sz="2000" dirty="0" smtClean="0"/>
              <a:t>Экономическая эффективность реализации 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Основы профессионального образования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Гранты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Выраженная профориентационная направленность</a:t>
            </a: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Привлечение внебюджетных средств на реализацию программы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Показатели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698876" cy="732974"/>
          </a:xfrm>
        </p:spPr>
        <p:txBody>
          <a:bodyPr/>
          <a:lstStyle/>
          <a:p>
            <a:r>
              <a:rPr lang="ru-RU" sz="2000" dirty="0"/>
              <a:t>Уровень  3. </a:t>
            </a:r>
            <a:r>
              <a:rPr lang="ru-RU" sz="1800" dirty="0"/>
              <a:t>Организационный (учрежденческий)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just"/>
            <a:r>
              <a:rPr lang="ru-RU" sz="1600" dirty="0" smtClean="0"/>
              <a:t>Организационно-управленческая эффективность</a:t>
            </a: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Постановление Главного государственного санитарного врача Российской Федерации от 4 июля 2014 г. № 41 «Об утверждении СанПиН 2.4.4.3172-14 «Санитарно-эпидемиологические требования к устройству, содержанию и организации режима работы образовательных организаций дополнительного образования детей»</a:t>
            </a:r>
            <a:r>
              <a:rPr lang="ru-RU" sz="2800" dirty="0" smtClean="0">
                <a:solidFill>
                  <a:srgbClr val="0000FF"/>
                </a:solidFill>
              </a:rPr>
              <a:t/>
            </a:r>
            <a:br>
              <a:rPr lang="ru-RU" sz="2800" dirty="0" smtClean="0">
                <a:solidFill>
                  <a:srgbClr val="0000FF"/>
                </a:solidFill>
              </a:rPr>
            </a:br>
            <a:endParaRPr lang="ru-RU" sz="2000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Соответствие организационных условий реализации программы (режим занятий и др.) возрастным и персональным особенностям учащихся</a:t>
            </a:r>
          </a:p>
          <a:p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Соответствие УП содержанию и прогнозируемым результатам</a:t>
            </a:r>
          </a:p>
          <a:p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Соответствие  ресурсного обеспечения программы её содержанию (методическое, материально-техническое, информационное и др.)</a:t>
            </a:r>
          </a:p>
          <a:p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Наличие условий, направленных на здоровьесбережение и безопасность участников  образовательного процесса</a:t>
            </a:r>
            <a:endParaRPr lang="ru-RU" sz="1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Показатели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  <a:p>
            <a:endParaRPr lang="ru-RU" sz="2000" dirty="0"/>
          </a:p>
          <a:p>
            <a:r>
              <a:rPr lang="ru-RU" sz="2000" dirty="0" smtClean="0"/>
              <a:t>Уровень  </a:t>
            </a:r>
            <a:r>
              <a:rPr lang="ru-RU" sz="2000" dirty="0"/>
              <a:t>3. </a:t>
            </a:r>
            <a:r>
              <a:rPr lang="ru-RU" sz="1800" dirty="0"/>
              <a:t>Организационный (учрежденческий)</a:t>
            </a:r>
            <a:endParaRPr lang="ru-RU" sz="3200" dirty="0"/>
          </a:p>
          <a:p>
            <a:endParaRPr lang="ru-RU" sz="3200" dirty="0"/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sz="2000" dirty="0" smtClean="0"/>
              <a:t>Педагогическая эффективность  программы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комплексная; интегрированная; модульная;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сквозная.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Технологии развивающего обучения, проблемного обучения, проектная деятельность,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ИКТ…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Ознакомительный, базовый, предпрофессиональный (углубленный)</a:t>
            </a:r>
            <a:endParaRPr lang="ru-RU" sz="28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Выраженность  инновационной направленности программы</a:t>
            </a:r>
          </a:p>
          <a:p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Соответствие программы определенной форме организации содержания и процесса педагогической деятельности</a:t>
            </a:r>
          </a:p>
          <a:p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Соответствие технологического обеспечения программы современным требованиям, предъявляемым к образовательному процессу</a:t>
            </a:r>
          </a:p>
          <a:p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Соответствие специализированного технологического обеспечения программы её направленности и уровню освоения</a:t>
            </a:r>
            <a:endParaRPr lang="ru-RU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Показатели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14282" y="1428736"/>
            <a:ext cx="4627438" cy="732974"/>
          </a:xfrm>
        </p:spPr>
        <p:txBody>
          <a:bodyPr/>
          <a:lstStyle/>
          <a:p>
            <a:endParaRPr lang="ru-RU" sz="2400" dirty="0" smtClean="0"/>
          </a:p>
          <a:p>
            <a:r>
              <a:rPr lang="ru-RU" sz="2000" dirty="0" smtClean="0"/>
              <a:t>Уровень  </a:t>
            </a:r>
            <a:r>
              <a:rPr lang="ru-RU" sz="2000" dirty="0"/>
              <a:t>3. </a:t>
            </a:r>
            <a:r>
              <a:rPr lang="ru-RU" sz="1800" dirty="0"/>
              <a:t>Организационный (учрежденческий)</a:t>
            </a:r>
            <a:endParaRPr lang="ru-RU" sz="2400" dirty="0"/>
          </a:p>
          <a:p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sz="2000" dirty="0" smtClean="0"/>
              <a:t>Педагогическая эффективность программы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Очная, очно-заочная, очно-дистанционная, заочная ( допускается сочетание различных форм получения образования и форм обучения ФЗ №273, г.2, ст. 17, п.4)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Соответствие форм реализации  программы её содержанию и прогнозируемым результатам</a:t>
            </a:r>
          </a:p>
          <a:p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Наличие форм и технологий индивидуализации образовательного процесса, отражающих специфику его организации в соответствии с контингентом  учащихся</a:t>
            </a:r>
          </a:p>
          <a:p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Соответствие результатов освоения программы  планируемым.</a:t>
            </a:r>
          </a:p>
          <a:p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Наличие победителей, призёров в конкурсах, фестивалях и т.п.</a:t>
            </a:r>
          </a:p>
          <a:p>
            <a:endParaRPr lang="ru-RU" sz="1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Показатели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dirty="0" smtClean="0"/>
          </a:p>
          <a:p>
            <a:r>
              <a:rPr lang="ru-RU" sz="2000" dirty="0" smtClean="0"/>
              <a:t>Уровень  4. </a:t>
            </a:r>
            <a:r>
              <a:rPr lang="ru-RU" sz="1800" dirty="0" smtClean="0"/>
              <a:t>Личностный(персональный)</a:t>
            </a:r>
            <a:endParaRPr lang="ru-RU" sz="2400" dirty="0"/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Теоретическая подготовленность</a:t>
            </a:r>
            <a:endParaRPr lang="ru-RU" dirty="0"/>
          </a:p>
        </p:txBody>
      </p:sp>
      <p:pic>
        <p:nvPicPr>
          <p:cNvPr id="7" name="Содержимое 6" descr="436yrh.gif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785786" y="2714619"/>
            <a:ext cx="2925131" cy="3510157"/>
          </a:xfrm>
        </p:spPr>
      </p:pic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Овладение теоретическими знаниями по основным разделам программы</a:t>
            </a:r>
          </a:p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Овладение специальной терминологией по программе</a:t>
            </a:r>
          </a:p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Овладение системой понятий</a:t>
            </a:r>
          </a:p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Знание правил и алгоритмов деятельности</a:t>
            </a:r>
          </a:p>
          <a:p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Показатели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dirty="0" smtClean="0"/>
          </a:p>
          <a:p>
            <a:r>
              <a:rPr lang="ru-RU" sz="2000" dirty="0" smtClean="0"/>
              <a:t>Уровень  </a:t>
            </a:r>
            <a:r>
              <a:rPr lang="ru-RU" sz="2000" dirty="0"/>
              <a:t>4. </a:t>
            </a:r>
            <a:r>
              <a:rPr lang="ru-RU" sz="1800" dirty="0"/>
              <a:t>Личностный(персональный)</a:t>
            </a:r>
            <a:endParaRPr lang="ru-RU" sz="2400" dirty="0"/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Практическая подготовленность</a:t>
            </a:r>
            <a:endParaRPr lang="ru-RU" dirty="0"/>
          </a:p>
        </p:txBody>
      </p:sp>
      <p:pic>
        <p:nvPicPr>
          <p:cNvPr id="7" name="Содержимое 6" descr="17r3.gif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42112" y="2500306"/>
            <a:ext cx="3857652" cy="3857652"/>
          </a:xfrm>
        </p:spPr>
      </p:pic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Овладение практическими умениями и навыками по основным разделам программы</a:t>
            </a:r>
          </a:p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Овладение специальным оборудованием и оснащением</a:t>
            </a:r>
          </a:p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Сформированность творческих навыков в выполнении заданий по программе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Показатели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Другая 2">
      <a:dk1>
        <a:srgbClr val="FFFF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00B0F0"/>
      </a:accent5>
      <a:accent6>
        <a:srgbClr val="1AB39F"/>
      </a:accent6>
      <a:hlink>
        <a:srgbClr val="EB8803"/>
      </a:hlink>
      <a:folHlink>
        <a:srgbClr val="AAB8DE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184</TotalTime>
  <Words>667</Words>
  <PresentationFormat>Экран (4:3)</PresentationFormat>
  <Paragraphs>119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Официальная</vt:lpstr>
      <vt:lpstr>Эффективность дополнительной образовательной общеразвивающей  программы</vt:lpstr>
      <vt:lpstr>Показатели</vt:lpstr>
      <vt:lpstr>Показатели</vt:lpstr>
      <vt:lpstr>Показатели</vt:lpstr>
      <vt:lpstr>Показатели</vt:lpstr>
      <vt:lpstr>Показатели</vt:lpstr>
      <vt:lpstr>Показатели</vt:lpstr>
      <vt:lpstr>Показатели</vt:lpstr>
      <vt:lpstr>Показатели</vt:lpstr>
      <vt:lpstr>Показатели</vt:lpstr>
      <vt:lpstr>Показатели</vt:lpstr>
      <vt:lpstr>Показатели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Эффективность дополнительной образовательной общеразвивающей  программы</dc:title>
  <dc:creator>Юрий</dc:creator>
  <cp:lastModifiedBy>Юрий</cp:lastModifiedBy>
  <cp:revision>24</cp:revision>
  <dcterms:created xsi:type="dcterms:W3CDTF">2017-09-20T12:33:58Z</dcterms:created>
  <dcterms:modified xsi:type="dcterms:W3CDTF">2017-09-22T13:52:04Z</dcterms:modified>
</cp:coreProperties>
</file>