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5"/>
  </p:notesMasterIdLst>
  <p:sldIdLst>
    <p:sldId id="295" r:id="rId2"/>
    <p:sldId id="296" r:id="rId3"/>
    <p:sldId id="300" r:id="rId4"/>
    <p:sldId id="297" r:id="rId5"/>
    <p:sldId id="258" r:id="rId6"/>
    <p:sldId id="298" r:id="rId7"/>
    <p:sldId id="311" r:id="rId8"/>
    <p:sldId id="312" r:id="rId9"/>
    <p:sldId id="299" r:id="rId10"/>
    <p:sldId id="303" r:id="rId11"/>
    <p:sldId id="289" r:id="rId12"/>
    <p:sldId id="290" r:id="rId13"/>
    <p:sldId id="301" r:id="rId14"/>
    <p:sldId id="256" r:id="rId15"/>
    <p:sldId id="262" r:id="rId16"/>
    <p:sldId id="315" r:id="rId17"/>
    <p:sldId id="310" r:id="rId18"/>
    <p:sldId id="304" r:id="rId19"/>
    <p:sldId id="305" r:id="rId20"/>
    <p:sldId id="306" r:id="rId21"/>
    <p:sldId id="307" r:id="rId22"/>
    <p:sldId id="308" r:id="rId23"/>
    <p:sldId id="316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6B779E-04AE-4FF7-8644-EFB9BBA29E52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320A1F-2C72-40DB-A524-C3446887C1C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320A1F-2C72-40DB-A524-C3446887C1C4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7715E-8275-46EC-A20F-4952D33106D0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6FBA8-2B2B-45D2-B89D-AA8FF76439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7715E-8275-46EC-A20F-4952D33106D0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6FBA8-2B2B-45D2-B89D-AA8FF76439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7715E-8275-46EC-A20F-4952D33106D0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6FBA8-2B2B-45D2-B89D-AA8FF76439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7715E-8275-46EC-A20F-4952D33106D0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6FBA8-2B2B-45D2-B89D-AA8FF76439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7715E-8275-46EC-A20F-4952D33106D0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6FBA8-2B2B-45D2-B89D-AA8FF76439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7715E-8275-46EC-A20F-4952D33106D0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6FBA8-2B2B-45D2-B89D-AA8FF76439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7715E-8275-46EC-A20F-4952D33106D0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6FBA8-2B2B-45D2-B89D-AA8FF76439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7715E-8275-46EC-A20F-4952D33106D0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6FBA8-2B2B-45D2-B89D-AA8FF76439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7715E-8275-46EC-A20F-4952D33106D0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6FBA8-2B2B-45D2-B89D-AA8FF76439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7715E-8275-46EC-A20F-4952D33106D0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6FBA8-2B2B-45D2-B89D-AA8FF76439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7715E-8275-46EC-A20F-4952D33106D0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6FBA8-2B2B-45D2-B89D-AA8FF76439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C7715E-8275-46EC-A20F-4952D33106D0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36FBA8-2B2B-45D2-B89D-AA8FF764390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pandia.ru/text/category/vidi_deyatelmznosti/" TargetMode="External"/><Relationship Id="rId2" Type="http://schemas.openxmlformats.org/officeDocument/2006/relationships/hyperlink" Target="http://www.pandia.ru/text/category/vneurochnaya_deyatelmznostmz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88024" y="2420888"/>
            <a:ext cx="2880320" cy="180020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2053" name="Picture 5" descr="C:\Users\1\Desktop\все пр\Я и мои друзья\Иллюстрации к урокам\Для Любы\для Любы15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1"/>
            <a:ext cx="9144000" cy="6851670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1187624" y="188640"/>
            <a:ext cx="6912768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chemeClr val="bg1"/>
                </a:solidFill>
              </a:rPr>
              <a:t>Формирование исследовательской компетенции младших школьников        в рамках  ФГОС.  Опыт работы.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851920" y="1772816"/>
            <a:ext cx="410445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b="1" i="1" dirty="0" smtClean="0">
                <a:solidFill>
                  <a:schemeClr val="bg1"/>
                </a:solidFill>
              </a:rPr>
              <a:t> </a:t>
            </a:r>
          </a:p>
          <a:p>
            <a:pPr algn="r"/>
            <a:r>
              <a:rPr lang="ru-RU" sz="2400" b="1" i="1" dirty="0" smtClean="0">
                <a:solidFill>
                  <a:schemeClr val="bg1"/>
                </a:solidFill>
              </a:rPr>
              <a:t>МБОУ «СОШ №22»</a:t>
            </a:r>
          </a:p>
          <a:p>
            <a:pPr algn="r"/>
            <a:r>
              <a:rPr lang="ru-RU" sz="2400" b="1" i="1" dirty="0" err="1" smtClean="0">
                <a:solidFill>
                  <a:schemeClr val="bg1"/>
                </a:solidFill>
              </a:rPr>
              <a:t>Хуснутдинова</a:t>
            </a:r>
            <a:r>
              <a:rPr lang="ru-RU" sz="2400" b="1" i="1" dirty="0" smtClean="0">
                <a:solidFill>
                  <a:schemeClr val="bg1"/>
                </a:solidFill>
              </a:rPr>
              <a:t> Л.С.</a:t>
            </a:r>
          </a:p>
          <a:p>
            <a:pPr algn="r"/>
            <a:r>
              <a:rPr lang="ru-RU" sz="2400" b="1" i="1" dirty="0" smtClean="0">
                <a:solidFill>
                  <a:schemeClr val="bg1"/>
                </a:solidFill>
              </a:rPr>
              <a:t>учитель начальных классов</a:t>
            </a:r>
          </a:p>
          <a:p>
            <a:pPr algn="r"/>
            <a:endParaRPr lang="ru-RU" sz="2400" b="1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2290266"/>
          </a:xfrm>
        </p:spPr>
        <p:txBody>
          <a:bodyPr>
            <a:normAutofit fontScale="90000"/>
          </a:bodyPr>
          <a:lstStyle/>
          <a:p>
            <a:pPr lvl="0"/>
            <a:r>
              <a:rPr lang="ru-RU" sz="2200" b="1" dirty="0" smtClean="0">
                <a:solidFill>
                  <a:schemeClr val="tx2"/>
                </a:solidFill>
                <a:latin typeface="+mn-lt"/>
                <a:ea typeface="Times New Roman" pitchFamily="18" charset="0"/>
                <a:cs typeface="Times New Roman" pitchFamily="18" charset="0"/>
              </a:rPr>
              <a:t>Тема исследовательской работы (проекта) может быть любая. </a:t>
            </a:r>
            <a:br>
              <a:rPr lang="ru-RU" sz="2200" b="1" dirty="0" smtClean="0">
                <a:solidFill>
                  <a:schemeClr val="tx2"/>
                </a:solidFill>
                <a:latin typeface="+mn-lt"/>
                <a:ea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chemeClr val="tx2"/>
                </a:solidFill>
                <a:latin typeface="+mn-lt"/>
                <a:ea typeface="Times New Roman" pitchFamily="18" charset="0"/>
                <a:cs typeface="Times New Roman" pitchFamily="18" charset="0"/>
              </a:rPr>
              <a:t>Это может быть теоретическое исследование, </a:t>
            </a:r>
            <a:br>
              <a:rPr lang="ru-RU" sz="2200" b="1" dirty="0" smtClean="0">
                <a:solidFill>
                  <a:schemeClr val="tx2"/>
                </a:solidFill>
                <a:latin typeface="+mn-lt"/>
                <a:ea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chemeClr val="tx2"/>
                </a:solidFill>
                <a:latin typeface="+mn-lt"/>
                <a:ea typeface="Times New Roman" pitchFamily="18" charset="0"/>
                <a:cs typeface="Times New Roman" pitchFamily="18" charset="0"/>
              </a:rPr>
              <a:t>заключающееся в работе с литературными и иными источниками,</a:t>
            </a:r>
            <a:br>
              <a:rPr lang="ru-RU" sz="2200" b="1" dirty="0" smtClean="0">
                <a:solidFill>
                  <a:schemeClr val="tx2"/>
                </a:solidFill>
                <a:latin typeface="+mn-lt"/>
                <a:ea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chemeClr val="tx2"/>
                </a:solidFill>
                <a:latin typeface="+mn-lt"/>
                <a:ea typeface="Times New Roman" pitchFamily="18" charset="0"/>
                <a:cs typeface="Times New Roman" pitchFamily="18" charset="0"/>
              </a:rPr>
              <a:t> в поиске и обобщении информации по какому-то вопросу,</a:t>
            </a:r>
            <a:br>
              <a:rPr lang="ru-RU" sz="2200" b="1" dirty="0" smtClean="0">
                <a:solidFill>
                  <a:schemeClr val="tx2"/>
                </a:solidFill>
                <a:latin typeface="+mn-lt"/>
                <a:ea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chemeClr val="tx2"/>
                </a:solidFill>
                <a:latin typeface="+mn-lt"/>
                <a:ea typeface="Times New Roman" pitchFamily="18" charset="0"/>
                <a:cs typeface="Times New Roman" pitchFamily="18" charset="0"/>
              </a:rPr>
              <a:t> а может быть опытная работа, </a:t>
            </a:r>
            <a:br>
              <a:rPr lang="ru-RU" sz="2200" b="1" dirty="0" smtClean="0">
                <a:solidFill>
                  <a:schemeClr val="tx2"/>
                </a:solidFill>
                <a:latin typeface="+mn-lt"/>
                <a:ea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chemeClr val="tx2"/>
                </a:solidFill>
                <a:latin typeface="+mn-lt"/>
                <a:ea typeface="Times New Roman" pitchFamily="18" charset="0"/>
                <a:cs typeface="Times New Roman" pitchFamily="18" charset="0"/>
              </a:rPr>
              <a:t>наблюдение за объектами неживой и живой природы, жизнью людей и пр.</a:t>
            </a:r>
            <a:r>
              <a:rPr lang="ru-RU" sz="36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600" dirty="0" smtClean="0">
                <a:latin typeface="Arial" pitchFamily="34" charset="0"/>
                <a:cs typeface="Arial" pitchFamily="34" charset="0"/>
              </a:rPr>
            </a:br>
            <a:endParaRPr lang="ru-RU" dirty="0"/>
          </a:p>
        </p:txBody>
      </p:sp>
      <p:pic>
        <p:nvPicPr>
          <p:cNvPr id="4" name="Picture 3" descr="C:\Users\1\Desktop\для Любы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3284984"/>
            <a:ext cx="1835696" cy="2753545"/>
          </a:xfrm>
          <a:prstGeom prst="rect">
            <a:avLst/>
          </a:prstGeom>
          <a:noFill/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1835696" y="2421793"/>
            <a:ext cx="7308304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ea typeface="Times New Roman" pitchFamily="18" charset="0"/>
                <a:cs typeface="Times New Roman" pitchFamily="18" charset="0"/>
              </a:rPr>
              <a:t>Основные критерии: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1) соответствие темы проекта возрастным особенностям, потребностям и интересам детей;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2) научность проекта (наличие и грамотность формулировок целей, задач, гипотезы; адекватность методов исследования; достоверность полученных результатов; логичность и последовательность изложения материала; структурированность работы);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3) практическая значимость проекта (как для общества, так и для самого маленького исследователя);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4) степень участия автора (ребенка), </a:t>
            </a:r>
            <a:r>
              <a:rPr kumimoji="0" lang="ru-RU" b="0" i="0" u="sng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доля его самостоятельной работы в процессе выполнения проекта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 (самый весомый критерий);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5) культура представления готового проекта.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872208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rgbClr val="C00000"/>
                </a:solidFill>
              </a:rPr>
              <a:t>Центр «Талант с колыбели» </a:t>
            </a:r>
            <a:br>
              <a:rPr lang="ru-RU" sz="3100" b="1" dirty="0" smtClean="0">
                <a:solidFill>
                  <a:srgbClr val="C00000"/>
                </a:solidFill>
              </a:rPr>
            </a:br>
            <a:r>
              <a:rPr lang="en-US" sz="3100" b="1" dirty="0" smtClean="0">
                <a:solidFill>
                  <a:srgbClr val="C00000"/>
                </a:solidFill>
              </a:rPr>
              <a:t>II</a:t>
            </a:r>
            <a:r>
              <a:rPr lang="ru-RU" sz="3100" b="1" dirty="0" smtClean="0">
                <a:solidFill>
                  <a:srgbClr val="C00000"/>
                </a:solidFill>
              </a:rPr>
              <a:t>  Международный  конкурс </a:t>
            </a:r>
            <a:br>
              <a:rPr lang="ru-RU" sz="3100" b="1" dirty="0" smtClean="0">
                <a:solidFill>
                  <a:srgbClr val="C00000"/>
                </a:solidFill>
              </a:rPr>
            </a:br>
            <a:r>
              <a:rPr lang="ru-RU" sz="3100" b="1" dirty="0" smtClean="0">
                <a:solidFill>
                  <a:srgbClr val="C00000"/>
                </a:solidFill>
              </a:rPr>
              <a:t>детских исследовательских работ (проектов)</a:t>
            </a:r>
            <a:br>
              <a:rPr lang="ru-RU" sz="3100" b="1" dirty="0" smtClean="0">
                <a:solidFill>
                  <a:srgbClr val="C00000"/>
                </a:solidFill>
              </a:rPr>
            </a:br>
            <a:r>
              <a:rPr lang="ru-RU" sz="3100" b="1" dirty="0" smtClean="0">
                <a:solidFill>
                  <a:srgbClr val="C00000"/>
                </a:solidFill>
              </a:rPr>
              <a:t> «МОИ ПЕРВЫЕ ОТКРЫТИЯ».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C:\Users\1\Desktop\орг. 2Б\надо\Гудилина Арина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411760" y="2780928"/>
            <a:ext cx="2034512" cy="2877510"/>
          </a:xfrm>
          <a:prstGeom prst="rect">
            <a:avLst/>
          </a:prstGeom>
          <a:noFill/>
        </p:spPr>
      </p:pic>
      <p:pic>
        <p:nvPicPr>
          <p:cNvPr id="1027" name="Picture 3" descr="C:\Users\1\Desktop\орг. 2Б\надо\Закиров Эмиль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76256" y="3848684"/>
            <a:ext cx="2016224" cy="2851239"/>
          </a:xfrm>
          <a:prstGeom prst="rect">
            <a:avLst/>
          </a:prstGeom>
          <a:noFill/>
        </p:spPr>
      </p:pic>
      <p:pic>
        <p:nvPicPr>
          <p:cNvPr id="1028" name="Picture 4" descr="C:\Users\1\Desktop\орг. 2Б\надо\Кузнецова Ангелина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9512" y="2060848"/>
            <a:ext cx="2051720" cy="2901435"/>
          </a:xfrm>
          <a:prstGeom prst="rect">
            <a:avLst/>
          </a:prstGeom>
          <a:noFill/>
        </p:spPr>
      </p:pic>
      <p:pic>
        <p:nvPicPr>
          <p:cNvPr id="1029" name="Picture 5" descr="C:\Users\1\Desktop\орг. 2Б\надо\Сибишова Ляйсан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644008" y="3429000"/>
            <a:ext cx="1944216" cy="274940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Центр «Талант с колыбели» </a:t>
            </a:r>
            <a:br>
              <a:rPr lang="ru-RU" sz="3200" b="1" dirty="0" smtClean="0">
                <a:solidFill>
                  <a:srgbClr val="C00000"/>
                </a:solidFill>
              </a:rPr>
            </a:br>
            <a:r>
              <a:rPr lang="ru-RU" sz="3200" b="1" dirty="0" smtClean="0">
                <a:solidFill>
                  <a:srgbClr val="C00000"/>
                </a:solidFill>
                <a:latin typeface="+mn-lt"/>
              </a:rPr>
              <a:t>Всероссийский конкурс </a:t>
            </a:r>
            <a:br>
              <a:rPr lang="ru-RU" sz="3200" b="1" dirty="0" smtClean="0">
                <a:solidFill>
                  <a:srgbClr val="C00000"/>
                </a:solidFill>
                <a:latin typeface="+mn-lt"/>
              </a:rPr>
            </a:br>
            <a:r>
              <a:rPr lang="ru-RU" sz="3200" b="1" dirty="0" smtClean="0">
                <a:solidFill>
                  <a:srgbClr val="C00000"/>
                </a:solidFill>
                <a:latin typeface="+mn-lt"/>
              </a:rPr>
              <a:t>детских исследовательских работ (проектов) </a:t>
            </a:r>
            <a:br>
              <a:rPr lang="ru-RU" sz="3200" b="1" dirty="0" smtClean="0">
                <a:solidFill>
                  <a:srgbClr val="C00000"/>
                </a:solidFill>
                <a:latin typeface="+mn-lt"/>
              </a:rPr>
            </a:br>
            <a:r>
              <a:rPr lang="ru-RU" sz="3200" b="1" dirty="0" smtClean="0">
                <a:solidFill>
                  <a:srgbClr val="C00000"/>
                </a:solidFill>
                <a:latin typeface="+mn-lt"/>
              </a:rPr>
              <a:t>«Святое пламя вечного огня»</a:t>
            </a:r>
            <a:endParaRPr lang="ru-RU" sz="3200" b="1" dirty="0">
              <a:solidFill>
                <a:srgbClr val="C00000"/>
              </a:solidFill>
              <a:latin typeface="+mn-lt"/>
            </a:endParaRPr>
          </a:p>
        </p:txBody>
      </p:sp>
      <p:pic>
        <p:nvPicPr>
          <p:cNvPr id="1026" name="Picture 2" descr="C:\Users\1\Desktop\Талант с колыбели-1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59832" y="2233328"/>
            <a:ext cx="3168352" cy="44207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en-US" sz="3600" b="1" dirty="0" smtClean="0">
                <a:solidFill>
                  <a:srgbClr val="C00000"/>
                </a:solidFill>
              </a:rPr>
              <a:t>I </a:t>
            </a:r>
            <a:r>
              <a:rPr lang="ru-RU" sz="3600" b="1" dirty="0" smtClean="0">
                <a:solidFill>
                  <a:srgbClr val="C00000"/>
                </a:solidFill>
              </a:rPr>
              <a:t> Городская научно-исследовательская конференция имен Дважды Героя  Советского Союза Н. Г. </a:t>
            </a:r>
            <a:r>
              <a:rPr lang="ru-RU" sz="3600" b="1" dirty="0" err="1" smtClean="0">
                <a:solidFill>
                  <a:srgbClr val="C00000"/>
                </a:solidFill>
              </a:rPr>
              <a:t>Столярова</a:t>
            </a:r>
            <a:endParaRPr lang="ru-RU" sz="3600" b="1" dirty="0">
              <a:solidFill>
                <a:srgbClr val="C00000"/>
              </a:solidFill>
            </a:endParaRPr>
          </a:p>
        </p:txBody>
      </p:sp>
      <p:pic>
        <p:nvPicPr>
          <p:cNvPr id="4" name="Picture 3" descr="C:\Users\1\Desktop\ааааааааааааа\142996391165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51719" y="1556792"/>
            <a:ext cx="5258717" cy="525871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ocuments\Таблица 5-6jpg003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2678062"/>
            <a:ext cx="3039305" cy="4179938"/>
          </a:xfrm>
          <a:prstGeom prst="rect">
            <a:avLst/>
          </a:prstGeom>
          <a:noFill/>
        </p:spPr>
      </p:pic>
      <p:pic>
        <p:nvPicPr>
          <p:cNvPr id="1027" name="Picture 3" descr="C:\Users\1\Documents\Таблица 5-6jpg002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74651" y="2636743"/>
            <a:ext cx="3069349" cy="4221257"/>
          </a:xfrm>
          <a:prstGeom prst="rect">
            <a:avLst/>
          </a:prstGeom>
          <a:noFill/>
        </p:spPr>
      </p:pic>
      <p:pic>
        <p:nvPicPr>
          <p:cNvPr id="1028" name="Picture 4" descr="C:\Users\1\Documents\Таблица 5-6jpg003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007597" y="0"/>
            <a:ext cx="3278659" cy="45091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836712"/>
            <a:ext cx="9144000" cy="5400600"/>
          </a:xfrm>
        </p:spPr>
        <p:txBody>
          <a:bodyPr>
            <a:noAutofit/>
          </a:bodyPr>
          <a:lstStyle/>
          <a:p>
            <a:r>
              <a:rPr lang="ru-RU" sz="2800" dirty="0" smtClean="0"/>
              <a:t>Самому ребенку подготовиться к защите очень тяжело, здесь нужна помощь учителя и родителей.</a:t>
            </a:r>
            <a:br>
              <a:rPr lang="ru-RU" sz="2800" dirty="0" smtClean="0"/>
            </a:br>
            <a:r>
              <a:rPr lang="ru-RU" sz="2800" dirty="0" smtClean="0"/>
              <a:t> Даже очень хорошо подготовленные дети на публике теряются, очень помогает </a:t>
            </a:r>
            <a:r>
              <a:rPr lang="ru-RU" sz="2800" dirty="0" err="1" smtClean="0"/>
              <a:t>мультимедийное</a:t>
            </a:r>
            <a:r>
              <a:rPr lang="ru-RU" sz="2800" dirty="0" smtClean="0"/>
              <a:t> сопровождение, в котором стоит отразить основные моменты работы ребенка, а еще хорошо бы пригласить родителей, это успокоит ученика и</a:t>
            </a:r>
            <a:br>
              <a:rPr lang="ru-RU" sz="2800" dirty="0" smtClean="0"/>
            </a:br>
            <a:r>
              <a:rPr lang="ru-RU" sz="2800" dirty="0" smtClean="0"/>
              <a:t> укрепит связь семьи и школы. 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pic>
        <p:nvPicPr>
          <p:cNvPr id="5" name="Picture 6" descr="C:\Users\1\Desktop\Я и мои друзья\Иллюстрации к урокам\Для Любы\для Любы2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4662264"/>
            <a:ext cx="2195736" cy="2195736"/>
          </a:xfrm>
          <a:prstGeom prst="rect">
            <a:avLst/>
          </a:prstGeom>
          <a:noFill/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0" y="8665"/>
            <a:ext cx="91440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Calibri" pitchFamily="34" charset="0"/>
                <a:cs typeface="MyriadPro-Bold"/>
              </a:rPr>
              <a:t>«Защита проектов» —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Calibri" pitchFamily="34" charset="0"/>
                <a:cs typeface="MyriadPro-Bold"/>
              </a:rPr>
              <a:t>венец</a:t>
            </a:r>
            <a:r>
              <a:rPr kumimoji="0" lang="ru-RU" sz="4000" b="1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ea typeface="Calibri" pitchFamily="34" charset="0"/>
                <a:cs typeface="MyriadPro-Bold"/>
              </a:rPr>
              <a:t>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Calibri" pitchFamily="34" charset="0"/>
                <a:cs typeface="MyriadPro-Bold"/>
              </a:rPr>
              <a:t>исследования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4464496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accent1"/>
                </a:solidFill>
              </a:rPr>
              <a:t>Учебная исследовательская деятельность </a:t>
            </a:r>
            <a:r>
              <a:rPr lang="ru-RU" dirty="0" smtClean="0"/>
              <a:t>– это специально организованная творческая деятельность учащихся, характеризующаяся целенаправленностью, активностью, предметностью, </a:t>
            </a:r>
            <a:r>
              <a:rPr lang="ru-RU" dirty="0" err="1" smtClean="0"/>
              <a:t>мотивированностью</a:t>
            </a:r>
            <a:r>
              <a:rPr lang="ru-RU" dirty="0" smtClean="0"/>
              <a:t> и сознательностью, результатом которой является формирование познавательных мотивов, исследовательских умений.</a:t>
            </a:r>
          </a:p>
          <a:p>
            <a:endParaRPr lang="ru-RU" dirty="0"/>
          </a:p>
        </p:txBody>
      </p:sp>
      <p:pic>
        <p:nvPicPr>
          <p:cNvPr id="4" name="Picture 2" descr="C:\Users\1\Desktop\Дружба картинки\Школа 1.jpg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3131839" y="188640"/>
            <a:ext cx="3126251" cy="20162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188640"/>
            <a:ext cx="8712968" cy="720080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Этапы выполнения проекта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1124744"/>
            <a:ext cx="7056784" cy="4608512"/>
          </a:xfrm>
        </p:spPr>
        <p:txBody>
          <a:bodyPr>
            <a:noAutofit/>
          </a:bodyPr>
          <a:lstStyle/>
          <a:p>
            <a:pPr marL="514350" indent="-514350" algn="l">
              <a:lnSpc>
                <a:spcPct val="85000"/>
              </a:lnSpc>
              <a:spcBef>
                <a:spcPts val="200"/>
              </a:spcBef>
              <a:buFont typeface="+mj-lt"/>
              <a:buAutoNum type="arabicPeriod"/>
            </a:pPr>
            <a:r>
              <a:rPr lang="ru-RU" sz="3200" b="1" dirty="0" smtClean="0">
                <a:solidFill>
                  <a:schemeClr val="tx2"/>
                </a:solidFill>
              </a:rPr>
              <a:t>Обсудить проект:</a:t>
            </a:r>
          </a:p>
          <a:p>
            <a:pPr marL="971550" lvl="1" indent="-514350" algn="l">
              <a:lnSpc>
                <a:spcPct val="85000"/>
              </a:lnSpc>
              <a:spcBef>
                <a:spcPts val="200"/>
              </a:spcBef>
              <a:buFont typeface="Arial" pitchFamily="34" charset="0"/>
              <a:buChar char="•"/>
            </a:pPr>
            <a:r>
              <a:rPr lang="ru-RU" sz="2400" b="1" dirty="0" smtClean="0">
                <a:solidFill>
                  <a:schemeClr val="tx2"/>
                </a:solidFill>
              </a:rPr>
              <a:t>название и  </a:t>
            </a:r>
            <a:r>
              <a:rPr lang="ru-RU" sz="2400" b="1" dirty="0">
                <a:solidFill>
                  <a:schemeClr val="tx2"/>
                </a:solidFill>
              </a:rPr>
              <a:t>назначение </a:t>
            </a:r>
            <a:r>
              <a:rPr lang="ru-RU" sz="2400" b="1" dirty="0" smtClean="0">
                <a:solidFill>
                  <a:schemeClr val="tx2"/>
                </a:solidFill>
              </a:rPr>
              <a:t>площадки</a:t>
            </a:r>
          </a:p>
          <a:p>
            <a:pPr marL="971550" lvl="1" indent="-514350" algn="l">
              <a:lnSpc>
                <a:spcPct val="85000"/>
              </a:lnSpc>
              <a:spcBef>
                <a:spcPts val="200"/>
              </a:spcBef>
              <a:buFont typeface="Arial" pitchFamily="34" charset="0"/>
              <a:buChar char="•"/>
            </a:pPr>
            <a:r>
              <a:rPr lang="ru-RU" sz="2400" b="1" dirty="0" smtClean="0">
                <a:solidFill>
                  <a:schemeClr val="tx2"/>
                </a:solidFill>
              </a:rPr>
              <a:t>делаем макет, плакат или презентацию?</a:t>
            </a:r>
          </a:p>
          <a:p>
            <a:pPr marL="514350" indent="-514350" algn="l">
              <a:lnSpc>
                <a:spcPct val="85000"/>
              </a:lnSpc>
              <a:spcBef>
                <a:spcPts val="200"/>
              </a:spcBef>
              <a:buFont typeface="+mj-lt"/>
              <a:buAutoNum type="arabicPeriod"/>
            </a:pPr>
            <a:r>
              <a:rPr lang="ru-RU" sz="3200" b="1" dirty="0" smtClean="0">
                <a:solidFill>
                  <a:schemeClr val="tx2"/>
                </a:solidFill>
              </a:rPr>
              <a:t>Составить план</a:t>
            </a:r>
          </a:p>
          <a:p>
            <a:pPr marL="514350" indent="-514350" algn="l">
              <a:lnSpc>
                <a:spcPct val="85000"/>
              </a:lnSpc>
              <a:spcBef>
                <a:spcPts val="200"/>
              </a:spcBef>
              <a:buFont typeface="+mj-lt"/>
              <a:buAutoNum type="arabicPeriod"/>
            </a:pPr>
            <a:r>
              <a:rPr lang="ru-RU" sz="3200" b="1" dirty="0" smtClean="0">
                <a:solidFill>
                  <a:schemeClr val="tx2"/>
                </a:solidFill>
              </a:rPr>
              <a:t>Выполнить проект </a:t>
            </a:r>
          </a:p>
          <a:p>
            <a:pPr marL="514350" indent="-514350" algn="l">
              <a:lnSpc>
                <a:spcPct val="85000"/>
              </a:lnSpc>
              <a:spcBef>
                <a:spcPts val="200"/>
              </a:spcBef>
              <a:buFont typeface="+mj-lt"/>
              <a:buAutoNum type="arabicPeriod"/>
            </a:pPr>
            <a:r>
              <a:rPr lang="ru-RU" sz="3200" b="1" dirty="0" smtClean="0">
                <a:solidFill>
                  <a:schemeClr val="tx2"/>
                </a:solidFill>
              </a:rPr>
              <a:t>Контролировать исполнение</a:t>
            </a:r>
          </a:p>
          <a:p>
            <a:pPr marL="514350" indent="-514350" algn="l">
              <a:lnSpc>
                <a:spcPct val="85000"/>
              </a:lnSpc>
              <a:spcBef>
                <a:spcPts val="200"/>
              </a:spcBef>
              <a:buFont typeface="+mj-lt"/>
              <a:buAutoNum type="arabicPeriod"/>
            </a:pPr>
            <a:r>
              <a:rPr lang="ru-RU" sz="3200" b="1" dirty="0" smtClean="0">
                <a:solidFill>
                  <a:schemeClr val="tx2"/>
                </a:solidFill>
              </a:rPr>
              <a:t>Представить результаты</a:t>
            </a:r>
          </a:p>
          <a:p>
            <a:pPr marL="514350" indent="-514350" algn="l">
              <a:lnSpc>
                <a:spcPct val="85000"/>
              </a:lnSpc>
              <a:spcBef>
                <a:spcPts val="200"/>
              </a:spcBef>
              <a:buFont typeface="+mj-lt"/>
              <a:buAutoNum type="arabicPeriod"/>
            </a:pPr>
            <a:r>
              <a:rPr lang="ru-RU" sz="3200" b="1" dirty="0" smtClean="0">
                <a:solidFill>
                  <a:schemeClr val="tx2"/>
                </a:solidFill>
              </a:rPr>
              <a:t>Проголосовать за лучшую работу</a:t>
            </a:r>
          </a:p>
          <a:p>
            <a:pPr marL="514350" indent="-514350" algn="l">
              <a:lnSpc>
                <a:spcPct val="85000"/>
              </a:lnSpc>
              <a:spcBef>
                <a:spcPts val="200"/>
              </a:spcBef>
              <a:buFont typeface="+mj-lt"/>
              <a:buAutoNum type="arabicPeriod"/>
            </a:pPr>
            <a:r>
              <a:rPr lang="ru-RU" sz="3200" b="1" dirty="0" smtClean="0">
                <a:solidFill>
                  <a:schemeClr val="tx2"/>
                </a:solidFill>
              </a:rPr>
              <a:t>Заполнить лист самооценки </a:t>
            </a:r>
          </a:p>
          <a:p>
            <a:pPr marL="514350" indent="-514350" algn="l">
              <a:lnSpc>
                <a:spcPct val="85000"/>
              </a:lnSpc>
              <a:spcBef>
                <a:spcPts val="200"/>
              </a:spcBef>
              <a:buFont typeface="+mj-lt"/>
              <a:buAutoNum type="arabicPeriod"/>
            </a:pP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xmlns="" val="412610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«ПЯТЫЙ ЭЛЕМЕНТ»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57347" name="Picture 3" descr="C:\Users\1\Desktop\всё по ЕГЭ\Новая папка (3)\4Б шк.22\DSC_007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0" y="1124744"/>
            <a:ext cx="4572000" cy="2592288"/>
          </a:xfrm>
          <a:prstGeom prst="rect">
            <a:avLst/>
          </a:prstGeom>
          <a:noFill/>
        </p:spPr>
      </p:pic>
      <p:pic>
        <p:nvPicPr>
          <p:cNvPr id="57349" name="Picture 5" descr="C:\Users\1\Desktop\всё по ЕГЭ\Новая папка (3)\4Б шк.22\DSC_014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3861049"/>
            <a:ext cx="4572000" cy="2996952"/>
          </a:xfrm>
          <a:prstGeom prst="rect">
            <a:avLst/>
          </a:prstGeom>
          <a:noFill/>
        </p:spPr>
      </p:pic>
      <p:pic>
        <p:nvPicPr>
          <p:cNvPr id="57351" name="Picture 7" descr="C:\Users\1\Desktop\всё по ЕГЭ\Новая папка (3)\4Б шк.22\DSC_0023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1124744"/>
            <a:ext cx="4211960" cy="2592288"/>
          </a:xfrm>
          <a:prstGeom prst="rect">
            <a:avLst/>
          </a:prstGeom>
          <a:noFill/>
        </p:spPr>
      </p:pic>
      <p:pic>
        <p:nvPicPr>
          <p:cNvPr id="57352" name="Picture 8" descr="C:\Users\1\Desktop\всё по ЕГЭ\Новая папка (3)\4Б шк.22\DSC_0113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3885774"/>
            <a:ext cx="4283968" cy="29722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«МЕЧТА»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58370" name="Picture 2" descr="C:\Users\1\Desktop\всё по ЕГЭ\Новая папка (3)\4Б шк.22\DSC_013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40151" y="3933056"/>
            <a:ext cx="4403849" cy="2924945"/>
          </a:xfrm>
          <a:prstGeom prst="rect">
            <a:avLst/>
          </a:prstGeom>
          <a:noFill/>
        </p:spPr>
      </p:pic>
      <p:pic>
        <p:nvPicPr>
          <p:cNvPr id="58371" name="Picture 3" descr="C:\Users\1\Desktop\всё по ЕГЭ\Новая папка (3)\4Б шк.22\DSC_012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1" y="3933056"/>
            <a:ext cx="4572001" cy="2924944"/>
          </a:xfrm>
          <a:prstGeom prst="rect">
            <a:avLst/>
          </a:prstGeom>
          <a:noFill/>
        </p:spPr>
      </p:pic>
      <p:pic>
        <p:nvPicPr>
          <p:cNvPr id="58372" name="Picture 4" descr="C:\Users\1\Desktop\всё по ЕГЭ\Новая папка (3)\4Б шк.22\DSC_004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1124744"/>
            <a:ext cx="4499992" cy="2701751"/>
          </a:xfrm>
          <a:prstGeom prst="rect">
            <a:avLst/>
          </a:prstGeom>
          <a:noFill/>
        </p:spPr>
      </p:pic>
      <p:pic>
        <p:nvPicPr>
          <p:cNvPr id="58373" name="Picture 5" descr="C:\Users\1\Desktop\всё по ЕГЭ\Новая папка (3)\4Б шк.22\DSC_0072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88024" y="1124745"/>
            <a:ext cx="4355976" cy="26642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03848" y="692696"/>
            <a:ext cx="5482952" cy="2160240"/>
          </a:xfrm>
        </p:spPr>
        <p:txBody>
          <a:bodyPr>
            <a:normAutofit fontScale="90000"/>
          </a:bodyPr>
          <a:lstStyle/>
          <a:p>
            <a:r>
              <a:rPr lang="ru-RU" sz="3100" b="1" i="1" dirty="0" smtClean="0">
                <a:solidFill>
                  <a:schemeClr val="tx2"/>
                </a:solidFill>
              </a:rPr>
              <a:t>«…Научиться познавать, делать,</a:t>
            </a:r>
            <a:br>
              <a:rPr lang="ru-RU" sz="3100" b="1" i="1" dirty="0" smtClean="0">
                <a:solidFill>
                  <a:schemeClr val="tx2"/>
                </a:solidFill>
              </a:rPr>
            </a:br>
            <a:r>
              <a:rPr lang="ru-RU" sz="3100" b="1" i="1" dirty="0" smtClean="0">
                <a:solidFill>
                  <a:schemeClr val="tx2"/>
                </a:solidFill>
              </a:rPr>
              <a:t> жить и жить вместе…»</a:t>
            </a:r>
            <a:br>
              <a:rPr lang="ru-RU" sz="3100" b="1" i="1" dirty="0" smtClean="0">
                <a:solidFill>
                  <a:schemeClr val="tx2"/>
                </a:solidFill>
              </a:rPr>
            </a:br>
            <a:r>
              <a:rPr lang="ru-RU" sz="3100" b="1" i="1" dirty="0" smtClean="0">
                <a:solidFill>
                  <a:schemeClr val="tx2"/>
                </a:solidFill>
              </a:rPr>
              <a:t>                                        </a:t>
            </a:r>
            <a:r>
              <a:rPr lang="ru-RU" sz="3100" b="1" dirty="0" smtClean="0">
                <a:solidFill>
                  <a:schemeClr val="tx2"/>
                </a:solidFill>
              </a:rPr>
              <a:t>Жак </a:t>
            </a:r>
            <a:r>
              <a:rPr lang="ru-RU" sz="3100" b="1" dirty="0" err="1" smtClean="0">
                <a:solidFill>
                  <a:schemeClr val="tx2"/>
                </a:solidFill>
              </a:rPr>
              <a:t>Делор</a:t>
            </a:r>
            <a:r>
              <a:rPr lang="ru-RU" sz="3100" b="1" dirty="0" smtClean="0">
                <a:solidFill>
                  <a:schemeClr val="tx2"/>
                </a:solidFill>
              </a:rPr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645024"/>
            <a:ext cx="8229600" cy="2481139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</a:rPr>
              <a:t>Главная цель современного образования – это учить учиться и </a:t>
            </a:r>
          </a:p>
          <a:p>
            <a:pPr algn="ctr">
              <a:buNone/>
            </a:pPr>
            <a:r>
              <a:rPr lang="ru-RU" b="1" i="1" dirty="0" smtClean="0">
                <a:solidFill>
                  <a:srgbClr val="C00000"/>
                </a:solidFill>
              </a:rPr>
              <a:t>пользоваться </a:t>
            </a:r>
            <a:r>
              <a:rPr lang="ru-RU" b="1" dirty="0" smtClean="0">
                <a:solidFill>
                  <a:srgbClr val="C00000"/>
                </a:solidFill>
              </a:rPr>
              <a:t>полученными знаниями.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4" name="Picture 4" descr="C:\Users\1\Desktop\Дружба картинки\Школа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552" y="404664"/>
            <a:ext cx="2592288" cy="28631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«ДРУЖБА»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59394" name="Picture 2" descr="C:\Users\1\Desktop\всё по ЕГЭ\Новая папка (3)\4Б шк.22\DSC_002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052737"/>
            <a:ext cx="4355976" cy="2765962"/>
          </a:xfrm>
          <a:prstGeom prst="rect">
            <a:avLst/>
          </a:prstGeom>
          <a:noFill/>
        </p:spPr>
      </p:pic>
      <p:pic>
        <p:nvPicPr>
          <p:cNvPr id="59396" name="Picture 4" descr="C:\Users\1\Desktop\всё по ЕГЭ\Новая папка (3)\4Б шк.22\DSC_014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5201" y="3933057"/>
            <a:ext cx="4428799" cy="2941416"/>
          </a:xfrm>
          <a:prstGeom prst="rect">
            <a:avLst/>
          </a:prstGeom>
          <a:noFill/>
        </p:spPr>
      </p:pic>
      <p:pic>
        <p:nvPicPr>
          <p:cNvPr id="59397" name="Picture 5" descr="C:\Users\1\Desktop\всё по ЕГЭ\Новая папка (3)\4Б шк.22\DSC_010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3933056"/>
            <a:ext cx="4403998" cy="2924944"/>
          </a:xfrm>
          <a:prstGeom prst="rect">
            <a:avLst/>
          </a:prstGeom>
          <a:noFill/>
        </p:spPr>
      </p:pic>
      <p:pic>
        <p:nvPicPr>
          <p:cNvPr id="59398" name="Picture 6" descr="C:\Users\1\Desktop\всё по ЕГЭ\Новая папка (3)\4Б шк.22\DSC_0134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16016" y="1052736"/>
            <a:ext cx="4427984" cy="27363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«НАША ДРУЖНАЯ ЗЕМЛЯ»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60418" name="Picture 2" descr="C:\Users\1\Desktop\всё по ЕГЭ\Новая папка (3)\4Б шк.22\DSC_0036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052736"/>
            <a:ext cx="4311608" cy="2625155"/>
          </a:xfrm>
          <a:prstGeom prst="rect">
            <a:avLst/>
          </a:prstGeom>
          <a:noFill/>
        </p:spPr>
      </p:pic>
      <p:pic>
        <p:nvPicPr>
          <p:cNvPr id="60420" name="Picture 4" descr="C:\Users\1\Desktop\всё по ЕГЭ\Новая папка (3)\4Б шк.22\DSC_009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3789040"/>
            <a:ext cx="4355975" cy="3068960"/>
          </a:xfrm>
          <a:prstGeom prst="rect">
            <a:avLst/>
          </a:prstGeom>
          <a:noFill/>
        </p:spPr>
      </p:pic>
      <p:pic>
        <p:nvPicPr>
          <p:cNvPr id="60421" name="Picture 5" descr="C:\Users\1\Desktop\всё по ЕГЭ\Новая папка (3)\4Б шк.22\DSC_0136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644008" y="3789041"/>
            <a:ext cx="4499992" cy="3068960"/>
          </a:xfrm>
          <a:prstGeom prst="rect">
            <a:avLst/>
          </a:prstGeom>
          <a:noFill/>
        </p:spPr>
      </p:pic>
      <p:pic>
        <p:nvPicPr>
          <p:cNvPr id="60422" name="Picture 6" descr="C:\Users\1\Desktop\всё по ЕГЭ\Новая папка (3)\4Б шк.22\DSC_0083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644009" y="1052736"/>
            <a:ext cx="4499992" cy="25922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ГОЛОСОВАНИЕ ЗА ЛУЧШУЮ РАБОТУ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42" name="Picture 2" descr="C:\Users\1\Desktop\всё по ЕГЭ\Новая папка (3)\4Б шк.22\DSC_021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268760"/>
            <a:ext cx="9144000" cy="55892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714202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rgbClr val="C00000"/>
                </a:solidFill>
              </a:rPr>
              <a:t>ИЗ ОПЫТА РАБОТЫ  ПО ОРГАНИЗАЦИИ</a:t>
            </a:r>
            <a:r>
              <a:rPr lang="ru-RU" sz="3100" dirty="0" smtClean="0">
                <a:solidFill>
                  <a:srgbClr val="C00000"/>
                </a:solidFill>
              </a:rPr>
              <a:t/>
            </a:r>
            <a:br>
              <a:rPr lang="ru-RU" sz="3100" dirty="0" smtClean="0">
                <a:solidFill>
                  <a:srgbClr val="C00000"/>
                </a:solidFill>
              </a:rPr>
            </a:br>
            <a:r>
              <a:rPr lang="ru-RU" sz="3100" b="1" dirty="0" smtClean="0">
                <a:solidFill>
                  <a:srgbClr val="C00000"/>
                </a:solidFill>
              </a:rPr>
              <a:t>ИССЛЕДОВАТЕЛЬСКОЙ ДЕЯТЕЛЬНОСТИ</a:t>
            </a:r>
            <a:r>
              <a:rPr lang="ru-RU" sz="3100" dirty="0" smtClean="0">
                <a:solidFill>
                  <a:srgbClr val="C00000"/>
                </a:solidFill>
              </a:rPr>
              <a:t/>
            </a:r>
            <a:br>
              <a:rPr lang="ru-RU" sz="3100" dirty="0" smtClean="0">
                <a:solidFill>
                  <a:srgbClr val="C00000"/>
                </a:solidFill>
              </a:rPr>
            </a:br>
            <a:r>
              <a:rPr lang="ru-RU" sz="3100" b="1" dirty="0" smtClean="0">
                <a:solidFill>
                  <a:srgbClr val="C00000"/>
                </a:solidFill>
              </a:rPr>
              <a:t>ШКОЛЬНИКОВ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411760" y="2060848"/>
            <a:ext cx="6732240" cy="406531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«Любопытство — любознательность — познавательная потребность» </a:t>
            </a:r>
            <a:endParaRPr lang="ru-RU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dirty="0" smtClean="0"/>
              <a:t> этими понятиями обозначается известная каждому педагогу «лесенка», </a:t>
            </a:r>
          </a:p>
          <a:p>
            <a:pPr>
              <a:buNone/>
            </a:pPr>
            <a:r>
              <a:rPr lang="ru-RU" dirty="0" smtClean="0"/>
              <a:t>ведущая к вершинам познания.</a:t>
            </a:r>
          </a:p>
          <a:p>
            <a:endParaRPr lang="ru-RU" dirty="0"/>
          </a:p>
        </p:txBody>
      </p:sp>
      <p:pic>
        <p:nvPicPr>
          <p:cNvPr id="4" name="Picture 3" descr="C:\Users\1\Desktop\для Любы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2204864"/>
            <a:ext cx="2352261" cy="35283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63688" y="764704"/>
            <a:ext cx="7380312" cy="6093296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               Задача образования 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    в информационном обществе – воспитать ученика, обладающего информационной компетентностью, т. е. способного решать разнообразные проблемы, 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    связанные с поиском, преобразованием, использованием информации.</a:t>
            </a:r>
          </a:p>
          <a:p>
            <a:endParaRPr lang="ru-RU" dirty="0"/>
          </a:p>
        </p:txBody>
      </p:sp>
      <p:pic>
        <p:nvPicPr>
          <p:cNvPr id="5" name="Picture 4" descr="C:\Users\1\Desktop\все пр\Я и мои друзья\Иллюстрации к урокам\Для Любы\для Любы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1340768"/>
            <a:ext cx="1905359" cy="40050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9752" y="274638"/>
            <a:ext cx="6480720" cy="114300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tx2"/>
                </a:solidFill>
              </a:rPr>
              <a:t>Что такое «информационная компетентность» школьника?</a:t>
            </a:r>
            <a:endParaRPr lang="ru-RU" sz="3600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916832"/>
            <a:ext cx="8640960" cy="475252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>
                <a:solidFill>
                  <a:schemeClr val="tx2"/>
                </a:solidFill>
              </a:rPr>
              <a:t>Информационная компетентность</a:t>
            </a:r>
            <a:r>
              <a:rPr lang="ru-RU" dirty="0" smtClean="0"/>
              <a:t> – это свойство личности, проявляющееся в способности находить, хранить и применять информацию в различных её видах</a:t>
            </a:r>
          </a:p>
          <a:p>
            <a:pPr>
              <a:buNone/>
            </a:pPr>
            <a:endParaRPr lang="ru-RU" sz="800" dirty="0" smtClean="0"/>
          </a:p>
          <a:p>
            <a:pPr>
              <a:buNone/>
            </a:pPr>
            <a:r>
              <a:rPr lang="ru-RU" dirty="0" smtClean="0"/>
              <a:t> </a:t>
            </a:r>
            <a:r>
              <a:rPr lang="ru-RU" sz="2400" dirty="0" smtClean="0"/>
              <a:t>(вербальном, графическом, символическом, цифровом).</a:t>
            </a:r>
          </a:p>
          <a:p>
            <a:pPr>
              <a:buNone/>
            </a:pPr>
            <a:r>
              <a:rPr lang="ru-RU" sz="2400" dirty="0" smtClean="0"/>
              <a:t>        </a:t>
            </a:r>
            <a:r>
              <a:rPr lang="ru-RU" dirty="0" smtClean="0"/>
              <a:t>  С этим термином тесно взаимосвязаны </a:t>
            </a:r>
          </a:p>
          <a:p>
            <a:pPr algn="ctr">
              <a:buNone/>
            </a:pPr>
            <a:r>
              <a:rPr lang="ru-RU" dirty="0" smtClean="0">
                <a:solidFill>
                  <a:schemeClr val="tx2"/>
                </a:solidFill>
              </a:rPr>
              <a:t>"информационная грамотность" </a:t>
            </a:r>
            <a:r>
              <a:rPr lang="ru-RU" dirty="0" smtClean="0"/>
              <a:t>и </a:t>
            </a:r>
            <a:r>
              <a:rPr lang="ru-RU" dirty="0" smtClean="0">
                <a:solidFill>
                  <a:schemeClr val="tx2"/>
                </a:solidFill>
              </a:rPr>
              <a:t>"информационная культура".</a:t>
            </a:r>
            <a:endParaRPr lang="ru-RU" dirty="0">
              <a:solidFill>
                <a:schemeClr val="tx2"/>
              </a:solidFill>
            </a:endParaRPr>
          </a:p>
        </p:txBody>
      </p:sp>
      <p:pic>
        <p:nvPicPr>
          <p:cNvPr id="5" name="Picture 7" descr="C:\Users\1\Desktop\Я и мои друзья\Иллюстрации к урокам\Для Любы\для Любы5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1"/>
            <a:ext cx="2267744" cy="17008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0"/>
            <a:ext cx="7380312" cy="1628800"/>
          </a:xfrm>
        </p:spPr>
        <p:txBody>
          <a:bodyPr>
            <a:normAutofit fontScale="90000"/>
          </a:bodyPr>
          <a:lstStyle/>
          <a:p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000" b="1" dirty="0" smtClean="0">
                <a:solidFill>
                  <a:schemeClr val="tx2"/>
                </a:solidFill>
              </a:rPr>
              <a:t>Что такое «информационная компетентность» школьника?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968552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tx2"/>
                </a:solidFill>
              </a:rPr>
              <a:t>Информационные компетенции</a:t>
            </a:r>
            <a:r>
              <a:rPr lang="ru-RU" dirty="0" smtClean="0">
                <a:solidFill>
                  <a:schemeClr val="tx2"/>
                </a:solidFill>
              </a:rPr>
              <a:t>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• владеть навыками работы с различными источниками информации: книгами, учебниками, справочниками, Интернет;</a:t>
            </a:r>
            <a:br>
              <a:rPr lang="ru-RU" dirty="0" smtClean="0"/>
            </a:br>
            <a:r>
              <a:rPr lang="ru-RU" dirty="0" smtClean="0"/>
              <a:t>• самостоятельно искать, извлекать, систематизировать, анализировать и отбирать необходимую информацию, организовывать, преобразовывать, сохранять и передавать ее;</a:t>
            </a:r>
            <a:br>
              <a:rPr lang="ru-RU" dirty="0" smtClean="0"/>
            </a:br>
            <a:r>
              <a:rPr lang="ru-RU" dirty="0" smtClean="0"/>
              <a:t>• ориентироваться в информационных потоках, уметь выделять в них главное и необходимое; </a:t>
            </a:r>
            <a:br>
              <a:rPr lang="ru-RU" dirty="0" smtClean="0"/>
            </a:br>
            <a:r>
              <a:rPr lang="ru-RU" dirty="0" smtClean="0"/>
              <a:t>• уметь осознанно воспринимать информацию, распространяемую по каналам СМИ;</a:t>
            </a:r>
            <a:br>
              <a:rPr lang="ru-RU" dirty="0" smtClean="0"/>
            </a:br>
            <a:r>
              <a:rPr lang="ru-RU" dirty="0" smtClean="0"/>
              <a:t>• овладеть навыками использования информационных устройств; </a:t>
            </a:r>
            <a:br>
              <a:rPr lang="ru-RU" dirty="0" smtClean="0"/>
            </a:br>
            <a:r>
              <a:rPr lang="ru-RU" dirty="0" smtClean="0"/>
              <a:t>• применять для решения учебных задач информационные и телекоммуникационные технологии: аудио и видеозапись, электронную почту, Интернет.</a:t>
            </a:r>
          </a:p>
          <a:p>
            <a:endParaRPr lang="ru-RU" dirty="0"/>
          </a:p>
        </p:txBody>
      </p:sp>
      <p:pic>
        <p:nvPicPr>
          <p:cNvPr id="6" name="Picture 3" descr="C:\Users\1\Desktop\все пр\Я и мои друзья\Иллюстрации к урокам\Для Любы\для Любы 5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2445080" cy="1628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74638"/>
            <a:ext cx="7812360" cy="114300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tx2"/>
                </a:solidFill>
              </a:rPr>
              <a:t>Как сформировать информационную компетентность у младшего школьника?</a:t>
            </a:r>
            <a:endParaRPr lang="ru-RU" sz="2800" b="1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824536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Формирование основ информационной компетентности нужно рассматривать как через урочную, так и </a:t>
            </a:r>
            <a:r>
              <a:rPr lang="ru-RU" dirty="0" smtClean="0">
                <a:hlinkClick r:id="rId2" tooltip="Внеурочная деятельность"/>
              </a:rPr>
              <a:t>внеурочную деятельность</a:t>
            </a:r>
            <a:r>
              <a:rPr lang="ru-RU" dirty="0" smtClean="0"/>
              <a:t>, так как эти </a:t>
            </a:r>
            <a:r>
              <a:rPr lang="ru-RU" dirty="0" smtClean="0">
                <a:hlinkClick r:id="rId3" tooltip="Виды деятельности"/>
              </a:rPr>
              <a:t>виды деятельности</a:t>
            </a:r>
            <a:r>
              <a:rPr lang="ru-RU" dirty="0" smtClean="0"/>
              <a:t>  </a:t>
            </a:r>
            <a:r>
              <a:rPr lang="ru-RU" dirty="0" err="1" smtClean="0"/>
              <a:t>взаимодополняют</a:t>
            </a:r>
            <a:r>
              <a:rPr lang="ru-RU" dirty="0" smtClean="0"/>
              <a:t> и </a:t>
            </a:r>
            <a:r>
              <a:rPr lang="ru-RU" dirty="0" err="1" smtClean="0"/>
              <a:t>взаимообогащают</a:t>
            </a:r>
            <a:r>
              <a:rPr lang="ru-RU" dirty="0" smtClean="0"/>
              <a:t> друг друга:</a:t>
            </a:r>
          </a:p>
          <a:p>
            <a:r>
              <a:rPr lang="ru-RU" dirty="0" smtClean="0"/>
              <a:t>· игры на эрудицию (например, викторины) - школьники, которые готовят материалы для таких игр, должны посмотреть большое количество источников информации по тематике игры;</a:t>
            </a:r>
          </a:p>
          <a:p>
            <a:r>
              <a:rPr lang="ru-RU" dirty="0" smtClean="0"/>
              <a:t>· информационные проекты - создание своей книги или мини-энциклопедии по какой –либо теме требует сбора сведений по этой теме;</a:t>
            </a:r>
          </a:p>
          <a:p>
            <a:r>
              <a:rPr lang="ru-RU" dirty="0" smtClean="0"/>
              <a:t>· исследовательские проекты - сбор сведений по теме исследования является необходимым компонентом работы над такими проектами;</a:t>
            </a:r>
          </a:p>
          <a:p>
            <a:r>
              <a:rPr lang="ru-RU" dirty="0" smtClean="0"/>
              <a:t>· интегрированные уроки;</a:t>
            </a:r>
          </a:p>
          <a:p>
            <a:r>
              <a:rPr lang="ru-RU" dirty="0" smtClean="0"/>
              <a:t>· экскурсии </a:t>
            </a:r>
          </a:p>
          <a:p>
            <a:endParaRPr lang="ru-RU" dirty="0"/>
          </a:p>
        </p:txBody>
      </p:sp>
      <p:pic>
        <p:nvPicPr>
          <p:cNvPr id="4" name="Picture 3" descr="C:\Users\1\Desktop\все пр\Я и мои друзья\Иллюстрации к урокам\вундеркинд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" y="1"/>
            <a:ext cx="1930430" cy="1628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tx2"/>
                </a:solidFill>
              </a:rPr>
              <a:t>Исследовательская деятельность младших школьников – это совместная деятельность учеников, учителя и родителей. Цель исследовательской деятельности – создание благоприятных условий для развития творческой личности. Выбирая тему исследования, нужно учитывать интересы ребёнка. </a:t>
            </a:r>
          </a:p>
          <a:p>
            <a:endParaRPr lang="ru-RU" dirty="0"/>
          </a:p>
        </p:txBody>
      </p:sp>
      <p:pic>
        <p:nvPicPr>
          <p:cNvPr id="4" name="Picture 2" descr="C:\Users\1\Desktop\все пр\Я и мои друзья\Иллюстрации к урокам\Для Любы\для Любы 4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436096" y="4257092"/>
            <a:ext cx="3179845" cy="23848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363272" cy="604867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/>
              <a:t> </a:t>
            </a:r>
            <a:r>
              <a:rPr lang="ru-RU" b="1" dirty="0" smtClean="0">
                <a:solidFill>
                  <a:srgbClr val="C00000"/>
                </a:solidFill>
              </a:rPr>
              <a:t>Свобода выбора деятельности</a:t>
            </a:r>
            <a:endParaRPr lang="ru-RU" dirty="0" smtClean="0">
              <a:solidFill>
                <a:srgbClr val="C00000"/>
              </a:solidFill>
            </a:endParaRPr>
          </a:p>
          <a:p>
            <a:r>
              <a:rPr lang="ru-RU" dirty="0" smtClean="0">
                <a:solidFill>
                  <a:schemeClr val="tx2"/>
                </a:solidFill>
              </a:rPr>
              <a:t>Желание ребёнка, его интерес, эмоциональный</a:t>
            </a:r>
          </a:p>
          <a:p>
            <a:pPr>
              <a:buNone/>
            </a:pPr>
            <a:r>
              <a:rPr lang="ru-RU" dirty="0" smtClean="0">
                <a:solidFill>
                  <a:schemeClr val="tx2"/>
                </a:solidFill>
              </a:rPr>
              <a:t>подъём служат надёжной гарантией того, </a:t>
            </a:r>
          </a:p>
          <a:p>
            <a:pPr>
              <a:buNone/>
            </a:pPr>
            <a:r>
              <a:rPr lang="ru-RU" dirty="0" smtClean="0">
                <a:solidFill>
                  <a:schemeClr val="tx2"/>
                </a:solidFill>
              </a:rPr>
              <a:t>что напряжение ума пойдёт на пользу.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Помощь взрослых</a:t>
            </a:r>
            <a:endParaRPr lang="ru-RU" dirty="0" smtClean="0">
              <a:solidFill>
                <a:srgbClr val="C00000"/>
              </a:solidFill>
            </a:endParaRPr>
          </a:p>
          <a:p>
            <a:r>
              <a:rPr lang="ru-RU" dirty="0" smtClean="0">
                <a:solidFill>
                  <a:schemeClr val="tx2"/>
                </a:solidFill>
              </a:rPr>
              <a:t>Не превращать свободу в безнаказанность, </a:t>
            </a:r>
          </a:p>
          <a:p>
            <a:pPr>
              <a:buNone/>
            </a:pPr>
            <a:r>
              <a:rPr lang="ru-RU" dirty="0" smtClean="0">
                <a:solidFill>
                  <a:schemeClr val="tx2"/>
                </a:solidFill>
              </a:rPr>
              <a:t>а помощь — в подсказку.</a:t>
            </a:r>
          </a:p>
          <a:p>
            <a:pPr>
              <a:buNone/>
            </a:pPr>
            <a:endParaRPr lang="ru-RU" dirty="0" smtClean="0">
              <a:solidFill>
                <a:schemeClr val="tx2"/>
              </a:solidFill>
            </a:endParaRPr>
          </a:p>
          <a:p>
            <a:pPr algn="just">
              <a:buNone/>
            </a:pPr>
            <a:r>
              <a:rPr lang="ru-RU" dirty="0" smtClean="0">
                <a:solidFill>
                  <a:srgbClr val="C00000"/>
                </a:solidFill>
              </a:rPr>
              <a:t>Нельзя делать ЗА ребёнка то, </a:t>
            </a:r>
          </a:p>
          <a:p>
            <a:pPr algn="just">
              <a:buNone/>
            </a:pPr>
            <a:r>
              <a:rPr lang="ru-RU" dirty="0" smtClean="0">
                <a:solidFill>
                  <a:srgbClr val="C00000"/>
                </a:solidFill>
              </a:rPr>
              <a:t>что он может САМ делать, </a:t>
            </a:r>
          </a:p>
          <a:p>
            <a:pPr algn="just">
              <a:buNone/>
            </a:pPr>
            <a:r>
              <a:rPr lang="ru-RU" dirty="0" smtClean="0">
                <a:solidFill>
                  <a:srgbClr val="C00000"/>
                </a:solidFill>
              </a:rPr>
              <a:t>думать ЗА него, </a:t>
            </a:r>
          </a:p>
          <a:p>
            <a:pPr algn="just">
              <a:buNone/>
            </a:pPr>
            <a:r>
              <a:rPr lang="ru-RU" dirty="0" smtClean="0">
                <a:solidFill>
                  <a:srgbClr val="C00000"/>
                </a:solidFill>
              </a:rPr>
              <a:t>когда он САМ может догадаться.</a:t>
            </a:r>
          </a:p>
          <a:p>
            <a:endParaRPr lang="ru-RU" dirty="0"/>
          </a:p>
        </p:txBody>
      </p:sp>
      <p:pic>
        <p:nvPicPr>
          <p:cNvPr id="4" name="Picture 2" descr="C:\Users\1\Desktop\для Любы 4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868144" y="3933056"/>
            <a:ext cx="3102848" cy="23901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563072" cy="1282154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chemeClr val="tx2"/>
                </a:solidFill>
              </a:rPr>
              <a:t>Организация исследования включает в себя следующие этапы</a:t>
            </a:r>
            <a:r>
              <a:rPr lang="ru-RU" sz="3600" dirty="0" smtClean="0">
                <a:solidFill>
                  <a:schemeClr val="tx2"/>
                </a:solidFill>
              </a:rPr>
              <a:t>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412776"/>
            <a:ext cx="8435280" cy="5112568"/>
          </a:xfrm>
        </p:spPr>
        <p:txBody>
          <a:bodyPr>
            <a:normAutofit fontScale="55000" lnSpcReduction="20000"/>
          </a:bodyPr>
          <a:lstStyle/>
          <a:p>
            <a:r>
              <a:rPr lang="ru-RU" b="1" i="1" dirty="0" smtClean="0">
                <a:solidFill>
                  <a:schemeClr val="tx2"/>
                </a:solidFill>
              </a:rPr>
              <a:t>Подумать самостоятельно</a:t>
            </a:r>
            <a:endParaRPr lang="ru-RU" dirty="0" smtClean="0">
              <a:solidFill>
                <a:schemeClr val="tx2"/>
              </a:solidFill>
            </a:endParaRPr>
          </a:p>
          <a:p>
            <a:r>
              <a:rPr lang="ru-RU" dirty="0" smtClean="0"/>
              <a:t>Что я об этом знаю?</a:t>
            </a:r>
          </a:p>
          <a:p>
            <a:r>
              <a:rPr lang="ru-RU" dirty="0" smtClean="0"/>
              <a:t>Какие мысли я могу высказать про это?</a:t>
            </a:r>
          </a:p>
          <a:p>
            <a:r>
              <a:rPr lang="ru-RU" dirty="0" smtClean="0"/>
              <a:t>Какие выводы я могу сделать из того, что мне уже известно?</a:t>
            </a:r>
          </a:p>
          <a:p>
            <a:r>
              <a:rPr lang="ru-RU" b="1" i="1" dirty="0" smtClean="0">
                <a:solidFill>
                  <a:schemeClr val="tx2"/>
                </a:solidFill>
              </a:rPr>
              <a:t>Просмотреть книги и издания периодической печати по теме</a:t>
            </a:r>
            <a:r>
              <a:rPr lang="ru-RU" dirty="0" smtClean="0">
                <a:solidFill>
                  <a:schemeClr val="tx2"/>
                </a:solidFill>
              </a:rPr>
              <a:t>.</a:t>
            </a:r>
          </a:p>
          <a:p>
            <a:r>
              <a:rPr lang="ru-RU" dirty="0" smtClean="0"/>
              <a:t>Запиши важную информацию, которую узнал из книг, газет и журналов.</a:t>
            </a:r>
          </a:p>
          <a:p>
            <a:r>
              <a:rPr lang="ru-RU" b="1" i="1" dirty="0" smtClean="0">
                <a:solidFill>
                  <a:schemeClr val="tx2"/>
                </a:solidFill>
              </a:rPr>
              <a:t>Спросить у других людей.</a:t>
            </a:r>
            <a:endParaRPr lang="ru-RU" dirty="0" smtClean="0">
              <a:solidFill>
                <a:schemeClr val="tx2"/>
              </a:solidFill>
            </a:endParaRPr>
          </a:p>
          <a:p>
            <a:r>
              <a:rPr lang="ru-RU" dirty="0" smtClean="0"/>
              <a:t>Запиши интересную информацию, полученную от других людей.</a:t>
            </a:r>
          </a:p>
          <a:p>
            <a:r>
              <a:rPr lang="ru-RU" b="1" i="1" dirty="0" smtClean="0">
                <a:solidFill>
                  <a:schemeClr val="tx2"/>
                </a:solidFill>
              </a:rPr>
              <a:t>Просмотреть </a:t>
            </a:r>
            <a:r>
              <a:rPr lang="ru-RU" b="1" i="1" dirty="0" err="1" smtClean="0">
                <a:solidFill>
                  <a:schemeClr val="tx2"/>
                </a:solidFill>
              </a:rPr>
              <a:t>телематериалы</a:t>
            </a:r>
            <a:r>
              <a:rPr lang="ru-RU" dirty="0" smtClean="0">
                <a:solidFill>
                  <a:schemeClr val="tx2"/>
                </a:solidFill>
              </a:rPr>
              <a:t>.</a:t>
            </a:r>
          </a:p>
          <a:p>
            <a:r>
              <a:rPr lang="ru-RU" dirty="0" smtClean="0"/>
              <a:t>Запиши то необычное, что узнал из фильмов.</a:t>
            </a:r>
          </a:p>
          <a:p>
            <a:r>
              <a:rPr lang="ru-RU" b="1" i="1" dirty="0" smtClean="0">
                <a:solidFill>
                  <a:schemeClr val="tx2"/>
                </a:solidFill>
              </a:rPr>
              <a:t>Использовать Интернет.</a:t>
            </a:r>
            <a:endParaRPr lang="ru-RU" dirty="0" smtClean="0">
              <a:solidFill>
                <a:schemeClr val="tx2"/>
              </a:solidFill>
            </a:endParaRPr>
          </a:p>
          <a:p>
            <a:r>
              <a:rPr lang="ru-RU" dirty="0" smtClean="0"/>
              <a:t>Запиши то новое, что ты узнал с помощью компьютера.</a:t>
            </a:r>
          </a:p>
          <a:p>
            <a:r>
              <a:rPr lang="ru-RU" b="1" i="1" dirty="0" smtClean="0">
                <a:solidFill>
                  <a:schemeClr val="tx2"/>
                </a:solidFill>
              </a:rPr>
              <a:t>Понаблюдать.</a:t>
            </a:r>
            <a:endParaRPr lang="ru-RU" dirty="0" smtClean="0">
              <a:solidFill>
                <a:schemeClr val="tx2"/>
              </a:solidFill>
            </a:endParaRPr>
          </a:p>
          <a:p>
            <a:r>
              <a:rPr lang="ru-RU" dirty="0" smtClean="0"/>
              <a:t>Запиши интересную информацию, полученную с помощью наблюдений, удивительные факты и парадоксы. По-возможности сделай фотографии.</a:t>
            </a:r>
          </a:p>
          <a:p>
            <a:r>
              <a:rPr lang="ru-RU" b="1" i="1" dirty="0" smtClean="0">
                <a:solidFill>
                  <a:schemeClr val="tx2"/>
                </a:solidFill>
              </a:rPr>
              <a:t>Провести эксперимент.</a:t>
            </a:r>
            <a:endParaRPr lang="ru-RU" dirty="0" smtClean="0">
              <a:solidFill>
                <a:schemeClr val="tx2"/>
              </a:solidFill>
            </a:endParaRPr>
          </a:p>
          <a:p>
            <a:r>
              <a:rPr lang="ru-RU" dirty="0" smtClean="0"/>
              <a:t>Запиши план и результаты эксперимента.</a:t>
            </a:r>
          </a:p>
          <a:p>
            <a:endParaRPr lang="ru-RU" dirty="0"/>
          </a:p>
        </p:txBody>
      </p:sp>
      <p:pic>
        <p:nvPicPr>
          <p:cNvPr id="4" name="Picture 5" descr="C:\Users\1\Desktop\для Любы3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092280" y="188640"/>
            <a:ext cx="1835696" cy="21607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466</TotalTime>
  <Words>653</Words>
  <Application>Microsoft Office PowerPoint</Application>
  <PresentationFormat>Экран (4:3)</PresentationFormat>
  <Paragraphs>90</Paragraphs>
  <Slides>23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Слайд 1</vt:lpstr>
      <vt:lpstr>«…Научиться познавать, делать,  жить и жить вместе…»                                         Жак Делор  </vt:lpstr>
      <vt:lpstr>Слайд 3</vt:lpstr>
      <vt:lpstr>Что такое «информационная компетентность» школьника?</vt:lpstr>
      <vt:lpstr>     Что такое «информационная компетентность» школьника?  </vt:lpstr>
      <vt:lpstr>Как сформировать информационную компетентность у младшего школьника?</vt:lpstr>
      <vt:lpstr>Слайд 7</vt:lpstr>
      <vt:lpstr>Слайд 8</vt:lpstr>
      <vt:lpstr>Организация исследования включает в себя следующие этапы: </vt:lpstr>
      <vt:lpstr>Тема исследовательской работы (проекта) может быть любая.  Это может быть теоретическое исследование,  заключающееся в работе с литературными и иными источниками,  в поиске и обобщении информации по какому-то вопросу,  а может быть опытная работа,  наблюдение за объектами неживой и живой природы, жизнью людей и пр. </vt:lpstr>
      <vt:lpstr>Центр «Талант с колыбели»  II  Международный  конкурс  детских исследовательских работ (проектов)  «МОИ ПЕРВЫЕ ОТКРЫТИЯ». </vt:lpstr>
      <vt:lpstr>Центр «Талант с колыбели»  Всероссийский конкурс  детских исследовательских работ (проектов)  «Святое пламя вечного огня»</vt:lpstr>
      <vt:lpstr> I  Городская научно-исследовательская конференция имен Дважды Героя  Советского Союза Н. Г. Столярова</vt:lpstr>
      <vt:lpstr>Слайд 14</vt:lpstr>
      <vt:lpstr>Самому ребенку подготовиться к защите очень тяжело, здесь нужна помощь учителя и родителей.  Даже очень хорошо подготовленные дети на публике теряются, очень помогает мультимедийное сопровождение, в котором стоит отразить основные моменты работы ребенка, а еще хорошо бы пригласить родителей, это успокоит ученика и  укрепит связь семьи и школы.  </vt:lpstr>
      <vt:lpstr>Слайд 16</vt:lpstr>
      <vt:lpstr>Этапы выполнения проекта</vt:lpstr>
      <vt:lpstr>«ПЯТЫЙ ЭЛЕМЕНТ»</vt:lpstr>
      <vt:lpstr>«МЕЧТА»</vt:lpstr>
      <vt:lpstr>«ДРУЖБА»</vt:lpstr>
      <vt:lpstr>«НАША ДРУЖНАЯ ЗЕМЛЯ»</vt:lpstr>
      <vt:lpstr>ГОЛОСОВАНИЕ ЗА ЛУЧШУЮ РАБОТУ</vt:lpstr>
      <vt:lpstr>ИЗ ОПЫТА РАБОТЫ  ПО ОРГАНИЗАЦИИ ИССЛЕДОВАТЕЛЬСКОЙ ДЕЯТЕЛЬНОСТИ ШКОЛЬНИКОВ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Гузеля</cp:lastModifiedBy>
  <cp:revision>79</cp:revision>
  <dcterms:created xsi:type="dcterms:W3CDTF">2015-08-22T21:48:25Z</dcterms:created>
  <dcterms:modified xsi:type="dcterms:W3CDTF">2017-10-12T14:34:23Z</dcterms:modified>
</cp:coreProperties>
</file>