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040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50CFE0-7B06-41ED-ADB9-1D5E7D706CCE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5FB593-81D2-478C-BC0C-034C582FC4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50CFE0-7B06-41ED-ADB9-1D5E7D706CCE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5FB593-81D2-478C-BC0C-034C582FC4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50CFE0-7B06-41ED-ADB9-1D5E7D706CCE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5FB593-81D2-478C-BC0C-034C582FC4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50CFE0-7B06-41ED-ADB9-1D5E7D706CCE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5FB593-81D2-478C-BC0C-034C582FC4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50CFE0-7B06-41ED-ADB9-1D5E7D706CCE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5FB593-81D2-478C-BC0C-034C582FC4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50CFE0-7B06-41ED-ADB9-1D5E7D706CCE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5FB593-81D2-478C-BC0C-034C582FC4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50CFE0-7B06-41ED-ADB9-1D5E7D706CCE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5FB593-81D2-478C-BC0C-034C582FC4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50CFE0-7B06-41ED-ADB9-1D5E7D706CCE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5FB593-81D2-478C-BC0C-034C582FC4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50CFE0-7B06-41ED-ADB9-1D5E7D706CCE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5FB593-81D2-478C-BC0C-034C582FC4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50CFE0-7B06-41ED-ADB9-1D5E7D706CCE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5FB593-81D2-478C-BC0C-034C582FC4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50CFE0-7B06-41ED-ADB9-1D5E7D706CCE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5FB593-81D2-478C-BC0C-034C582FC4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E50CFE0-7B06-41ED-ADB9-1D5E7D706CCE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D5FB593-81D2-478C-BC0C-034C582FC4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mykor.ru/maps/zdes-stoit-pobyvat/krasnodarskii-krai/raiony/severskii-raion/ubinskii-dolmen.html" TargetMode="External"/><Relationship Id="rId3" Type="http://schemas.openxmlformats.org/officeDocument/2006/relationships/hyperlink" Target="http://budetinteresno.info/holms/papai.htm" TargetMode="External"/><Relationship Id="rId7" Type="http://schemas.openxmlformats.org/officeDocument/2006/relationships/hyperlink" Target="http://kukarta.ru/skalyi-zheltyie-monastyiri/" TargetMode="External"/><Relationship Id="rId2" Type="http://schemas.openxmlformats.org/officeDocument/2006/relationships/hyperlink" Target="http://kuban.land/travel/sober-bash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evpilot.ru/history/sober/page20.php" TargetMode="External"/><Relationship Id="rId5" Type="http://schemas.openxmlformats.org/officeDocument/2006/relationships/hyperlink" Target="http://www.rostovgid.ru/nature/lake/ozero-verhneafipskoe-loh-nessi.html" TargetMode="External"/><Relationship Id="rId10" Type="http://schemas.openxmlformats.org/officeDocument/2006/relationships/hyperlink" Target="http://mikos.su/news/stsmolenskaya" TargetMode="External"/><Relationship Id="rId4" Type="http://schemas.openxmlformats.org/officeDocument/2006/relationships/hyperlink" Target="http://www.anapacity.com/krasnodarskiy-kray/vodopadyi-krasnodarskogo-kraya.html/natashkiny-vodopady" TargetMode="External"/><Relationship Id="rId9" Type="http://schemas.openxmlformats.org/officeDocument/2006/relationships/hyperlink" Target="http://&#1089;&#1087;&#1088;&#1072;&#1074;&#1086;&#1095;&#1085;&#1080;&#1082;&#1090;&#1091;&#1088;&#1080;&#1089;&#1090;&#1072;.&#1088;&#1092;/places/874-plancheskie-skaly-zolotye-kamni-v-severskom-raione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359898"/>
            <a:ext cx="7560840" cy="98087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Краевой конкурс</a:t>
            </a:r>
            <a:br>
              <a:rPr lang="ru-RU" sz="2800" b="1" dirty="0" smtClean="0"/>
            </a:br>
            <a:r>
              <a:rPr lang="ru-RU" sz="2800" b="1" dirty="0" smtClean="0"/>
              <a:t>«Судьба и гордость, моя Кубань»</a:t>
            </a:r>
            <a:endParaRPr lang="ru-RU" sz="2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12160" y="1850064"/>
            <a:ext cx="2827040" cy="3451144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1628800"/>
            <a:ext cx="7704856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Номинация «Природа Кубани»</a:t>
            </a:r>
            <a:endParaRPr lang="ru-RU" sz="32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Тема: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«Памятники природы моей малой родины»</a:t>
            </a:r>
            <a:endParaRPr lang="ru-RU" sz="3600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60212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ст. Крепостная,</a:t>
            </a:r>
          </a:p>
          <a:p>
            <a:pPr algn="ctr"/>
            <a:r>
              <a:rPr lang="ru-RU" dirty="0" smtClean="0"/>
              <a:t>2017 год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355976" y="3284984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dirty="0" smtClean="0"/>
              <a:t> </a:t>
            </a:r>
            <a:r>
              <a:rPr lang="ru-RU" b="1" u="sng" dirty="0" smtClean="0"/>
              <a:t>Работу подготовила:</a:t>
            </a:r>
            <a:endParaRPr lang="ru-RU" dirty="0" smtClean="0"/>
          </a:p>
          <a:p>
            <a:pPr algn="r"/>
            <a:r>
              <a:rPr lang="ru-RU" dirty="0" err="1" smtClean="0"/>
              <a:t>Едунова</a:t>
            </a:r>
            <a:r>
              <a:rPr lang="ru-RU" dirty="0" smtClean="0"/>
              <a:t> София Сергеевна, 11 лет</a:t>
            </a:r>
          </a:p>
          <a:p>
            <a:pPr algn="r"/>
            <a:r>
              <a:rPr lang="ru-RU" dirty="0" smtClean="0"/>
              <a:t>ученица 5 класса, МБОУ СОШ № 3</a:t>
            </a:r>
          </a:p>
          <a:p>
            <a:pPr algn="r"/>
            <a:r>
              <a:rPr lang="ru-RU" dirty="0" smtClean="0"/>
              <a:t>ст. Крепостной, Северского района</a:t>
            </a:r>
          </a:p>
          <a:p>
            <a:pPr algn="r"/>
            <a:r>
              <a:rPr lang="ru-RU" dirty="0" smtClean="0"/>
              <a:t> </a:t>
            </a:r>
          </a:p>
          <a:p>
            <a:pPr algn="r"/>
            <a:r>
              <a:rPr lang="ru-RU" b="1" u="sng" dirty="0" smtClean="0"/>
              <a:t>Руководитель:</a:t>
            </a:r>
            <a:endParaRPr lang="ru-RU" dirty="0" smtClean="0"/>
          </a:p>
          <a:p>
            <a:pPr algn="r"/>
            <a:r>
              <a:rPr lang="ru-RU" dirty="0" err="1" smtClean="0"/>
              <a:t>Кравчина</a:t>
            </a:r>
            <a:r>
              <a:rPr lang="ru-RU" dirty="0" smtClean="0"/>
              <a:t> Елена Петровна,</a:t>
            </a:r>
          </a:p>
          <a:p>
            <a:pPr algn="r"/>
            <a:r>
              <a:rPr lang="ru-RU" dirty="0" smtClean="0"/>
              <a:t>учитель биологии</a:t>
            </a:r>
          </a:p>
          <a:p>
            <a:pPr algn="r"/>
            <a:r>
              <a:rPr lang="ru-RU" dirty="0" smtClean="0"/>
              <a:t>МБОУ СОШ № 3 ст. Крепостной</a:t>
            </a:r>
          </a:p>
        </p:txBody>
      </p:sp>
      <p:pic>
        <p:nvPicPr>
          <p:cNvPr id="7" name="Рисунок 6" descr="http://nelana.ru/data/attachment/forum/201703/28/122556zv1tit9bifzt1itf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3356992"/>
            <a:ext cx="4032448" cy="243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3136392" cy="142617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68040E"/>
                </a:solidFill>
              </a:rPr>
              <a:t>Золотые скалы</a:t>
            </a:r>
            <a:endParaRPr lang="ru-RU" sz="4800" b="1" dirty="0">
              <a:solidFill>
                <a:srgbClr val="68040E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2780928"/>
            <a:ext cx="7890080" cy="4077072"/>
          </a:xfrm>
        </p:spPr>
        <p:txBody>
          <a:bodyPr>
            <a:normAutofit fontScale="85000" lnSpcReduction="20000"/>
          </a:bodyPr>
          <a:lstStyle/>
          <a:p>
            <a:r>
              <a:rPr lang="ru-RU" dirty="0" err="1" smtClean="0"/>
              <a:t>Планческие</a:t>
            </a:r>
            <a:r>
              <a:rPr lang="ru-RU" dirty="0" smtClean="0"/>
              <a:t> скалы </a:t>
            </a:r>
            <a:r>
              <a:rPr lang="ru-RU" dirty="0" smtClean="0"/>
              <a:t>– </a:t>
            </a:r>
            <a:r>
              <a:rPr lang="ru-RU" dirty="0" smtClean="0"/>
              <a:t>широко известны в туристско-альпинистских кругах. Скалы Золотые камни нависают над левым бортом долины реки </a:t>
            </a:r>
            <a:r>
              <a:rPr lang="ru-RU" dirty="0" err="1" smtClean="0"/>
              <a:t>Афипс</a:t>
            </a:r>
            <a:r>
              <a:rPr lang="ru-RU" dirty="0" smtClean="0"/>
              <a:t> в 1 км южнее турбазы "Крымская поляна". Скалы находятся на высоте 130 м над уровнем моря. Они сложены бронированными песчаниками. Протянувшись с запада на восток на 300 м, они рознятся как по высоте (10 – 22 м), так и по степени трудности, западный сектор скал – самый высокий. Здесь проложены более сложные маршруты, даже с участками нависающих скал. </a:t>
            </a:r>
            <a:endParaRPr lang="ru-RU" dirty="0"/>
          </a:p>
        </p:txBody>
      </p:sp>
      <p:pic>
        <p:nvPicPr>
          <p:cNvPr id="4" name="Рисунок 3" descr="http://xn--80aafyalthgkgdkldm7d.xn--p1ai/upload/000/u23/029/a80f0ddd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32656"/>
            <a:ext cx="4131196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3496432" cy="171420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68040E"/>
                </a:solidFill>
              </a:rPr>
              <a:t>Серебряный источник</a:t>
            </a:r>
            <a:endParaRPr lang="ru-RU" b="1" dirty="0">
              <a:solidFill>
                <a:srgbClr val="68040E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2924944"/>
            <a:ext cx="7746064" cy="36004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За станицей Смоленская есть родник (Серебряный источник).Назвали этот родник так, потому что в нём повышенное содержание этого драгоценного металла. Сначала это были три родника, и только в 2006 году жители станицы Смоленская облагородили его и пустили воду с трёх родников в одну трубу. Вода с этого источника считается лечебной и ей обязательно поят заболевших людей. Проехав станицу Смоленскую вы направляетесь по дороге в Крепостную и сворачиваете налево на указателе. </a:t>
            </a:r>
            <a:endParaRPr lang="ru-RU" dirty="0"/>
          </a:p>
        </p:txBody>
      </p:sp>
      <p:pic>
        <p:nvPicPr>
          <p:cNvPr id="4" name="Рисунок 3" descr="http://ic.pics.livejournal.com/poselok23/48293663/1090/original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260649"/>
            <a:ext cx="4049663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68040E"/>
                </a:solidFill>
              </a:rPr>
              <a:t>Заключение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447800"/>
            <a:ext cx="7746064" cy="48006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Поставленные цели  были достигнуты: сформированы представления о памятниках природы района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 smtClean="0"/>
              <a:t>совершенствовались навыки работы с источниками географической информации, материалами Интернет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 smtClean="0"/>
              <a:t>развивались аналитические способности, умение делать собственные выводы, </a:t>
            </a:r>
            <a:endParaRPr lang="ru-RU" dirty="0" smtClean="0"/>
          </a:p>
          <a:p>
            <a:r>
              <a:rPr lang="ru-RU" dirty="0" smtClean="0"/>
              <a:t>формировалась </a:t>
            </a:r>
            <a:r>
              <a:rPr lang="ru-RU" dirty="0" smtClean="0"/>
              <a:t>экологическая культура, чувство патриотизма, ответственность за судьбу природы района и края, </a:t>
            </a:r>
            <a:r>
              <a:rPr lang="ru-RU" dirty="0" smtClean="0"/>
              <a:t>а также </a:t>
            </a:r>
            <a:r>
              <a:rPr lang="ru-RU" dirty="0" smtClean="0"/>
              <a:t>активная жизненная позиция.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62088" cy="85010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Список используемых источников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052736"/>
            <a:ext cx="7818072" cy="519566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1. </a:t>
            </a:r>
            <a:r>
              <a:rPr lang="ru-RU" b="1" u="sng" dirty="0" smtClean="0">
                <a:solidFill>
                  <a:schemeClr val="accent4">
                    <a:lumMod val="50000"/>
                  </a:schemeClr>
                </a:solidFill>
                <a:hlinkClick r:id="rId2"/>
              </a:rPr>
              <a:t>http://kuban.land/travel/sober-bash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2. </a:t>
            </a:r>
            <a:r>
              <a:rPr lang="ru-RU" b="1" u="sng" dirty="0" smtClean="0">
                <a:solidFill>
                  <a:schemeClr val="accent4">
                    <a:lumMod val="50000"/>
                  </a:schemeClr>
                </a:solidFill>
                <a:hlinkClick r:id="rId3"/>
              </a:rPr>
              <a:t>http://budetinteresno.info/holms/papai.htm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3.</a:t>
            </a:r>
            <a:r>
              <a:rPr lang="ru-RU" b="1" u="sng" dirty="0" smtClean="0">
                <a:solidFill>
                  <a:schemeClr val="accent4">
                    <a:lumMod val="50000"/>
                  </a:schemeClr>
                </a:solidFill>
                <a:hlinkClick r:id="rId4"/>
              </a:rPr>
              <a:t>http://www.anapacity.com/krasnodarskiy-kray/vodopadyi-krasnodarskogo-kraya.html/natashkiny-vodopady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4. </a:t>
            </a:r>
            <a:r>
              <a:rPr lang="ru-RU" b="1" u="sng" dirty="0" smtClean="0">
                <a:solidFill>
                  <a:schemeClr val="accent4">
                    <a:lumMod val="50000"/>
                  </a:schemeClr>
                </a:solidFill>
                <a:hlinkClick r:id="rId5"/>
              </a:rPr>
              <a:t>http://www.rostovgid.ru/nature/lake/ozero-verhneafipskoe-loh-nessi.html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5. </a:t>
            </a:r>
            <a:r>
              <a:rPr lang="ru-RU" b="1" u="sng" dirty="0" smtClean="0">
                <a:solidFill>
                  <a:schemeClr val="accent4">
                    <a:lumMod val="50000"/>
                  </a:schemeClr>
                </a:solidFill>
                <a:hlinkClick r:id="rId6"/>
              </a:rPr>
              <a:t>http://sevpilot.ru/history/sober/page20.php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6. </a:t>
            </a:r>
            <a:r>
              <a:rPr lang="ru-RU" b="1" u="sng" dirty="0" smtClean="0">
                <a:solidFill>
                  <a:schemeClr val="accent4">
                    <a:lumMod val="50000"/>
                  </a:schemeClr>
                </a:solidFill>
                <a:hlinkClick r:id="rId7"/>
              </a:rPr>
              <a:t>http://kukarta.ru/skalyi-zheltyie-monastyiri/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7. </a:t>
            </a:r>
            <a:r>
              <a:rPr lang="ru-RU" b="1" u="sng" dirty="0" smtClean="0">
                <a:solidFill>
                  <a:schemeClr val="accent4">
                    <a:lumMod val="50000"/>
                  </a:schemeClr>
                </a:solidFill>
                <a:hlinkClick r:id="rId8"/>
              </a:rPr>
              <a:t>http://mykor.ru/maps/zdes-stoit-pobyvat/krasnodarskii-krai/raiony/severskii-raion/ubinskii-dolmen.html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8. </a:t>
            </a:r>
            <a:r>
              <a:rPr lang="ru-RU" b="1" u="sng" dirty="0" smtClean="0">
                <a:solidFill>
                  <a:schemeClr val="accent4">
                    <a:lumMod val="50000"/>
                  </a:schemeClr>
                </a:solidFill>
                <a:hlinkClick r:id="rId9"/>
              </a:rPr>
              <a:t>http://справочниктуриста.рф/places/874-plancheskie-skaly-zolotye-kamni-v-severskom-raione.html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9. </a:t>
            </a:r>
            <a:r>
              <a:rPr lang="ru-RU" b="1" u="sng" dirty="0" smtClean="0">
                <a:solidFill>
                  <a:schemeClr val="accent4">
                    <a:lumMod val="50000"/>
                  </a:schemeClr>
                </a:solidFill>
                <a:hlinkClick r:id="rId10"/>
              </a:rPr>
              <a:t>http://mikos.su/news/stsmolenskaya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Цели и 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fontAlgn="base"/>
            <a:r>
              <a:rPr lang="ru-RU" b="1" dirty="0" smtClean="0"/>
              <a:t>Цель: </a:t>
            </a:r>
            <a:r>
              <a:rPr lang="ru-RU" dirty="0" smtClean="0"/>
              <a:t>изучить памятники природы Северского района</a:t>
            </a:r>
          </a:p>
          <a:p>
            <a:pPr fontAlgn="base"/>
            <a:r>
              <a:rPr lang="ru-RU" b="1" dirty="0" smtClean="0"/>
              <a:t>Задачи:</a:t>
            </a:r>
            <a:endParaRPr lang="ru-RU" dirty="0" smtClean="0"/>
          </a:p>
          <a:p>
            <a:pPr fontAlgn="base"/>
            <a:r>
              <a:rPr lang="ru-RU" dirty="0" smtClean="0"/>
              <a:t>— развитие познавательного интереса к миру природы;</a:t>
            </a:r>
          </a:p>
          <a:p>
            <a:pPr fontAlgn="base"/>
            <a:r>
              <a:rPr lang="ru-RU" dirty="0" smtClean="0"/>
              <a:t>— испытывать чувство гордости к природному наследию своей малой родины;</a:t>
            </a:r>
          </a:p>
          <a:p>
            <a:pPr fontAlgn="base"/>
            <a:r>
              <a:rPr lang="ru-RU" dirty="0" smtClean="0"/>
              <a:t>—воспитание гуманного, бережного, заботливого отношения к миру природы и окружающему миру в целом; развитие чувства симпатии к объектам природы;</a:t>
            </a:r>
          </a:p>
          <a:p>
            <a:pPr fontAlgn="base"/>
            <a:r>
              <a:rPr lang="ru-RU" dirty="0" smtClean="0"/>
              <a:t>— освоение элементарных норм поведения по отношению к природе, формирование навыков рационального природопользования в повседневной жизни;</a:t>
            </a:r>
          </a:p>
          <a:p>
            <a:pPr fontAlgn="base"/>
            <a:r>
              <a:rPr lang="ru-RU" dirty="0" smtClean="0"/>
              <a:t>— формирование элементарных умений предвидеть последствия некоторых своих действий по отношению к окружающей среде.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3672408" cy="2506290"/>
          </a:xfrm>
        </p:spPr>
        <p:txBody>
          <a:bodyPr/>
          <a:lstStyle/>
          <a:p>
            <a:r>
              <a:rPr lang="ru-RU" b="1" dirty="0" smtClean="0">
                <a:solidFill>
                  <a:srgbClr val="68040E"/>
                </a:solidFill>
              </a:rPr>
              <a:t>Гора </a:t>
            </a:r>
            <a:br>
              <a:rPr lang="ru-RU" b="1" dirty="0" smtClean="0">
                <a:solidFill>
                  <a:srgbClr val="68040E"/>
                </a:solidFill>
              </a:rPr>
            </a:br>
            <a:r>
              <a:rPr lang="ru-RU" b="1" dirty="0" err="1" smtClean="0">
                <a:solidFill>
                  <a:srgbClr val="68040E"/>
                </a:solidFill>
              </a:rPr>
              <a:t>Собер</a:t>
            </a:r>
            <a:r>
              <a:rPr lang="ru-RU" b="1" dirty="0" smtClean="0">
                <a:solidFill>
                  <a:srgbClr val="68040E"/>
                </a:solidFill>
              </a:rPr>
              <a:t> - </a:t>
            </a:r>
            <a:r>
              <a:rPr lang="ru-RU" b="1" dirty="0" err="1" smtClean="0">
                <a:solidFill>
                  <a:srgbClr val="68040E"/>
                </a:solidFill>
              </a:rPr>
              <a:t>Оашх</a:t>
            </a:r>
            <a:endParaRPr lang="ru-RU" b="1" dirty="0">
              <a:solidFill>
                <a:srgbClr val="68040E"/>
              </a:solidFill>
            </a:endParaRPr>
          </a:p>
        </p:txBody>
      </p:sp>
      <p:pic>
        <p:nvPicPr>
          <p:cNvPr id="4" name="Содержимое 3" descr="http://nelana.ru/data/attachment/forum/201703/28/122556zv1tit9bifzt1itf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260648"/>
            <a:ext cx="400099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467544" y="3201796"/>
            <a:ext cx="828092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Гора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Собер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-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Оашх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Рассказ о природных достопримечательностях района начну с горы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Собер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—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Оашх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возвышающейся над уровнем моря на 736 метров. Долгое время гора считалась священной, благодаря родникам, бьющим на ее обоих склонах. Венчает гору широкая поляна, которую в летнюю пору покрывает субальпийская растительность.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Массив очень сильно выделяется среди окрестных гор, причём не только размерами, но и формой,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Собер-Оашх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будто кто-то аккуратно срезал шапку, сделав вершиной обширное, почти ровное плато длиной около километра и шириной до 500 метров.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2808312" cy="214625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68040E"/>
                </a:solidFill>
              </a:rPr>
              <a:t> Гора</a:t>
            </a:r>
            <a:br>
              <a:rPr lang="ru-RU" b="1" dirty="0" smtClean="0">
                <a:solidFill>
                  <a:srgbClr val="68040E"/>
                </a:solidFill>
              </a:rPr>
            </a:br>
            <a:r>
              <a:rPr lang="ru-RU" b="1" dirty="0" smtClean="0">
                <a:solidFill>
                  <a:srgbClr val="68040E"/>
                </a:solidFill>
              </a:rPr>
              <a:t> Папай</a:t>
            </a:r>
            <a:endParaRPr lang="ru-RU" b="1" dirty="0">
              <a:solidFill>
                <a:srgbClr val="68040E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2636912"/>
            <a:ext cx="8034096" cy="3960440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Гора Папай.</a:t>
            </a:r>
            <a:r>
              <a:rPr lang="ru-RU" dirty="0" smtClean="0"/>
              <a:t> Следующая достопримечательность горный массив Папай — находится в осевой зоне Главного Кавказского хребта, в истоках рек </a:t>
            </a:r>
            <a:r>
              <a:rPr lang="ru-RU" dirty="0" err="1" smtClean="0"/>
              <a:t>Убинки</a:t>
            </a:r>
            <a:r>
              <a:rPr lang="ru-RU" dirty="0" smtClean="0"/>
              <a:t>, </a:t>
            </a:r>
            <a:r>
              <a:rPr lang="ru-RU" dirty="0" err="1" smtClean="0"/>
              <a:t>Папайки</a:t>
            </a:r>
            <a:r>
              <a:rPr lang="ru-RU" dirty="0" smtClean="0"/>
              <a:t> и Большой </a:t>
            </a:r>
            <a:r>
              <a:rPr lang="ru-RU" dirty="0" err="1" smtClean="0"/>
              <a:t>Хабль</a:t>
            </a:r>
            <a:r>
              <a:rPr lang="ru-RU" dirty="0" smtClean="0"/>
              <a:t>. </a:t>
            </a:r>
            <a:r>
              <a:rPr lang="ru-RU" b="1" dirty="0" smtClean="0"/>
              <a:t>Высота 819 м. </a:t>
            </a:r>
            <a:r>
              <a:rPr lang="ru-RU" dirty="0" smtClean="0"/>
              <a:t>Считается самой западной скалистой вершиной Большого Кавказа. Сложен мергелем, известняком, аргиллитом. на </a:t>
            </a:r>
            <a:r>
              <a:rPr lang="ru-RU" dirty="0" err="1" smtClean="0"/>
              <a:t>Папае</a:t>
            </a:r>
            <a:r>
              <a:rPr lang="ru-RU" dirty="0" smtClean="0"/>
              <a:t> произрастает уникальная средиземноморская растительность, оторванная от основного ареала. </a:t>
            </a:r>
          </a:p>
          <a:p>
            <a:r>
              <a:rPr lang="ru-RU" b="1" dirty="0" smtClean="0"/>
              <a:t>Встречаются 3 вида можжевельника, «</a:t>
            </a:r>
            <a:r>
              <a:rPr lang="ru-RU" b="1" dirty="0" err="1" smtClean="0"/>
              <a:t>краснокнижник</a:t>
            </a:r>
            <a:r>
              <a:rPr lang="ru-RU" b="1" dirty="0" smtClean="0"/>
              <a:t>» эремурус представительный, не менее редкая гвоздика </a:t>
            </a:r>
            <a:r>
              <a:rPr lang="ru-RU" b="1" dirty="0" err="1" smtClean="0"/>
              <a:t>акантолимоновидная</a:t>
            </a:r>
            <a:r>
              <a:rPr lang="ru-RU" b="1" dirty="0" smtClean="0"/>
              <a:t>, </a:t>
            </a:r>
            <a:r>
              <a:rPr lang="ru-RU" b="1" dirty="0" err="1" smtClean="0"/>
              <a:t>эндемичный</a:t>
            </a:r>
            <a:r>
              <a:rPr lang="ru-RU" b="1" dirty="0" smtClean="0"/>
              <a:t> чабрец </a:t>
            </a:r>
            <a:r>
              <a:rPr lang="ru-RU" b="1" dirty="0" err="1" smtClean="0"/>
              <a:t>геленджикский</a:t>
            </a:r>
            <a:r>
              <a:rPr lang="ru-RU" b="1" dirty="0" smtClean="0"/>
              <a:t>, рябина крымская, подмаренник крымский, лапчатка Калье, шалфей раскрытый, полынь альпийская и др.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Папай – гора, имеющая несколько вершин получила в 1983 году статус памятника природы. </a:t>
            </a:r>
            <a:endParaRPr lang="ru-RU" b="1" dirty="0"/>
          </a:p>
        </p:txBody>
      </p:sp>
      <p:pic>
        <p:nvPicPr>
          <p:cNvPr id="4" name="Рисунок 3" descr="https://drivenew.ru/upload/iblock/c30/c30be145072adec1bdf9cbdb3fdcc33f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188640"/>
            <a:ext cx="5385833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3240360" cy="194421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68040E"/>
                </a:solidFill>
              </a:rPr>
              <a:t>Наташкины водопады</a:t>
            </a:r>
            <a:endParaRPr lang="ru-RU" b="1" dirty="0">
              <a:solidFill>
                <a:srgbClr val="68040E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2780928"/>
            <a:ext cx="7818072" cy="3467472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/>
              <a:t> Свое необычное и нехарактерное имя водопады получили в честь простой студентки из Краснодара. Она возглавила группу своих единомышленников – туристов, они первыми посетили те края в 60х годах 20 века. Впервые открыли два водопада, которые образуются на реке Иль, это в Северском районе. На первом водопаде семь ступеней природного происхождения, высота его 17м. Второй – простой одноступенчатый и высота его меньше, 7м. чтобы увидеть его, нужно обойти первый слева и идти в гору 400м. </a:t>
            </a:r>
            <a:endParaRPr lang="ru-RU" dirty="0"/>
          </a:p>
        </p:txBody>
      </p:sp>
      <p:pic>
        <p:nvPicPr>
          <p:cNvPr id="4" name="Рисунок 3" descr="http://gelendzhik-travel.ru/wp-content/uploads/2017/06/Pshadskie_vodopady_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260648"/>
            <a:ext cx="4556373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4320480" cy="265030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68040E"/>
                </a:solidFill>
              </a:rPr>
              <a:t>Озеро </a:t>
            </a:r>
            <a:r>
              <a:rPr lang="ru-RU" b="1" dirty="0" err="1" smtClean="0">
                <a:solidFill>
                  <a:srgbClr val="68040E"/>
                </a:solidFill>
              </a:rPr>
              <a:t>Верхнеафипское</a:t>
            </a:r>
            <a:r>
              <a:rPr lang="ru-RU" b="1" dirty="0" smtClean="0">
                <a:solidFill>
                  <a:srgbClr val="68040E"/>
                </a:solidFill>
              </a:rPr>
              <a:t> </a:t>
            </a:r>
            <a:r>
              <a:rPr lang="ru-RU" b="1" dirty="0" err="1" smtClean="0">
                <a:solidFill>
                  <a:srgbClr val="68040E"/>
                </a:solidFill>
              </a:rPr>
              <a:t>Лох-Несси</a:t>
            </a:r>
            <a:endParaRPr lang="ru-RU" b="1" dirty="0">
              <a:solidFill>
                <a:srgbClr val="68040E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924944"/>
            <a:ext cx="8322128" cy="3672408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/>
              <a:t>В долине реки </a:t>
            </a:r>
            <a:r>
              <a:rPr lang="ru-RU" sz="2000" dirty="0" err="1" smtClean="0"/>
              <a:t>Афипс</a:t>
            </a:r>
            <a:r>
              <a:rPr lang="ru-RU" sz="2000" dirty="0" smtClean="0"/>
              <a:t>, путешественников привлекает озеро под названием </a:t>
            </a:r>
            <a:r>
              <a:rPr lang="ru-RU" sz="2000" dirty="0" err="1" smtClean="0"/>
              <a:t>Верхнеафипское</a:t>
            </a:r>
            <a:r>
              <a:rPr lang="ru-RU" sz="2000" dirty="0" smtClean="0"/>
              <a:t> </a:t>
            </a:r>
            <a:r>
              <a:rPr lang="ru-RU" sz="2000" dirty="0" err="1" smtClean="0"/>
              <a:t>Лох-Несси</a:t>
            </a:r>
            <a:r>
              <a:rPr lang="ru-RU" sz="2000" dirty="0" smtClean="0"/>
              <a:t>. Оно притаилось на лесной террасе хребта Крепость, который величественно возвышается над поселением </a:t>
            </a:r>
            <a:r>
              <a:rPr lang="ru-RU" sz="2000" dirty="0" err="1" smtClean="0"/>
              <a:t>Планческая</a:t>
            </a:r>
            <a:r>
              <a:rPr lang="ru-RU" sz="2000" dirty="0" smtClean="0"/>
              <a:t> щель. Длина озера – около 100 м., ширина – примерно 60 м. Такое название ему дал краснодарский краевед и любитель-путешественник Владимир Петрович Литвиненко. Объясняется это аналогией с шотландским озером Лох-Несс. Только вместо таинственного существа, поиском которого ученые в Шотландии занимаются уже много лет, в краснодарском озере живет обыкновенная, правда, довольно большая выдра. Она своим шорохом и шумом наводит ужас на многих путников, остановившихся здесь передохнуть и осмотреть местные достопримечательности.</a:t>
            </a:r>
            <a:endParaRPr lang="ru-RU" sz="2000" dirty="0"/>
          </a:p>
        </p:txBody>
      </p:sp>
      <p:pic>
        <p:nvPicPr>
          <p:cNvPr id="4" name="Рисунок 3" descr="Озеро Верхнеафипское Лох-Несс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260648"/>
            <a:ext cx="3988028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692696"/>
            <a:ext cx="3456384" cy="1368152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68040E"/>
                </a:solidFill>
              </a:rPr>
              <a:t>Дербенские</a:t>
            </a:r>
            <a:r>
              <a:rPr lang="ru-RU" b="1" dirty="0" smtClean="0">
                <a:solidFill>
                  <a:srgbClr val="68040E"/>
                </a:solidFill>
              </a:rPr>
              <a:t> минеральные источники</a:t>
            </a:r>
            <a:endParaRPr lang="ru-RU" b="1" dirty="0">
              <a:solidFill>
                <a:srgbClr val="68040E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2924944"/>
            <a:ext cx="7890080" cy="332345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Северский район богат минеральными источниками. Еще горцы использовали их в лечебных целях. </a:t>
            </a:r>
          </a:p>
          <a:p>
            <a:r>
              <a:rPr lang="ru-RU" dirty="0" smtClean="0"/>
              <a:t>Анализ, проведенный военно-медицинской лабораторией, показал присутствие в воде йода, брома, хлора, калия, натрия, кремнезема, серной кислоты, железа, магния и других составных частей. </a:t>
            </a:r>
          </a:p>
          <a:p>
            <a:r>
              <a:rPr lang="ru-RU" dirty="0" smtClean="0"/>
              <a:t>В долине реки </a:t>
            </a:r>
            <a:r>
              <a:rPr lang="ru-RU" dirty="0" err="1" smtClean="0"/>
              <a:t>Убин</a:t>
            </a:r>
            <a:r>
              <a:rPr lang="ru-RU" dirty="0" smtClean="0"/>
              <a:t> насчитывается 14 выходов соляных, соляно-щелочных вод типа «Ессентуки» (минерализация от 630 мг/л до 5660 мг/л). Но есть и другие. Дербентские минеральные источники находятся в горной </a:t>
            </a:r>
            <a:r>
              <a:rPr lang="ru-RU" dirty="0" err="1" smtClean="0"/>
              <a:t>распадине</a:t>
            </a:r>
            <a:r>
              <a:rPr lang="ru-RU" dirty="0" smtClean="0"/>
              <a:t> между поселком </a:t>
            </a:r>
            <a:r>
              <a:rPr lang="ru-RU" dirty="0" err="1" smtClean="0"/>
              <a:t>Ильским</a:t>
            </a:r>
            <a:r>
              <a:rPr lang="ru-RU" dirty="0" smtClean="0"/>
              <a:t> и станицей Дербентской.</a:t>
            </a:r>
            <a:endParaRPr lang="ru-RU" dirty="0"/>
          </a:p>
        </p:txBody>
      </p:sp>
      <p:pic>
        <p:nvPicPr>
          <p:cNvPr id="4" name="Рисунок 3" descr="http://aff.bstatic.com/images/hotel/max300/761/7617729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260648"/>
            <a:ext cx="40005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3096344" cy="164219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68040E"/>
                </a:solidFill>
              </a:rPr>
              <a:t>Желтые </a:t>
            </a:r>
            <a:br>
              <a:rPr lang="ru-RU" b="1" dirty="0" smtClean="0">
                <a:solidFill>
                  <a:srgbClr val="68040E"/>
                </a:solidFill>
              </a:rPr>
            </a:br>
            <a:r>
              <a:rPr lang="ru-RU" b="1" dirty="0" smtClean="0">
                <a:solidFill>
                  <a:srgbClr val="68040E"/>
                </a:solidFill>
              </a:rPr>
              <a:t>монастыри</a:t>
            </a:r>
            <a:endParaRPr lang="ru-RU" b="1" dirty="0">
              <a:solidFill>
                <a:srgbClr val="68040E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3068960"/>
            <a:ext cx="7818072" cy="378904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Этот памятник природы находится в Северском районе нашего края, а именно в окрестностях села </a:t>
            </a:r>
            <a:r>
              <a:rPr lang="ru-RU" dirty="0" err="1" smtClean="0"/>
              <a:t>Шабановское</a:t>
            </a:r>
            <a:r>
              <a:rPr lang="ru-RU" dirty="0" smtClean="0"/>
              <a:t>. Скалы имеют причудливые формы и желтый оттенок, благодаря тому, что они сложены из конгломерата разных пород, в основном, прессованного песчаника. Иногда встречаются вкрапления кальцита, выглядит это очень красиво. Высота скал около 27 метров, протяженность около 300 метров. У подножия вершин лежат большие валуны диаметром около 5 метров. Дождь, ветер и солнце проделали свою архитекторскую работу, и можно долго рассматривать фантазийные формы, которые они высекли в скалах. На вершинах скал растут граб, липа, осина, бук, дуб. Особенно красива картина осенью. Если подняться на восточную сторону скал, то перед вами откроется живописнейший пейзаж осеннего ковра местных холмов.</a:t>
            </a:r>
            <a:endParaRPr lang="ru-RU" dirty="0"/>
          </a:p>
        </p:txBody>
      </p:sp>
      <p:pic>
        <p:nvPicPr>
          <p:cNvPr id="4" name="Рисунок 3" descr="Желтые монастыр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332656"/>
            <a:ext cx="4036301" cy="2695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3424424" cy="1786210"/>
          </a:xfrm>
        </p:spPr>
        <p:txBody>
          <a:bodyPr/>
          <a:lstStyle/>
          <a:p>
            <a:r>
              <a:rPr lang="ru-RU" b="1" dirty="0" smtClean="0">
                <a:solidFill>
                  <a:srgbClr val="68040E"/>
                </a:solidFill>
              </a:rPr>
              <a:t>Дольмен</a:t>
            </a:r>
            <a:endParaRPr lang="ru-RU" b="1" dirty="0">
              <a:solidFill>
                <a:srgbClr val="68040E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3068960"/>
            <a:ext cx="7818072" cy="317944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Находится в 4 км к югу от ст</a:t>
            </a:r>
            <a:r>
              <a:rPr lang="ru-RU" dirty="0" smtClean="0"/>
              <a:t>. </a:t>
            </a:r>
            <a:r>
              <a:rPr lang="ru-RU" dirty="0" err="1" smtClean="0"/>
              <a:t>Убинской</a:t>
            </a:r>
            <a:r>
              <a:rPr lang="ru-RU" dirty="0" smtClean="0"/>
              <a:t> </a:t>
            </a:r>
            <a:r>
              <a:rPr lang="ru-RU" dirty="0" smtClean="0"/>
              <a:t>на левом берегу реки </a:t>
            </a:r>
            <a:r>
              <a:rPr lang="ru-RU" dirty="0" err="1" smtClean="0"/>
              <a:t>Убин-Су</a:t>
            </a:r>
            <a:r>
              <a:rPr lang="ru-RU" dirty="0" smtClean="0"/>
              <a:t>, у подножья отрога хребта Дерби, в 25 м от реки (на противоположном берегу находится оздоровительный детский лагерь "Дубрава"). Из нескольких дольменов уцелел только один (реставрирован). Он ориентирован порталом на восток. Не исследовался. Датируется около середины II тысячелетия до н.э. </a:t>
            </a:r>
            <a:endParaRPr lang="ru-RU" dirty="0"/>
          </a:p>
        </p:txBody>
      </p:sp>
      <p:pic>
        <p:nvPicPr>
          <p:cNvPr id="4" name="Рисунок 3" descr="http://dolmen-tuapse.ru/assets/uploads/images/news/39/%D0%B4%D0%BE%D0%BB%D1%8C%D0%BC%D0%B5%D0%BD%D1%8B%20%D0%B2%20%D0%BA%D1%80%D0%B0%D1%81%D0%BD%D0%BE%D0%B4%D0%B0%D1%80%D1%81%D0%BA%D0%BE%D0%BC%20%D0%BA%D1%80%D0%B0%D0%B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60648"/>
            <a:ext cx="402907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148</TotalTime>
  <Words>1039</Words>
  <Application>Microsoft Office PowerPoint</Application>
  <PresentationFormat>Экран (4:3)</PresentationFormat>
  <Paragraphs>68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Краевой конкурс «Судьба и гордость, моя Кубань»</vt:lpstr>
      <vt:lpstr>Цели и задачи:</vt:lpstr>
      <vt:lpstr>Гора  Собер - Оашх</vt:lpstr>
      <vt:lpstr> Гора  Папай</vt:lpstr>
      <vt:lpstr>Наташкины водопады</vt:lpstr>
      <vt:lpstr>Озеро Верхнеафипское Лох-Несси</vt:lpstr>
      <vt:lpstr>Дербенские минеральные источники</vt:lpstr>
      <vt:lpstr>Желтые  монастыри</vt:lpstr>
      <vt:lpstr>Дольмен</vt:lpstr>
      <vt:lpstr>Золотые скалы</vt:lpstr>
      <vt:lpstr>Серебряный источник</vt:lpstr>
      <vt:lpstr>Заключение </vt:lpstr>
      <vt:lpstr>Список используемых источников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пк</cp:lastModifiedBy>
  <cp:revision>21</cp:revision>
  <dcterms:created xsi:type="dcterms:W3CDTF">2017-09-27T18:00:57Z</dcterms:created>
  <dcterms:modified xsi:type="dcterms:W3CDTF">2017-09-28T05:50:29Z</dcterms:modified>
</cp:coreProperties>
</file>