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2" r:id="rId3"/>
    <p:sldId id="264" r:id="rId4"/>
    <p:sldId id="265" r:id="rId5"/>
    <p:sldId id="266" r:id="rId6"/>
    <p:sldId id="267" r:id="rId7"/>
    <p:sldId id="268" r:id="rId8"/>
    <p:sldId id="269" r:id="rId9"/>
    <p:sldId id="270" r:id="rId10"/>
    <p:sldId id="271" r:id="rId11"/>
    <p:sldId id="272" r:id="rId12"/>
    <p:sldId id="273" r:id="rId13"/>
    <p:sldId id="275" r:id="rId14"/>
    <p:sldId id="274" r:id="rId15"/>
    <p:sldId id="280" r:id="rId16"/>
    <p:sldId id="284" r:id="rId17"/>
    <p:sldId id="263" r:id="rId18"/>
    <p:sldId id="283" r:id="rId19"/>
    <p:sldId id="276" r:id="rId20"/>
    <p:sldId id="259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066"/>
    <a:srgbClr val="774A98"/>
    <a:srgbClr val="FF0066"/>
    <a:srgbClr val="CC0000"/>
    <a:srgbClr val="856BA5"/>
    <a:srgbClr val="6E558D"/>
    <a:srgbClr val="9966F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FABFCF23-3B69-468F-B69F-88F6DE6A72F2}" styleName="Средний стиль 1 -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72" d="100"/>
          <a:sy n="72" d="100"/>
        </p:scale>
        <p:origin x="-1914" y="-42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21.04.2016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21.04.2016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21.04.2016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21.04.2016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21.04.2016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21.04.2016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21.04.2016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21.04.2016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Пользовательский макет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21.04.2016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21.04.2016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21.04.2016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21.04.2016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21.04.2016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21.04.2016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21.04.2016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7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5B7319-8752-43DC-9251-6FF6EC4E5500}" type="datetimeFigureOut">
              <a:rPr lang="ru-RU" smtClean="0"/>
              <a:pPr/>
              <a:t>21.04.2016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62" r:id="rId3"/>
    <p:sldLayoutId id="2147483663" r:id="rId4"/>
    <p:sldLayoutId id="2147483650" r:id="rId5"/>
    <p:sldLayoutId id="2147483661" r:id="rId6"/>
    <p:sldLayoutId id="2147483651" r:id="rId7"/>
    <p:sldLayoutId id="2147483652" r:id="rId8"/>
    <p:sldLayoutId id="2147483653" r:id="rId9"/>
    <p:sldLayoutId id="2147483654" r:id="rId10"/>
    <p:sldLayoutId id="2147483655" r:id="rId11"/>
    <p:sldLayoutId id="2147483656" r:id="rId12"/>
    <p:sldLayoutId id="2147483657" r:id="rId13"/>
    <p:sldLayoutId id="2147483658" r:id="rId14"/>
    <p:sldLayoutId id="2147483659" r:id="rId15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hyperlink" Target="http://elenaranko.ucoz.ru/" TargetMode="Externa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3930646" y="4293096"/>
            <a:ext cx="4601794" cy="1872208"/>
          </a:xfrm>
        </p:spPr>
        <p:txBody>
          <a:bodyPr>
            <a:noAutofit/>
          </a:bodyPr>
          <a:lstStyle/>
          <a:p>
            <a:pPr algn="ctr">
              <a:spcBef>
                <a:spcPts val="0"/>
              </a:spcBef>
              <a:buNone/>
            </a:pPr>
            <a:r>
              <a:rPr lang="ru-RU" sz="2400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Волохина</a:t>
            </a:r>
            <a:r>
              <a:rPr lang="ru-RU" sz="24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Лариса Александровна</a:t>
            </a:r>
          </a:p>
          <a:p>
            <a:pPr algn="ctr">
              <a:spcBef>
                <a:spcPts val="0"/>
              </a:spcBef>
              <a:buNone/>
            </a:pP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читель русского языка и литературы </a:t>
            </a:r>
          </a:p>
          <a:p>
            <a:pPr algn="ctr">
              <a:spcBef>
                <a:spcPts val="0"/>
              </a:spcBef>
              <a:buNone/>
            </a:pPr>
            <a:r>
              <a:rPr lang="ru-RU" sz="24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МКОУ </a:t>
            </a:r>
            <a:r>
              <a:rPr lang="ru-RU" sz="2400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Чистоозерная</a:t>
            </a:r>
            <a:r>
              <a:rPr lang="ru-RU" sz="24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О(С)ОШ</a:t>
            </a:r>
          </a:p>
          <a:p>
            <a:pPr>
              <a:spcBef>
                <a:spcPts val="0"/>
              </a:spcBef>
            </a:pPr>
            <a:endParaRPr lang="ru-RU" sz="2400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1403648" y="620688"/>
            <a:ext cx="7128792" cy="7200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Monotype Corsiva" pitchFamily="66" charset="0"/>
                <a:ea typeface="+mj-ea"/>
                <a:cs typeface="+mj-cs"/>
              </a:rPr>
              <a:t>Методический семинар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Monotype Corsiva" pitchFamily="66" charset="0"/>
                <a:ea typeface="+mj-ea"/>
                <a:cs typeface="+mj-cs"/>
              </a:rPr>
              <a:t>по теме</a:t>
            </a:r>
            <a:endParaRPr kumimoji="0" lang="ru-RU" sz="3200" b="1" i="0" u="none" strike="noStrike" kern="1200" cap="none" spc="0" normalizeH="0" baseline="0" noProof="0" dirty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uLnTx/>
              <a:uFillTx/>
              <a:latin typeface="Monotype Corsiva" pitchFamily="66" charset="0"/>
              <a:ea typeface="+mj-ea"/>
              <a:cs typeface="+mj-cs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599278" y="1628800"/>
            <a:ext cx="705678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774A98"/>
                </a:solidFill>
                <a:latin typeface="Monotype Corsiva" pitchFamily="66" charset="0"/>
              </a:rPr>
              <a:t>«Анализ художественного текста как средство развития коммуникативной компетенции учащихся»</a:t>
            </a:r>
            <a:endParaRPr lang="ru-RU" sz="3600" b="1" dirty="0">
              <a:solidFill>
                <a:srgbClr val="774A98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33164" y="476672"/>
            <a:ext cx="8229600" cy="864096"/>
          </a:xfrm>
        </p:spPr>
        <p:txBody>
          <a:bodyPr>
            <a:normAutofit fontScale="90000"/>
          </a:bodyPr>
          <a:lstStyle/>
          <a:p>
            <a:r>
              <a:rPr lang="ru-RU" sz="4000" dirty="0" smtClean="0">
                <a:solidFill>
                  <a:schemeClr val="accent2">
                    <a:lumMod val="75000"/>
                  </a:schemeClr>
                </a:solidFill>
                <a:latin typeface="+mn-lt"/>
              </a:rPr>
              <a:t> </a:t>
            </a:r>
            <a:r>
              <a:rPr lang="ru-RU" sz="3100" b="1" dirty="0" smtClean="0">
                <a:solidFill>
                  <a:schemeClr val="accent2">
                    <a:lumMod val="75000"/>
                  </a:schemeClr>
                </a:solidFill>
                <a:latin typeface="+mn-lt"/>
                <a:cs typeface="Arial" pitchFamily="34" charset="0"/>
              </a:rPr>
              <a:t>По строчкам сделайте вывод, что такое любовь?</a:t>
            </a:r>
            <a:endParaRPr lang="ru-RU" sz="3100" b="1" dirty="0">
              <a:solidFill>
                <a:schemeClr val="accent2">
                  <a:lumMod val="75000"/>
                </a:schemeClr>
              </a:solidFill>
              <a:latin typeface="+mn-lt"/>
            </a:endParaRPr>
          </a:p>
        </p:txBody>
      </p:sp>
      <p:graphicFrame>
        <p:nvGraphicFramePr>
          <p:cNvPr id="6" name="Содержимое 3"/>
          <p:cNvGraphicFramePr>
            <a:graphicFrameLocks/>
          </p:cNvGraphicFramePr>
          <p:nvPr/>
        </p:nvGraphicFramePr>
        <p:xfrm>
          <a:off x="1979712" y="1643050"/>
          <a:ext cx="6696744" cy="4234222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3348372"/>
                <a:gridCol w="3348372"/>
              </a:tblGrid>
              <a:tr h="856227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Строчки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Вывод</a:t>
                      </a:r>
                      <a:endParaRPr lang="ru-RU" dirty="0"/>
                    </a:p>
                  </a:txBody>
                  <a:tcPr/>
                </a:tc>
              </a:tr>
              <a:tr h="3377995">
                <a:tc>
                  <a:txBody>
                    <a:bodyPr/>
                    <a:lstStyle/>
                    <a:p>
                      <a:r>
                        <a:rPr lang="ru-RU" dirty="0" smtClean="0"/>
                        <a:t>«иступленный», «сломанная дрожью рука», «дикий,</a:t>
                      </a:r>
                      <a:r>
                        <a:rPr lang="ru-RU" baseline="0" dirty="0" smtClean="0"/>
                        <a:t> </a:t>
                      </a:r>
                      <a:r>
                        <a:rPr lang="ru-RU" baseline="0" dirty="0" err="1" smtClean="0"/>
                        <a:t>обезумлюсь</a:t>
                      </a:r>
                      <a:r>
                        <a:rPr lang="ru-RU" baseline="0" dirty="0" smtClean="0"/>
                        <a:t>»;</a:t>
                      </a:r>
                    </a:p>
                    <a:p>
                      <a:r>
                        <a:rPr lang="ru-RU" baseline="0" dirty="0" smtClean="0"/>
                        <a:t>«И в пролет не брошусь, и не выпью яда, и курок не смогу над виском нажать…»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Любовь- это тяжесть, страдание, сумасшествие, способна довести до самоубийства.</a:t>
                      </a:r>
                      <a:r>
                        <a:rPr lang="ru-RU" baseline="0" dirty="0" smtClean="0"/>
                        <a:t> Такая любовь приносит боль и радость одновременно.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50772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33164" y="260648"/>
            <a:ext cx="8229600" cy="792088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latin typeface="Monotype Corsiva" pitchFamily="66" charset="0"/>
                <a:cs typeface="Arial" pitchFamily="34" charset="0"/>
              </a:rPr>
              <a:t>2 способ- подводящий диалог</a:t>
            </a:r>
            <a:endParaRPr lang="ru-RU" sz="3200" b="1" dirty="0">
              <a:solidFill>
                <a:srgbClr val="C00000"/>
              </a:solidFill>
              <a:latin typeface="Monotype Corsiva" pitchFamily="66" charset="0"/>
            </a:endParaRPr>
          </a:p>
        </p:txBody>
      </p:sp>
      <p:graphicFrame>
        <p:nvGraphicFramePr>
          <p:cNvPr id="6" name="Содержимое 3"/>
          <p:cNvGraphicFramePr>
            <a:graphicFrameLocks/>
          </p:cNvGraphicFramePr>
          <p:nvPr/>
        </p:nvGraphicFramePr>
        <p:xfrm>
          <a:off x="683568" y="968468"/>
          <a:ext cx="7974628" cy="5310882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1841348"/>
                <a:gridCol w="2907437"/>
                <a:gridCol w="3225843"/>
              </a:tblGrid>
              <a:tr h="902140">
                <a:tc>
                  <a:txBody>
                    <a:bodyPr/>
                    <a:lstStyle/>
                    <a:p>
                      <a:pPr algn="l"/>
                      <a:r>
                        <a:rPr lang="ru-RU" dirty="0" smtClean="0"/>
                        <a:t>Анализ, подводящий к теме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Учитель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Ученики</a:t>
                      </a:r>
                      <a:endParaRPr lang="ru-RU" dirty="0"/>
                    </a:p>
                  </a:txBody>
                  <a:tcPr/>
                </a:tc>
              </a:tr>
              <a:tr h="4396482"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Диалог</a:t>
                      </a:r>
                    </a:p>
                    <a:p>
                      <a:endParaRPr lang="ru-RU" sz="1400" dirty="0" smtClean="0"/>
                    </a:p>
                    <a:p>
                      <a:endParaRPr lang="ru-RU" sz="1400" dirty="0" smtClean="0"/>
                    </a:p>
                    <a:p>
                      <a:endParaRPr lang="ru-RU" sz="1400" dirty="0" smtClean="0"/>
                    </a:p>
                    <a:p>
                      <a:endParaRPr lang="ru-RU" sz="1400" dirty="0" smtClean="0"/>
                    </a:p>
                    <a:p>
                      <a:endParaRPr lang="ru-RU" sz="1400" dirty="0" smtClean="0"/>
                    </a:p>
                    <a:p>
                      <a:endParaRPr lang="ru-RU" sz="1400" dirty="0" smtClean="0"/>
                    </a:p>
                    <a:p>
                      <a:endParaRPr lang="ru-RU" sz="1400" dirty="0" smtClean="0"/>
                    </a:p>
                    <a:p>
                      <a:endParaRPr lang="ru-RU" sz="1400" dirty="0" smtClean="0"/>
                    </a:p>
                    <a:p>
                      <a:endParaRPr lang="ru-RU" sz="1400" dirty="0" smtClean="0"/>
                    </a:p>
                    <a:p>
                      <a:endParaRPr lang="ru-RU" sz="1400" dirty="0" smtClean="0"/>
                    </a:p>
                    <a:p>
                      <a:endParaRPr lang="ru-RU" sz="1400" dirty="0" smtClean="0"/>
                    </a:p>
                    <a:p>
                      <a:endParaRPr lang="ru-RU" sz="1400" dirty="0" smtClean="0"/>
                    </a:p>
                    <a:p>
                      <a:endParaRPr lang="ru-RU" sz="1400" dirty="0" smtClean="0"/>
                    </a:p>
                    <a:p>
                      <a:endParaRPr lang="ru-RU" sz="1400" dirty="0" smtClean="0"/>
                    </a:p>
                    <a:p>
                      <a:endParaRPr lang="ru-RU" sz="1400" dirty="0" smtClean="0"/>
                    </a:p>
                    <a:p>
                      <a:endParaRPr lang="ru-RU" sz="1400" dirty="0" smtClean="0"/>
                    </a:p>
                    <a:p>
                      <a:r>
                        <a:rPr lang="ru-RU" sz="2000" dirty="0" smtClean="0"/>
                        <a:t>Тема</a:t>
                      </a:r>
                      <a:r>
                        <a:rPr lang="ru-RU" sz="1400" dirty="0" smtClean="0"/>
                        <a:t> </a:t>
                      </a:r>
                      <a:endParaRPr lang="ru-RU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Tx/>
                        <a:buChar char="-"/>
                      </a:pPr>
                      <a:r>
                        <a:rPr lang="ru-RU" sz="1400" dirty="0" smtClean="0"/>
                        <a:t>Мы продолжаем изучать роман И.Гончарова «Обломов». Тему сегодня вы определите сами. Вот строки первой</a:t>
                      </a:r>
                      <a:r>
                        <a:rPr lang="ru-RU" sz="1400" baseline="0" dirty="0" smtClean="0"/>
                        <a:t> главы.(зачитываю несколько фрагментов)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ru-RU" sz="1400" baseline="0" dirty="0" smtClean="0"/>
                        <a:t> Какое сочетание употребляется чаще всего?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ru-RU" sz="1400" baseline="0" dirty="0" smtClean="0"/>
                        <a:t> Наверное, он очень болен?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ru-RU" sz="1400" baseline="0" dirty="0" smtClean="0"/>
                        <a:t> Значит, он очень старый?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ru-RU" sz="1400" baseline="0" dirty="0" smtClean="0"/>
                        <a:t> Получается, что молодой и здоровый человек все время лежит. Это нормально?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ru-RU" sz="1400" baseline="0" dirty="0" smtClean="0"/>
                        <a:t> Самого Обломова это беспокоит?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ru-RU" sz="1400" baseline="0" dirty="0" smtClean="0"/>
                        <a:t> Есть ли у него ответ на этот вопрос в начале романа?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ru-RU" sz="1400" baseline="0" dirty="0" smtClean="0"/>
                        <a:t> Когда находит ответ на этот вопрос?</a:t>
                      </a:r>
                    </a:p>
                    <a:p>
                      <a:pPr>
                        <a:buFontTx/>
                        <a:buChar char="-"/>
                      </a:pPr>
                      <a:endParaRPr lang="ru-RU" sz="1400" baseline="0" dirty="0" smtClean="0"/>
                    </a:p>
                    <a:p>
                      <a:pPr>
                        <a:buFontTx/>
                        <a:buChar char="-"/>
                      </a:pPr>
                      <a:r>
                        <a:rPr lang="ru-RU" sz="1400" baseline="0" dirty="0" smtClean="0"/>
                        <a:t>Назовите тему урока.</a:t>
                      </a:r>
                      <a:endParaRPr lang="ru-RU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Слушают</a:t>
                      </a:r>
                    </a:p>
                    <a:p>
                      <a:endParaRPr lang="ru-RU" sz="1400" dirty="0" smtClean="0"/>
                    </a:p>
                    <a:p>
                      <a:endParaRPr lang="ru-RU" sz="1400" dirty="0" smtClean="0"/>
                    </a:p>
                    <a:p>
                      <a:endParaRPr lang="ru-RU" sz="1400" dirty="0" smtClean="0"/>
                    </a:p>
                    <a:p>
                      <a:endParaRPr lang="ru-RU" sz="1400" dirty="0" smtClean="0"/>
                    </a:p>
                    <a:p>
                      <a:r>
                        <a:rPr lang="ru-RU" sz="1400" dirty="0" smtClean="0"/>
                        <a:t>-Обломов лежит.</a:t>
                      </a:r>
                    </a:p>
                    <a:p>
                      <a:endParaRPr lang="ru-RU" sz="1400" dirty="0" smtClean="0"/>
                    </a:p>
                    <a:p>
                      <a:pPr>
                        <a:buFontTx/>
                        <a:buChar char="-"/>
                      </a:pPr>
                      <a:r>
                        <a:rPr lang="ru-RU" sz="1400" dirty="0" smtClean="0"/>
                        <a:t>Нет, он здоров.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ru-RU" sz="1400" dirty="0" smtClean="0"/>
                        <a:t> Нет, ему 32 года.</a:t>
                      </a:r>
                    </a:p>
                    <a:p>
                      <a:pPr>
                        <a:buFontTx/>
                        <a:buChar char="-"/>
                      </a:pPr>
                      <a:endParaRPr lang="ru-RU" sz="1400" dirty="0" smtClean="0"/>
                    </a:p>
                    <a:p>
                      <a:pPr>
                        <a:buFontTx/>
                        <a:buChar char="-"/>
                      </a:pPr>
                      <a:r>
                        <a:rPr lang="ru-RU" sz="1400" dirty="0" smtClean="0"/>
                        <a:t> конечно, нет.</a:t>
                      </a:r>
                    </a:p>
                    <a:p>
                      <a:pPr>
                        <a:buFontTx/>
                        <a:buChar char="-"/>
                      </a:pPr>
                      <a:endParaRPr lang="ru-RU" sz="1400" dirty="0" smtClean="0"/>
                    </a:p>
                    <a:p>
                      <a:pPr>
                        <a:buFontTx/>
                        <a:buChar char="-"/>
                      </a:pPr>
                      <a:r>
                        <a:rPr lang="ru-RU" sz="1400" dirty="0" smtClean="0"/>
                        <a:t> Да, он спрашивает со слезами:</a:t>
                      </a:r>
                      <a:r>
                        <a:rPr lang="ru-RU" sz="1400" baseline="0" dirty="0" smtClean="0"/>
                        <a:t> «Отчего же я такой?»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ru-RU" sz="1400" dirty="0" smtClean="0"/>
                        <a:t> Нет</a:t>
                      </a:r>
                    </a:p>
                    <a:p>
                      <a:pPr>
                        <a:buFontTx/>
                        <a:buChar char="-"/>
                      </a:pPr>
                      <a:endParaRPr lang="ru-RU" sz="1400" dirty="0" smtClean="0"/>
                    </a:p>
                    <a:p>
                      <a:pPr>
                        <a:buFontTx/>
                        <a:buChar char="-"/>
                      </a:pPr>
                      <a:r>
                        <a:rPr lang="ru-RU" sz="1400" dirty="0" smtClean="0"/>
                        <a:t> Позже.</a:t>
                      </a:r>
                      <a:r>
                        <a:rPr lang="ru-RU" sz="1400" baseline="0" dirty="0" smtClean="0"/>
                        <a:t> «Есть имя этому злу- обломовщина»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ru-RU" sz="1400" baseline="0" dirty="0" smtClean="0"/>
                        <a:t> Обломовщина(записывают тему)</a:t>
                      </a:r>
                      <a:endParaRPr lang="ru-RU" sz="1400" i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692289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33164" y="260648"/>
            <a:ext cx="8229600" cy="792088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latin typeface="Monotype Corsiva" pitchFamily="66" charset="0"/>
                <a:cs typeface="Arial" pitchFamily="34" charset="0"/>
              </a:rPr>
              <a:t>3 способ- мотивирующий прием </a:t>
            </a:r>
            <a:endParaRPr lang="ru-RU" sz="3200" b="1" dirty="0">
              <a:solidFill>
                <a:srgbClr val="C00000"/>
              </a:solidFill>
              <a:latin typeface="Monotype Corsiva" pitchFamily="66" charset="0"/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1547664" y="980728"/>
            <a:ext cx="5976664" cy="4608512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cs typeface="Arial" pitchFamily="34" charset="0"/>
              </a:rPr>
              <a:t>«ЯРКОЕ   ПЯТНО»</a:t>
            </a:r>
            <a:endParaRPr lang="ru-RU" sz="2800" b="1" dirty="0">
              <a:solidFill>
                <a:srgbClr val="C00000"/>
              </a:solidFill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851920" y="1412776"/>
            <a:ext cx="14401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Притча </a:t>
            </a:r>
            <a:endParaRPr lang="ru-RU" sz="2400" dirty="0"/>
          </a:p>
        </p:txBody>
      </p:sp>
      <p:sp>
        <p:nvSpPr>
          <p:cNvPr id="8" name="TextBox 7"/>
          <p:cNvSpPr txBox="1"/>
          <p:nvPr/>
        </p:nvSpPr>
        <p:spPr>
          <a:xfrm>
            <a:off x="5580112" y="2348880"/>
            <a:ext cx="15841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Кроссворд </a:t>
            </a:r>
            <a:endParaRPr lang="ru-RU" sz="2400" dirty="0"/>
          </a:p>
        </p:txBody>
      </p:sp>
      <p:sp>
        <p:nvSpPr>
          <p:cNvPr id="9" name="TextBox 8"/>
          <p:cNvSpPr txBox="1"/>
          <p:nvPr/>
        </p:nvSpPr>
        <p:spPr>
          <a:xfrm>
            <a:off x="1979712" y="2348880"/>
            <a:ext cx="13681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Загадка </a:t>
            </a:r>
            <a:endParaRPr lang="ru-RU" sz="2400" dirty="0"/>
          </a:p>
        </p:txBody>
      </p:sp>
      <p:sp>
        <p:nvSpPr>
          <p:cNvPr id="10" name="TextBox 9"/>
          <p:cNvSpPr txBox="1"/>
          <p:nvPr/>
        </p:nvSpPr>
        <p:spPr>
          <a:xfrm>
            <a:off x="2051720" y="4005064"/>
            <a:ext cx="13681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Сказка </a:t>
            </a:r>
            <a:endParaRPr lang="ru-RU" sz="2400" dirty="0"/>
          </a:p>
        </p:txBody>
      </p:sp>
      <p:sp>
        <p:nvSpPr>
          <p:cNvPr id="11" name="TextBox 10"/>
          <p:cNvSpPr txBox="1"/>
          <p:nvPr/>
        </p:nvSpPr>
        <p:spPr>
          <a:xfrm>
            <a:off x="5724128" y="4005064"/>
            <a:ext cx="12241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Шутка </a:t>
            </a:r>
            <a:endParaRPr lang="ru-RU" sz="2400" dirty="0"/>
          </a:p>
        </p:txBody>
      </p:sp>
      <p:sp>
        <p:nvSpPr>
          <p:cNvPr id="12" name="TextBox 11"/>
          <p:cNvSpPr txBox="1"/>
          <p:nvPr/>
        </p:nvSpPr>
        <p:spPr>
          <a:xfrm>
            <a:off x="3419872" y="4797152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Стихотворение </a:t>
            </a:r>
            <a:endParaRPr lang="ru-RU" sz="2400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1907704" y="5805264"/>
            <a:ext cx="676875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> Анализ  рассказа К.Г.Паустовского «Телеграмма».</a:t>
            </a:r>
          </a:p>
          <a:p>
            <a:pPr algn="ctr"/>
            <a:r>
              <a:rPr lang="ru-RU" dirty="0" smtClean="0"/>
              <a:t>            «Яркое пятно»- стихотворение Ю.Панкратова  «Бабка»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702648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764704"/>
            <a:ext cx="8229600" cy="216024"/>
          </a:xfrm>
        </p:spPr>
        <p:txBody>
          <a:bodyPr>
            <a:normAutofit fontScale="90000"/>
          </a:bodyPr>
          <a:lstStyle/>
          <a:p>
            <a:r>
              <a:rPr lang="ru-RU" sz="4000" b="1" dirty="0" smtClean="0">
                <a:solidFill>
                  <a:schemeClr val="accent2">
                    <a:lumMod val="75000"/>
                  </a:schemeClr>
                </a:solidFill>
                <a:latin typeface="+mn-lt"/>
                <a:cs typeface="Arial" pitchFamily="34" charset="0"/>
              </a:rPr>
              <a:t>Технология продуктивного чтения </a:t>
            </a:r>
            <a:r>
              <a:rPr lang="ru-RU" sz="4000" b="1" dirty="0" smtClean="0">
                <a:solidFill>
                  <a:schemeClr val="accent2">
                    <a:lumMod val="75000"/>
                  </a:schemeClr>
                </a:solidFill>
                <a:latin typeface="+mn-lt"/>
              </a:rPr>
              <a:t/>
            </a:r>
            <a:br>
              <a:rPr lang="ru-RU" sz="4000" b="1" dirty="0" smtClean="0">
                <a:solidFill>
                  <a:schemeClr val="accent2">
                    <a:lumMod val="75000"/>
                  </a:schemeClr>
                </a:solidFill>
                <a:latin typeface="+mn-lt"/>
              </a:rPr>
            </a:br>
            <a:endParaRPr lang="ru-RU" sz="4000" b="1" dirty="0">
              <a:solidFill>
                <a:schemeClr val="accent2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043608" y="1052736"/>
            <a:ext cx="691276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solidFill>
                  <a:srgbClr val="C00000"/>
                </a:solidFill>
                <a:latin typeface="Monotype Corsiva" pitchFamily="66" charset="0"/>
              </a:rPr>
              <a:t>Цель</a:t>
            </a:r>
            <a:r>
              <a:rPr lang="ru-RU" sz="2000" dirty="0" smtClean="0">
                <a:latin typeface="Monotype Corsiva" pitchFamily="66" charset="0"/>
              </a:rPr>
              <a:t> –   понимание текстов, где авторская позиция представлена</a:t>
            </a:r>
            <a:br>
              <a:rPr lang="ru-RU" sz="2000" dirty="0" smtClean="0">
                <a:latin typeface="Monotype Corsiva" pitchFamily="66" charset="0"/>
              </a:rPr>
            </a:br>
            <a:r>
              <a:rPr lang="ru-RU" sz="2000" dirty="0" smtClean="0">
                <a:latin typeface="Monotype Corsiva" pitchFamily="66" charset="0"/>
              </a:rPr>
              <a:t> в явном / неявном виде</a:t>
            </a:r>
            <a:br>
              <a:rPr lang="ru-RU" sz="2000" dirty="0" smtClean="0">
                <a:latin typeface="Monotype Corsiva" pitchFamily="66" charset="0"/>
              </a:rPr>
            </a:br>
            <a:r>
              <a:rPr lang="ru-RU" sz="2000" dirty="0" smtClean="0">
                <a:latin typeface="Monotype Corsiva" pitchFamily="66" charset="0"/>
              </a:rPr>
              <a:t> Главное </a:t>
            </a:r>
            <a:r>
              <a:rPr lang="ru-RU" sz="2000" dirty="0" smtClean="0">
                <a:solidFill>
                  <a:srgbClr val="C00000"/>
                </a:solidFill>
                <a:latin typeface="Monotype Corsiva" pitchFamily="66" charset="0"/>
              </a:rPr>
              <a:t>средство</a:t>
            </a:r>
            <a:r>
              <a:rPr lang="ru-RU" sz="2000" dirty="0" smtClean="0">
                <a:latin typeface="Monotype Corsiva" pitchFamily="66" charset="0"/>
              </a:rPr>
              <a:t> –  активные приемы на всех этапах работы с текстом</a:t>
            </a:r>
            <a:endParaRPr lang="ru-RU" sz="2000" dirty="0">
              <a:latin typeface="Monotype Corsiva" pitchFamily="66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187624" y="2551837"/>
            <a:ext cx="648072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33400" indent="-533400"/>
            <a:r>
              <a:rPr lang="ru-RU" sz="2400" b="1" dirty="0" smtClean="0">
                <a:solidFill>
                  <a:srgbClr val="002060"/>
                </a:solidFill>
                <a:latin typeface="Monotype Corsiva" pitchFamily="66" charset="0"/>
              </a:rPr>
              <a:t>1)До чтения текста. </a:t>
            </a:r>
            <a:r>
              <a:rPr lang="ru-RU" sz="2400" dirty="0" smtClean="0">
                <a:solidFill>
                  <a:srgbClr val="002060"/>
                </a:solidFill>
                <a:latin typeface="Monotype Corsiva" pitchFamily="66" charset="0"/>
              </a:rPr>
              <a:t>Ученики</a:t>
            </a:r>
            <a:r>
              <a:rPr lang="ru-RU" sz="2400" b="1" dirty="0" smtClean="0">
                <a:solidFill>
                  <a:srgbClr val="002060"/>
                </a:solidFill>
                <a:latin typeface="Monotype Corsiva" pitchFamily="66" charset="0"/>
              </a:rPr>
              <a:t> </a:t>
            </a:r>
            <a:r>
              <a:rPr lang="ru-RU" sz="2400" dirty="0" smtClean="0">
                <a:solidFill>
                  <a:srgbClr val="002060"/>
                </a:solidFill>
                <a:latin typeface="Monotype Corsiva" pitchFamily="66" charset="0"/>
              </a:rPr>
              <a:t> выдвигают</a:t>
            </a:r>
          </a:p>
          <a:p>
            <a:pPr marL="533400" indent="-533400"/>
            <a:r>
              <a:rPr lang="ru-RU" sz="2400" dirty="0" smtClean="0">
                <a:solidFill>
                  <a:srgbClr val="002060"/>
                </a:solidFill>
                <a:latin typeface="Monotype Corsiva" pitchFamily="66" charset="0"/>
              </a:rPr>
              <a:t>предположения, о чем будет текст - по его названию,</a:t>
            </a:r>
          </a:p>
          <a:p>
            <a:pPr marL="533400" indent="-533400"/>
            <a:r>
              <a:rPr lang="ru-RU" sz="2400" dirty="0" smtClean="0">
                <a:solidFill>
                  <a:srgbClr val="002060"/>
                </a:solidFill>
                <a:latin typeface="Monotype Corsiva" pitchFamily="66" charset="0"/>
              </a:rPr>
              <a:t>иллюстрациям и т.п.</a:t>
            </a:r>
          </a:p>
          <a:p>
            <a:pPr marL="533400" indent="-533400"/>
            <a:r>
              <a:rPr lang="ru-RU" sz="2400" dirty="0" smtClean="0">
                <a:solidFill>
                  <a:srgbClr val="002060"/>
                </a:solidFill>
                <a:latin typeface="Monotype Corsiva" pitchFamily="66" charset="0"/>
              </a:rPr>
              <a:t>Например, рассказ М. Зощенко  </a:t>
            </a:r>
            <a:r>
              <a:rPr lang="ru-RU" sz="2400" b="1" dirty="0" smtClean="0">
                <a:solidFill>
                  <a:srgbClr val="002060"/>
                </a:solidFill>
                <a:latin typeface="Monotype Corsiva" pitchFamily="66" charset="0"/>
              </a:rPr>
              <a:t>«Беда» </a:t>
            </a:r>
          </a:p>
          <a:p>
            <a:pPr marL="533400" indent="-533400">
              <a:buFontTx/>
              <a:buNone/>
            </a:pPr>
            <a:r>
              <a:rPr lang="ru-RU" sz="2400" b="1" i="1" dirty="0" smtClean="0">
                <a:solidFill>
                  <a:srgbClr val="002060"/>
                </a:solidFill>
                <a:latin typeface="Monotype Corsiva" pitchFamily="66" charset="0"/>
              </a:rPr>
              <a:t>Результат:</a:t>
            </a:r>
            <a:r>
              <a:rPr lang="ru-RU" sz="2400" b="1" dirty="0" smtClean="0">
                <a:solidFill>
                  <a:srgbClr val="002060"/>
                </a:solidFill>
                <a:latin typeface="Monotype Corsiva" pitchFamily="66" charset="0"/>
              </a:rPr>
              <a:t> </a:t>
            </a:r>
            <a:r>
              <a:rPr lang="ru-RU" sz="2400" dirty="0" smtClean="0">
                <a:solidFill>
                  <a:srgbClr val="002060"/>
                </a:solidFill>
                <a:latin typeface="Monotype Corsiva" pitchFamily="66" charset="0"/>
              </a:rPr>
              <a:t>создание мотива для чтения.</a:t>
            </a:r>
          </a:p>
        </p:txBody>
      </p:sp>
      <p:cxnSp>
        <p:nvCxnSpPr>
          <p:cNvPr id="9" name="Прямая со стрелкой 8"/>
          <p:cNvCxnSpPr/>
          <p:nvPr/>
        </p:nvCxnSpPr>
        <p:spPr>
          <a:xfrm flipH="1">
            <a:off x="4067944" y="4365104"/>
            <a:ext cx="1368152" cy="7920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>
            <a:off x="5724128" y="4365104"/>
            <a:ext cx="1428760" cy="78581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4788024" y="4797152"/>
            <a:ext cx="1800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rgbClr val="002060"/>
                </a:solidFill>
              </a:rPr>
              <a:t>БЕДА??????</a:t>
            </a:r>
            <a:endParaRPr lang="ru-RU" sz="2400" dirty="0">
              <a:solidFill>
                <a:srgbClr val="00206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123728" y="5301208"/>
            <a:ext cx="30243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</a:rPr>
              <a:t>Прием антиципации</a:t>
            </a:r>
            <a:endParaRPr lang="ru-RU" sz="2400" dirty="0">
              <a:solidFill>
                <a:srgbClr val="00206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300192" y="5301208"/>
            <a:ext cx="28438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</a:t>
            </a:r>
            <a:r>
              <a:rPr lang="ru-RU" sz="2400" dirty="0" smtClean="0">
                <a:solidFill>
                  <a:srgbClr val="002060"/>
                </a:solidFill>
              </a:rPr>
              <a:t>Прием ассоциации </a:t>
            </a:r>
            <a:endParaRPr lang="ru-RU" sz="24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63536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67544" y="692696"/>
            <a:ext cx="8229600" cy="5328592"/>
          </a:xfrm>
        </p:spPr>
        <p:txBody>
          <a:bodyPr>
            <a:normAutofit fontScale="90000"/>
          </a:bodyPr>
          <a:lstStyle/>
          <a:p>
            <a:pPr marL="342900" indent="-342900" algn="l"/>
            <a:r>
              <a:rPr lang="ru-RU" sz="2000" b="1" dirty="0" smtClean="0">
                <a:solidFill>
                  <a:srgbClr val="002060"/>
                </a:solidFill>
                <a:latin typeface="Monotype Corsiva" pitchFamily="66" charset="0"/>
              </a:rPr>
              <a:t>   2) Во время чтения текста.  </a:t>
            </a:r>
            <a:r>
              <a:rPr lang="ru-RU" sz="2000" dirty="0" smtClean="0">
                <a:solidFill>
                  <a:srgbClr val="002060"/>
                </a:solidFill>
                <a:latin typeface="Monotype Corsiva" pitchFamily="66" charset="0"/>
              </a:rPr>
              <a:t>Ученики читают произведение  в режиме диалога с автором, делая паузы в чтении для того, чтобы: </a:t>
            </a:r>
            <a:br>
              <a:rPr lang="ru-RU" sz="2000" dirty="0" smtClean="0">
                <a:solidFill>
                  <a:srgbClr val="002060"/>
                </a:solidFill>
                <a:latin typeface="Monotype Corsiva" pitchFamily="66" charset="0"/>
              </a:rPr>
            </a:br>
            <a:r>
              <a:rPr lang="ru-RU" sz="2000" b="1" dirty="0" smtClean="0">
                <a:solidFill>
                  <a:srgbClr val="002060"/>
                </a:solidFill>
                <a:latin typeface="Monotype Corsiva" pitchFamily="66" charset="0"/>
              </a:rPr>
              <a:t>-</a:t>
            </a:r>
            <a:r>
              <a:rPr lang="ru-RU" sz="2000" dirty="0" smtClean="0">
                <a:solidFill>
                  <a:srgbClr val="002060"/>
                </a:solidFill>
                <a:latin typeface="Monotype Corsiva" pitchFamily="66" charset="0"/>
              </a:rPr>
              <a:t> задать вопрос автору по прочитанному (</a:t>
            </a:r>
            <a:r>
              <a:rPr lang="ru-RU" sz="2000" b="1" dirty="0" smtClean="0">
                <a:solidFill>
                  <a:srgbClr val="002060"/>
                </a:solidFill>
                <a:latin typeface="Monotype Corsiva" pitchFamily="66" charset="0"/>
              </a:rPr>
              <a:t>В</a:t>
            </a:r>
            <a:r>
              <a:rPr lang="ru-RU" sz="2000" dirty="0" smtClean="0">
                <a:solidFill>
                  <a:srgbClr val="002060"/>
                </a:solidFill>
                <a:latin typeface="Monotype Corsiva" pitchFamily="66" charset="0"/>
              </a:rPr>
              <a:t>), </a:t>
            </a:r>
            <a:br>
              <a:rPr lang="ru-RU" sz="2000" dirty="0" smtClean="0">
                <a:solidFill>
                  <a:srgbClr val="002060"/>
                </a:solidFill>
                <a:latin typeface="Monotype Corsiva" pitchFamily="66" charset="0"/>
              </a:rPr>
            </a:br>
            <a:r>
              <a:rPr lang="ru-RU" sz="2000" b="1" dirty="0" smtClean="0">
                <a:solidFill>
                  <a:srgbClr val="002060"/>
                </a:solidFill>
                <a:latin typeface="Monotype Corsiva" pitchFamily="66" charset="0"/>
              </a:rPr>
              <a:t>-</a:t>
            </a:r>
            <a:r>
              <a:rPr lang="ru-RU" sz="2000" dirty="0" smtClean="0">
                <a:solidFill>
                  <a:srgbClr val="002060"/>
                </a:solidFill>
                <a:latin typeface="Monotype Corsiva" pitchFamily="66" charset="0"/>
              </a:rPr>
              <a:t> предположить ответ (</a:t>
            </a:r>
            <a:r>
              <a:rPr lang="ru-RU" sz="2000" b="1" dirty="0" smtClean="0">
                <a:solidFill>
                  <a:srgbClr val="002060"/>
                </a:solidFill>
                <a:latin typeface="Monotype Corsiva" pitchFamily="66" charset="0"/>
              </a:rPr>
              <a:t>О</a:t>
            </a:r>
            <a:r>
              <a:rPr lang="ru-RU" sz="2000" dirty="0" smtClean="0">
                <a:solidFill>
                  <a:srgbClr val="002060"/>
                </a:solidFill>
                <a:latin typeface="Monotype Corsiva" pitchFamily="66" charset="0"/>
              </a:rPr>
              <a:t>), </a:t>
            </a:r>
            <a:br>
              <a:rPr lang="ru-RU" sz="2000" dirty="0" smtClean="0">
                <a:solidFill>
                  <a:srgbClr val="002060"/>
                </a:solidFill>
                <a:latin typeface="Monotype Corsiva" pitchFamily="66" charset="0"/>
              </a:rPr>
            </a:br>
            <a:r>
              <a:rPr lang="ru-RU" sz="2000" b="1" dirty="0" smtClean="0">
                <a:solidFill>
                  <a:srgbClr val="002060"/>
                </a:solidFill>
                <a:latin typeface="Monotype Corsiva" pitchFamily="66" charset="0"/>
              </a:rPr>
              <a:t>-</a:t>
            </a:r>
            <a:r>
              <a:rPr lang="ru-RU" sz="2000" dirty="0" smtClean="0">
                <a:solidFill>
                  <a:srgbClr val="002060"/>
                </a:solidFill>
                <a:latin typeface="Monotype Corsiva" pitchFamily="66" charset="0"/>
              </a:rPr>
              <a:t> при дальнейшем чтении находят в тексте ответ на возникший вопрос и проверяют себя (</a:t>
            </a:r>
            <a:r>
              <a:rPr lang="ru-RU" sz="2000" b="1" dirty="0" smtClean="0">
                <a:solidFill>
                  <a:srgbClr val="002060"/>
                </a:solidFill>
                <a:latin typeface="Monotype Corsiva" pitchFamily="66" charset="0"/>
              </a:rPr>
              <a:t>П</a:t>
            </a:r>
            <a:r>
              <a:rPr lang="ru-RU" sz="2000" dirty="0" smtClean="0">
                <a:solidFill>
                  <a:srgbClr val="002060"/>
                </a:solidFill>
                <a:latin typeface="Monotype Corsiva" pitchFamily="66" charset="0"/>
              </a:rPr>
              <a:t>).</a:t>
            </a:r>
            <a:r>
              <a:rPr lang="ru-RU" sz="2000" b="1" dirty="0" smtClean="0">
                <a:solidFill>
                  <a:srgbClr val="002060"/>
                </a:solidFill>
                <a:latin typeface="Monotype Corsiva" pitchFamily="66" charset="0"/>
              </a:rPr>
              <a:t> </a:t>
            </a:r>
            <a:br>
              <a:rPr lang="ru-RU" sz="2000" b="1" dirty="0" smtClean="0">
                <a:solidFill>
                  <a:srgbClr val="002060"/>
                </a:solidFill>
                <a:latin typeface="Monotype Corsiva" pitchFamily="66" charset="0"/>
              </a:rPr>
            </a:br>
            <a:r>
              <a:rPr lang="ru-RU" sz="2000" b="1" dirty="0" smtClean="0">
                <a:solidFill>
                  <a:srgbClr val="002060"/>
                </a:solidFill>
                <a:latin typeface="Monotype Corsiva" pitchFamily="66" charset="0"/>
              </a:rPr>
              <a:t>Результат</a:t>
            </a:r>
            <a:r>
              <a:rPr lang="ru-RU" sz="2000" dirty="0" smtClean="0">
                <a:solidFill>
                  <a:srgbClr val="002060"/>
                </a:solidFill>
                <a:latin typeface="Monotype Corsiva" pitchFamily="66" charset="0"/>
              </a:rPr>
              <a:t>:</a:t>
            </a:r>
            <a:r>
              <a:rPr lang="ru-RU" sz="2000" b="1" dirty="0" smtClean="0">
                <a:solidFill>
                  <a:srgbClr val="002060"/>
                </a:solidFill>
                <a:latin typeface="Monotype Corsiva" pitchFamily="66" charset="0"/>
              </a:rPr>
              <a:t> </a:t>
            </a:r>
            <a:r>
              <a:rPr lang="ru-RU" sz="2000" dirty="0" smtClean="0">
                <a:solidFill>
                  <a:srgbClr val="002060"/>
                </a:solidFill>
                <a:latin typeface="Monotype Corsiva" pitchFamily="66" charset="0"/>
              </a:rPr>
              <a:t>вычитывание не только </a:t>
            </a:r>
            <a:r>
              <a:rPr lang="ru-RU" sz="2000" dirty="0" err="1" smtClean="0">
                <a:solidFill>
                  <a:srgbClr val="002060"/>
                </a:solidFill>
                <a:latin typeface="Monotype Corsiva" pitchFamily="66" charset="0"/>
              </a:rPr>
              <a:t>фактуальной</a:t>
            </a:r>
            <a:r>
              <a:rPr lang="ru-RU" sz="2000" dirty="0" smtClean="0">
                <a:solidFill>
                  <a:srgbClr val="002060"/>
                </a:solidFill>
                <a:latin typeface="Monotype Corsiva" pitchFamily="66" charset="0"/>
              </a:rPr>
              <a:t> информации, но и подтекста; </a:t>
            </a:r>
            <a:br>
              <a:rPr lang="ru-RU" sz="2000" dirty="0" smtClean="0">
                <a:solidFill>
                  <a:srgbClr val="002060"/>
                </a:solidFill>
                <a:latin typeface="Monotype Corsiva" pitchFamily="66" charset="0"/>
              </a:rPr>
            </a:br>
            <a:r>
              <a:rPr lang="ru-RU" sz="2000" dirty="0" smtClean="0">
                <a:solidFill>
                  <a:srgbClr val="002060"/>
                </a:solidFill>
                <a:latin typeface="Monotype Corsiva" pitchFamily="66" charset="0"/>
              </a:rPr>
              <a:t>СВОЯ интерпретация текста. </a:t>
            </a:r>
            <a:br>
              <a:rPr lang="ru-RU" sz="2000" dirty="0" smtClean="0">
                <a:solidFill>
                  <a:srgbClr val="002060"/>
                </a:solidFill>
                <a:latin typeface="Monotype Corsiva" pitchFamily="66" charset="0"/>
              </a:rPr>
            </a:br>
            <a:r>
              <a:rPr lang="ru-RU" sz="2000" dirty="0" smtClean="0">
                <a:solidFill>
                  <a:srgbClr val="002060"/>
                </a:solidFill>
                <a:latin typeface="Monotype Corsiva" pitchFamily="66" charset="0"/>
              </a:rPr>
              <a:t/>
            </a:r>
            <a:br>
              <a:rPr lang="ru-RU" sz="2000" dirty="0" smtClean="0">
                <a:solidFill>
                  <a:srgbClr val="002060"/>
                </a:solidFill>
                <a:latin typeface="Monotype Corsiva" pitchFamily="66" charset="0"/>
              </a:rPr>
            </a:br>
            <a:r>
              <a:rPr lang="ru-RU" sz="2000" dirty="0" smtClean="0">
                <a:solidFill>
                  <a:srgbClr val="002060"/>
                </a:solidFill>
                <a:latin typeface="Monotype Corsiva" pitchFamily="66" charset="0"/>
              </a:rPr>
              <a:t>          </a:t>
            </a:r>
            <a:r>
              <a:rPr lang="ru-RU" sz="2000" i="1" dirty="0" smtClean="0">
                <a:latin typeface="Monotype Corsiva" pitchFamily="66" charset="0"/>
              </a:rPr>
              <a:t>1) Какой смысл вкладывает Зощенко в слово «беда» в название рассказа?</a:t>
            </a:r>
            <a:br>
              <a:rPr lang="ru-RU" sz="2000" i="1" dirty="0" smtClean="0">
                <a:latin typeface="Monotype Corsiva" pitchFamily="66" charset="0"/>
              </a:rPr>
            </a:br>
            <a:r>
              <a:rPr lang="ru-RU" sz="2000" i="1" dirty="0" smtClean="0">
                <a:latin typeface="Monotype Corsiva" pitchFamily="66" charset="0"/>
              </a:rPr>
              <a:t>          2) Что же на самом деле произошло с мужиком?  («прогулял» лошадь)</a:t>
            </a:r>
            <a:br>
              <a:rPr lang="ru-RU" sz="2000" i="1" dirty="0" smtClean="0">
                <a:latin typeface="Monotype Corsiva" pitchFamily="66" charset="0"/>
              </a:rPr>
            </a:br>
            <a:r>
              <a:rPr lang="ru-RU" sz="2000" i="1" dirty="0" smtClean="0">
                <a:latin typeface="Monotype Corsiva" pitchFamily="66" charset="0"/>
              </a:rPr>
              <a:t>         3) Действительно ли для мужика это была беда, трагедия? Подтвердите текстом.</a:t>
            </a:r>
            <a:br>
              <a:rPr lang="ru-RU" sz="2000" i="1" dirty="0" smtClean="0">
                <a:latin typeface="Monotype Corsiva" pitchFamily="66" charset="0"/>
              </a:rPr>
            </a:br>
            <a:r>
              <a:rPr lang="ru-RU" sz="2000" i="1" dirty="0" smtClean="0">
                <a:latin typeface="Monotype Corsiva" pitchFamily="66" charset="0"/>
              </a:rPr>
              <a:t>         4) Какой приём помогает понять состояние мужика?(многоточия)  </a:t>
            </a:r>
            <a:br>
              <a:rPr lang="ru-RU" sz="2000" i="1" dirty="0" smtClean="0">
                <a:latin typeface="Monotype Corsiva" pitchFamily="66" charset="0"/>
              </a:rPr>
            </a:br>
            <a:r>
              <a:rPr lang="ru-RU" sz="2000" i="1" dirty="0" smtClean="0">
                <a:latin typeface="Monotype Corsiva" pitchFamily="66" charset="0"/>
              </a:rPr>
              <a:t>             Зачем они понадобились автору в таком количестве?</a:t>
            </a:r>
            <a:br>
              <a:rPr lang="ru-RU" sz="2000" i="1" dirty="0" smtClean="0">
                <a:latin typeface="Monotype Corsiva" pitchFamily="66" charset="0"/>
              </a:rPr>
            </a:br>
            <a:r>
              <a:rPr lang="ru-RU" sz="2000" b="1" dirty="0" smtClean="0">
                <a:solidFill>
                  <a:srgbClr val="002060"/>
                </a:solidFill>
                <a:latin typeface="Monotype Corsiva" pitchFamily="66" charset="0"/>
              </a:rPr>
              <a:t>3) После чтения текста. </a:t>
            </a:r>
            <a:r>
              <a:rPr lang="ru-RU" sz="2000" dirty="0" smtClean="0">
                <a:solidFill>
                  <a:srgbClr val="002060"/>
                </a:solidFill>
                <a:latin typeface="Monotype Corsiva" pitchFamily="66" charset="0"/>
              </a:rPr>
              <a:t>Формулирование его главной мысли (концептуальной информации).</a:t>
            </a:r>
            <a:br>
              <a:rPr lang="ru-RU" sz="2000" dirty="0" smtClean="0">
                <a:solidFill>
                  <a:srgbClr val="002060"/>
                </a:solidFill>
                <a:latin typeface="Monotype Corsiva" pitchFamily="66" charset="0"/>
              </a:rPr>
            </a:br>
            <a:r>
              <a:rPr lang="ru-RU" sz="2000" dirty="0" smtClean="0">
                <a:solidFill>
                  <a:srgbClr val="002060"/>
                </a:solidFill>
                <a:latin typeface="Monotype Corsiva" pitchFamily="66" charset="0"/>
              </a:rPr>
              <a:t> </a:t>
            </a:r>
            <a:r>
              <a:rPr lang="ru-RU" sz="2000" b="1" dirty="0" smtClean="0">
                <a:solidFill>
                  <a:srgbClr val="002060"/>
                </a:solidFill>
                <a:latin typeface="Monotype Corsiva" pitchFamily="66" charset="0"/>
              </a:rPr>
              <a:t>Результат: </a:t>
            </a:r>
            <a:r>
              <a:rPr lang="ru-RU" sz="2000" dirty="0" smtClean="0">
                <a:solidFill>
                  <a:srgbClr val="002060"/>
                </a:solidFill>
                <a:latin typeface="Monotype Corsiva" pitchFamily="66" charset="0"/>
              </a:rPr>
              <a:t>понимание авторского смысла, корректировка своей интерпретации </a:t>
            </a:r>
            <a:br>
              <a:rPr lang="ru-RU" sz="2000" dirty="0" smtClean="0">
                <a:solidFill>
                  <a:srgbClr val="002060"/>
                </a:solidFill>
                <a:latin typeface="Monotype Corsiva" pitchFamily="66" charset="0"/>
              </a:rPr>
            </a:br>
            <a:r>
              <a:rPr lang="ru-RU" sz="2000" dirty="0" smtClean="0">
                <a:latin typeface="Monotype Corsiva" pitchFamily="66" charset="0"/>
              </a:rPr>
              <a:t>                        </a:t>
            </a:r>
            <a:br>
              <a:rPr lang="ru-RU" sz="2000" dirty="0" smtClean="0">
                <a:latin typeface="Monotype Corsiva" pitchFamily="66" charset="0"/>
              </a:rPr>
            </a:br>
            <a:r>
              <a:rPr lang="ru-RU" sz="2000" dirty="0" smtClean="0">
                <a:latin typeface="Monotype Corsiva" pitchFamily="66" charset="0"/>
              </a:rPr>
              <a:t>                      1)Чего больше в рассказе: смешного или грустного?</a:t>
            </a:r>
            <a:br>
              <a:rPr lang="ru-RU" sz="2000" dirty="0" smtClean="0">
                <a:latin typeface="Monotype Corsiva" pitchFamily="66" charset="0"/>
              </a:rPr>
            </a:br>
            <a:r>
              <a:rPr lang="ru-RU" sz="2000" dirty="0" smtClean="0">
                <a:latin typeface="Monotype Corsiva" pitchFamily="66" charset="0"/>
              </a:rPr>
              <a:t>                      2)Что обличает сатира?(национальную черту-«традицию»)</a:t>
            </a:r>
            <a:r>
              <a:rPr lang="ru-RU" sz="2200" dirty="0" smtClean="0">
                <a:latin typeface="Monotype Corsiva" pitchFamily="66" charset="0"/>
              </a:rPr>
              <a:t/>
            </a:r>
            <a:br>
              <a:rPr lang="ru-RU" sz="2200" dirty="0" smtClean="0">
                <a:latin typeface="Monotype Corsiva" pitchFamily="66" charset="0"/>
              </a:rPr>
            </a:br>
            <a:endParaRPr lang="ru-RU" sz="2200" dirty="0"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82076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33164" y="260648"/>
            <a:ext cx="8229600" cy="792088"/>
          </a:xfrm>
        </p:spPr>
        <p:txBody>
          <a:bodyPr>
            <a:normAutofit/>
          </a:bodyPr>
          <a:lstStyle/>
          <a:p>
            <a:r>
              <a:rPr lang="ru-RU" sz="4000" dirty="0" smtClean="0">
                <a:solidFill>
                  <a:schemeClr val="accent2">
                    <a:lumMod val="75000"/>
                  </a:schemeClr>
                </a:solidFill>
                <a:latin typeface="+mn-lt"/>
              </a:rPr>
              <a:t>Кейс-технология</a:t>
            </a:r>
            <a:endParaRPr lang="ru-RU" sz="4000" dirty="0">
              <a:solidFill>
                <a:schemeClr val="accent2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33265" y="908720"/>
            <a:ext cx="787280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</a:t>
            </a:r>
            <a:r>
              <a:rPr lang="ru-RU" sz="2000" dirty="0">
                <a:latin typeface="Monotype Corsiva" pitchFamily="66" charset="0"/>
              </a:rPr>
              <a:t>Кейс (от англ. </a:t>
            </a:r>
            <a:r>
              <a:rPr lang="ru-RU" sz="2000" dirty="0" err="1">
                <a:latin typeface="Monotype Corsiva" pitchFamily="66" charset="0"/>
              </a:rPr>
              <a:t>сase</a:t>
            </a:r>
            <a:r>
              <a:rPr lang="ru-RU" sz="2000" dirty="0">
                <a:latin typeface="Monotype Corsiva" pitchFamily="66" charset="0"/>
              </a:rPr>
              <a:t> – случай, обстоятельство) – совокупность учебных материалов, в которых сформулированы практические проблемы, предполагающие коллективный или индивидуальный поиск их решения. Его отличительная особенность – описание проблемной ситуации на основе фактов из реальной жизни. Кейс – это не просто правдивое описание событий, а единый информационный комплекс, позволяющий понять ситуацию. </a:t>
            </a:r>
          </a:p>
        </p:txBody>
      </p:sp>
      <p:pic>
        <p:nvPicPr>
          <p:cNvPr id="6" name="Рисунок 5" descr="Безымянный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67744" y="2996952"/>
            <a:ext cx="5832648" cy="34563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702648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308961"/>
            <a:ext cx="8229600" cy="792088"/>
          </a:xfrm>
        </p:spPr>
        <p:txBody>
          <a:bodyPr>
            <a:normAutofit/>
          </a:bodyPr>
          <a:lstStyle/>
          <a:p>
            <a:r>
              <a:rPr lang="ru-RU" sz="4000" dirty="0" smtClean="0">
                <a:solidFill>
                  <a:schemeClr val="accent2">
                    <a:lumMod val="75000"/>
                  </a:schemeClr>
                </a:solidFill>
                <a:latin typeface="+mn-lt"/>
              </a:rPr>
              <a:t>Результаты ЕГЭ и ОГЭ</a:t>
            </a:r>
            <a:endParaRPr lang="ru-RU" sz="4000" dirty="0">
              <a:solidFill>
                <a:schemeClr val="accent2">
                  <a:lumMod val="75000"/>
                </a:schemeClr>
              </a:solidFill>
              <a:latin typeface="+mn-lt"/>
            </a:endParaRPr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768748690"/>
              </p:ext>
            </p:extLst>
          </p:nvPr>
        </p:nvGraphicFramePr>
        <p:xfrm>
          <a:off x="1043608" y="1556792"/>
          <a:ext cx="7019925" cy="1961896"/>
        </p:xfrm>
        <a:graphic>
          <a:graphicData uri="http://schemas.openxmlformats.org/drawingml/2006/table">
            <a:tbl>
              <a:tblPr firstRow="1" firstCol="1" bandRow="1">
                <a:tableStyleId>{7DF18680-E054-41AD-8BC1-D1AEF772440D}</a:tableStyleId>
              </a:tblPr>
              <a:tblGrid>
                <a:gridCol w="1171365"/>
                <a:gridCol w="1171365"/>
                <a:gridCol w="901245"/>
                <a:gridCol w="1621352"/>
                <a:gridCol w="1077299"/>
                <a:gridCol w="1077299"/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Год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Общее количество сдававших ЕГЭ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Средний балл по школе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Средний балл в Чистоозерном районе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Средний балл в НСО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Средний балл в РФ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9022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2014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</a:rPr>
                        <a:t>10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</a:rPr>
                        <a:t>46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57,25 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62,9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62,5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9022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2015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13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46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60,81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66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r>
                        <a:rPr lang="ru-RU" sz="1400" smtClean="0">
                          <a:effectLst/>
                        </a:rPr>
                        <a:t>65,9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graphicFrame>
        <p:nvGraphicFramePr>
          <p:cNvPr id="11" name="Таблица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682393071"/>
              </p:ext>
            </p:extLst>
          </p:nvPr>
        </p:nvGraphicFramePr>
        <p:xfrm>
          <a:off x="2123728" y="4221088"/>
          <a:ext cx="5943600" cy="1961896"/>
        </p:xfrm>
        <a:graphic>
          <a:graphicData uri="http://schemas.openxmlformats.org/drawingml/2006/table">
            <a:tbl>
              <a:tblPr firstRow="1" firstCol="1" bandRow="1">
                <a:tableStyleId>{7DF18680-E054-41AD-8BC1-D1AEF772440D}</a:tableStyleId>
              </a:tblPr>
              <a:tblGrid>
                <a:gridCol w="1171557"/>
                <a:gridCol w="1171557"/>
                <a:gridCol w="901393"/>
                <a:gridCol w="1621617"/>
                <a:gridCol w="1077476"/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Год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Общее количество сдававших ОГЭ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Средний балл по школе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Уровень обученности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Качество знаний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9022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2014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5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3,2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100% 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20%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9022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2015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5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3,4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100%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40%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12" name="Rectangle 2"/>
          <p:cNvSpPr>
            <a:spLocks noChangeArrowheads="1"/>
          </p:cNvSpPr>
          <p:nvPr/>
        </p:nvSpPr>
        <p:spPr bwMode="auto">
          <a:xfrm>
            <a:off x="1600200" y="28829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50485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 txBox="1">
            <a:spLocks/>
          </p:cNvSpPr>
          <p:nvPr/>
        </p:nvSpPr>
        <p:spPr>
          <a:xfrm>
            <a:off x="539552" y="404664"/>
            <a:ext cx="8064896" cy="792088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36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7" name="Заголовок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1728192"/>
          </a:xfrm>
        </p:spPr>
        <p:txBody>
          <a:bodyPr>
            <a:normAutofit/>
          </a:bodyPr>
          <a:lstStyle/>
          <a:p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latin typeface="+mn-lt"/>
              </a:rPr>
              <a:t>Результаты задания № 25 ГИА в форме ЕГЭ </a:t>
            </a:r>
            <a:b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latin typeface="+mn-lt"/>
              </a:rPr>
            </a:br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latin typeface="+mn-lt"/>
              </a:rPr>
              <a:t>как показатель </a:t>
            </a:r>
            <a:r>
              <a:rPr lang="ru-RU" sz="2000" b="1" dirty="0" err="1" smtClean="0">
                <a:solidFill>
                  <a:schemeClr val="accent2">
                    <a:lumMod val="75000"/>
                  </a:schemeClr>
                </a:solidFill>
                <a:latin typeface="+mn-lt"/>
              </a:rPr>
              <a:t>сформированности</a:t>
            </a:r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latin typeface="+mn-lt"/>
              </a:rPr>
              <a:t> коммуникативной компетенции</a:t>
            </a:r>
            <a:b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latin typeface="+mn-lt"/>
              </a:rPr>
            </a:br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latin typeface="+mn-lt"/>
              </a:rPr>
              <a:t> (11 класс, 2014  год)</a:t>
            </a:r>
            <a:r>
              <a:rPr lang="ru-RU" sz="4000" b="1" dirty="0" smtClean="0">
                <a:solidFill>
                  <a:schemeClr val="accent2">
                    <a:lumMod val="75000"/>
                  </a:schemeClr>
                </a:solidFill>
              </a:rPr>
              <a:t/>
            </a:r>
            <a:br>
              <a:rPr lang="ru-RU" sz="4000" b="1" dirty="0" smtClean="0">
                <a:solidFill>
                  <a:schemeClr val="accent2">
                    <a:lumMod val="75000"/>
                  </a:schemeClr>
                </a:solidFill>
              </a:rPr>
            </a:br>
            <a:endParaRPr lang="ru-RU" sz="4000" dirty="0">
              <a:solidFill>
                <a:schemeClr val="accent2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899592" y="1268760"/>
            <a:ext cx="7848872" cy="5256584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ü"/>
            </a:pPr>
            <a:r>
              <a:rPr lang="ru-RU" sz="1800" b="1" u="sng" dirty="0" smtClean="0">
                <a:latin typeface="Monotype Corsiva" pitchFamily="66" charset="0"/>
              </a:rPr>
              <a:t>Формулировка проблем исходного текста.</a:t>
            </a:r>
            <a:r>
              <a:rPr lang="ru-RU" sz="1800" b="1" dirty="0" smtClean="0">
                <a:latin typeface="Monotype Corsiva" pitchFamily="66" charset="0"/>
              </a:rPr>
              <a:t> </a:t>
            </a:r>
            <a:r>
              <a:rPr lang="ru-RU" sz="1800" dirty="0" smtClean="0">
                <a:latin typeface="Monotype Corsiva" pitchFamily="66" charset="0"/>
              </a:rPr>
              <a:t>Экзаменуемый верно сформулировал одну из проблем исходного текста. Фактических ошибок, связанных с пониманием и формулировкой проблемы, нет – </a:t>
            </a:r>
            <a:r>
              <a:rPr lang="ru-RU" sz="1800" dirty="0" smtClean="0">
                <a:solidFill>
                  <a:srgbClr val="FF0000"/>
                </a:solidFill>
                <a:latin typeface="Monotype Corsiva" pitchFamily="66" charset="0"/>
              </a:rPr>
              <a:t>80 %</a:t>
            </a:r>
          </a:p>
          <a:p>
            <a:pPr>
              <a:buFont typeface="Wingdings" pitchFamily="2" charset="2"/>
              <a:buChar char="ü"/>
            </a:pPr>
            <a:r>
              <a:rPr lang="ru-RU" sz="1800" b="1" u="sng" dirty="0" smtClean="0">
                <a:latin typeface="Monotype Corsiva" pitchFamily="66" charset="0"/>
              </a:rPr>
              <a:t>Комментарий к сформулированной проблеме исходного  текста.</a:t>
            </a:r>
            <a:r>
              <a:rPr lang="ru-RU" sz="1800" b="1" dirty="0" smtClean="0">
                <a:latin typeface="Monotype Corsiva" pitchFamily="66" charset="0"/>
              </a:rPr>
              <a:t> </a:t>
            </a:r>
            <a:r>
              <a:rPr lang="ru-RU" sz="1800" dirty="0" smtClean="0">
                <a:latin typeface="Monotype Corsiva" pitchFamily="66" charset="0"/>
              </a:rPr>
              <a:t>Сформулированная экзаменуемым проблема   прокомментирована с опорой на исходный текст – </a:t>
            </a:r>
            <a:r>
              <a:rPr lang="ru-RU" sz="1800" dirty="0" smtClean="0">
                <a:solidFill>
                  <a:srgbClr val="FF0000"/>
                </a:solidFill>
                <a:latin typeface="Monotype Corsiva" pitchFamily="66" charset="0"/>
              </a:rPr>
              <a:t>10 %</a:t>
            </a:r>
            <a:r>
              <a:rPr lang="ru-RU" sz="1800" dirty="0" smtClean="0">
                <a:latin typeface="Monotype Corsiva" pitchFamily="66" charset="0"/>
              </a:rPr>
              <a:t>, проблема прокомментирована без опоры на текст- </a:t>
            </a:r>
            <a:r>
              <a:rPr lang="ru-RU" sz="1800" dirty="0" smtClean="0">
                <a:solidFill>
                  <a:srgbClr val="FF0000"/>
                </a:solidFill>
                <a:latin typeface="Monotype Corsiva" pitchFamily="66" charset="0"/>
              </a:rPr>
              <a:t>60 % </a:t>
            </a:r>
          </a:p>
          <a:p>
            <a:pPr>
              <a:buFont typeface="Wingdings" pitchFamily="2" charset="2"/>
              <a:buChar char="ü"/>
            </a:pPr>
            <a:r>
              <a:rPr lang="ru-RU" sz="1800" b="1" u="sng" dirty="0" smtClean="0">
                <a:latin typeface="Monotype Corsiva" pitchFamily="66" charset="0"/>
              </a:rPr>
              <a:t>Отражение позиции автора исходного текста.</a:t>
            </a:r>
            <a:r>
              <a:rPr lang="ru-RU" sz="1800" b="1" dirty="0" smtClean="0">
                <a:latin typeface="Monotype Corsiva" pitchFamily="66" charset="0"/>
              </a:rPr>
              <a:t> </a:t>
            </a:r>
            <a:r>
              <a:rPr lang="ru-RU" sz="1800" dirty="0" smtClean="0">
                <a:latin typeface="Monotype Corsiva" pitchFamily="66" charset="0"/>
              </a:rPr>
              <a:t>Экзаменуемый верно сформулировал позицию автора исходного текста по прокомментированной проблеме – </a:t>
            </a:r>
            <a:r>
              <a:rPr lang="ru-RU" sz="1800" dirty="0" smtClean="0">
                <a:solidFill>
                  <a:srgbClr val="FF0000"/>
                </a:solidFill>
                <a:latin typeface="Monotype Corsiva" pitchFamily="66" charset="0"/>
              </a:rPr>
              <a:t>70 %</a:t>
            </a:r>
          </a:p>
          <a:p>
            <a:pPr>
              <a:buFont typeface="Wingdings" pitchFamily="2" charset="2"/>
              <a:buChar char="ü"/>
            </a:pPr>
            <a:r>
              <a:rPr lang="ru-RU" sz="1800" b="1" u="sng" dirty="0" smtClean="0">
                <a:latin typeface="Monotype Corsiva" pitchFamily="66" charset="0"/>
              </a:rPr>
              <a:t>Аргументация экзаменуемым собственного мнения по проблеме. </a:t>
            </a:r>
            <a:r>
              <a:rPr lang="ru-RU" sz="1800" dirty="0" smtClean="0">
                <a:latin typeface="Monotype Corsiva" pitchFamily="66" charset="0"/>
              </a:rPr>
              <a:t>Экзаменуемый выразил свое мнение по сформулированной проблеме, поставленной автором текста, аргументировал его, опираясь на знания, жизненный опыт- </a:t>
            </a:r>
            <a:r>
              <a:rPr lang="ru-RU" sz="1800" dirty="0" smtClean="0">
                <a:solidFill>
                  <a:srgbClr val="FF0000"/>
                </a:solidFill>
                <a:latin typeface="Monotype Corsiva" pitchFamily="66" charset="0"/>
              </a:rPr>
              <a:t>60 %</a:t>
            </a:r>
          </a:p>
          <a:p>
            <a:pPr>
              <a:buFont typeface="Wingdings" pitchFamily="2" charset="2"/>
              <a:buChar char="ü"/>
            </a:pPr>
            <a:r>
              <a:rPr lang="ru-RU" sz="1800" b="1" u="sng" dirty="0" smtClean="0">
                <a:latin typeface="Monotype Corsiva" pitchFamily="66" charset="0"/>
              </a:rPr>
              <a:t>Речевое оформление. Смысловая цельность, речевая связность и последовательность изложения. </a:t>
            </a:r>
            <a:r>
              <a:rPr lang="ru-RU" sz="1800" dirty="0" smtClean="0">
                <a:latin typeface="Monotype Corsiva" pitchFamily="66" charset="0"/>
              </a:rPr>
              <a:t>Работа характеризуется смысловой цельностью, речевой связностью и последовательностью изложения – </a:t>
            </a:r>
            <a:r>
              <a:rPr lang="ru-RU" sz="1800" dirty="0" smtClean="0">
                <a:solidFill>
                  <a:srgbClr val="FF0000"/>
                </a:solidFill>
                <a:latin typeface="Monotype Corsiva" pitchFamily="66" charset="0"/>
              </a:rPr>
              <a:t>30 %</a:t>
            </a:r>
          </a:p>
          <a:p>
            <a:pPr>
              <a:buFont typeface="Wingdings" pitchFamily="2" charset="2"/>
              <a:buChar char="ü"/>
            </a:pPr>
            <a:r>
              <a:rPr lang="ru-RU" sz="1800" b="1" u="sng" dirty="0" smtClean="0">
                <a:latin typeface="Monotype Corsiva" pitchFamily="66" charset="0"/>
              </a:rPr>
              <a:t>Точность и выразительность речи. </a:t>
            </a:r>
            <a:r>
              <a:rPr lang="ru-RU" sz="1800" dirty="0" smtClean="0">
                <a:latin typeface="Monotype Corsiva" pitchFamily="66" charset="0"/>
              </a:rPr>
              <a:t>Работа экзаменуемого характеризуется точностью выражения мысли, разнообразием грамматического строя речи – </a:t>
            </a:r>
            <a:r>
              <a:rPr lang="ru-RU" sz="1800" dirty="0" smtClean="0">
                <a:solidFill>
                  <a:srgbClr val="FF0000"/>
                </a:solidFill>
                <a:latin typeface="Monotype Corsiva" pitchFamily="66" charset="0"/>
              </a:rPr>
              <a:t>10 %</a:t>
            </a:r>
          </a:p>
          <a:p>
            <a:pPr>
              <a:buNone/>
            </a:pPr>
            <a:endParaRPr lang="ru-RU" sz="1800" dirty="0"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 txBox="1">
            <a:spLocks/>
          </p:cNvSpPr>
          <p:nvPr/>
        </p:nvSpPr>
        <p:spPr>
          <a:xfrm>
            <a:off x="539552" y="404664"/>
            <a:ext cx="8064896" cy="792088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36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7" name="Заголовок 1"/>
          <p:cNvSpPr>
            <a:spLocks noGrp="1"/>
          </p:cNvSpPr>
          <p:nvPr>
            <p:ph type="title"/>
          </p:nvPr>
        </p:nvSpPr>
        <p:spPr>
          <a:xfrm>
            <a:off x="457200" y="836712"/>
            <a:ext cx="8229600" cy="360040"/>
          </a:xfrm>
        </p:spPr>
        <p:txBody>
          <a:bodyPr>
            <a:normAutofit fontScale="90000"/>
          </a:bodyPr>
          <a:lstStyle/>
          <a:p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latin typeface="+mn-lt"/>
              </a:rPr>
              <a:t>Результаты задания № 25 ГИА в форме ЕГЭ</a:t>
            </a:r>
            <a:b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latin typeface="+mn-lt"/>
              </a:rPr>
            </a:br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latin typeface="+mn-lt"/>
              </a:rPr>
              <a:t>как показатель </a:t>
            </a:r>
            <a:r>
              <a:rPr lang="ru-RU" sz="2000" b="1" dirty="0" err="1" smtClean="0">
                <a:solidFill>
                  <a:schemeClr val="accent2">
                    <a:lumMod val="75000"/>
                  </a:schemeClr>
                </a:solidFill>
                <a:latin typeface="+mn-lt"/>
              </a:rPr>
              <a:t>сформированности</a:t>
            </a:r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latin typeface="+mn-lt"/>
              </a:rPr>
              <a:t> коммуникативной компетенции</a:t>
            </a:r>
            <a:b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latin typeface="+mn-lt"/>
              </a:rPr>
            </a:br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latin typeface="+mn-lt"/>
              </a:rPr>
              <a:t> (11-12 классы, 2015  год)</a:t>
            </a:r>
            <a:r>
              <a:rPr lang="ru-RU" sz="4000" b="1" dirty="0" smtClean="0">
                <a:solidFill>
                  <a:schemeClr val="accent2">
                    <a:lumMod val="75000"/>
                  </a:schemeClr>
                </a:solidFill>
              </a:rPr>
              <a:t/>
            </a:r>
            <a:br>
              <a:rPr lang="ru-RU" sz="4000" b="1" dirty="0" smtClean="0">
                <a:solidFill>
                  <a:schemeClr val="accent2">
                    <a:lumMod val="75000"/>
                  </a:schemeClr>
                </a:solidFill>
              </a:rPr>
            </a:br>
            <a:endParaRPr lang="ru-RU" sz="4000" dirty="0">
              <a:solidFill>
                <a:schemeClr val="accent2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899592" y="1196752"/>
            <a:ext cx="8064896" cy="5328592"/>
          </a:xfrm>
        </p:spPr>
        <p:txBody>
          <a:bodyPr>
            <a:normAutofit fontScale="92500" lnSpcReduction="10000"/>
          </a:bodyPr>
          <a:lstStyle/>
          <a:p>
            <a:pPr>
              <a:buFont typeface="Wingdings" pitchFamily="2" charset="2"/>
              <a:buChar char="ü"/>
            </a:pPr>
            <a:r>
              <a:rPr lang="ru-RU" sz="1800" b="1" u="sng" dirty="0" smtClean="0">
                <a:latin typeface="Monotype Corsiva" pitchFamily="66" charset="0"/>
              </a:rPr>
              <a:t>Формулировка проблем исходного текста.</a:t>
            </a:r>
            <a:r>
              <a:rPr lang="ru-RU" sz="1800" b="1" dirty="0" smtClean="0">
                <a:latin typeface="Monotype Corsiva" pitchFamily="66" charset="0"/>
              </a:rPr>
              <a:t> </a:t>
            </a:r>
            <a:r>
              <a:rPr lang="ru-RU" sz="1800" dirty="0" smtClean="0">
                <a:latin typeface="Monotype Corsiva" pitchFamily="66" charset="0"/>
              </a:rPr>
              <a:t>Экзаменуемый верно сформулировал одну из проблем исходного текста. Фактических ошибок, связанных с пониманием и формулировкой проблемы, нет – </a:t>
            </a:r>
            <a:r>
              <a:rPr lang="ru-RU" sz="1800" dirty="0" smtClean="0">
                <a:solidFill>
                  <a:srgbClr val="FF0000"/>
                </a:solidFill>
                <a:latin typeface="Monotype Corsiva" pitchFamily="66" charset="0"/>
              </a:rPr>
              <a:t>77 %</a:t>
            </a:r>
          </a:p>
          <a:p>
            <a:pPr>
              <a:buFont typeface="Wingdings" pitchFamily="2" charset="2"/>
              <a:buChar char="ü"/>
            </a:pPr>
            <a:r>
              <a:rPr lang="ru-RU" sz="1800" b="1" u="sng" dirty="0" smtClean="0">
                <a:latin typeface="Monotype Corsiva" pitchFamily="66" charset="0"/>
              </a:rPr>
              <a:t>Комментарий к сформулированной проблеме исходного    текста.</a:t>
            </a:r>
            <a:r>
              <a:rPr lang="ru-RU" sz="1800" b="1" dirty="0" smtClean="0">
                <a:latin typeface="Monotype Corsiva" pitchFamily="66" charset="0"/>
              </a:rPr>
              <a:t> </a:t>
            </a:r>
            <a:r>
              <a:rPr lang="ru-RU" sz="1800" dirty="0" smtClean="0">
                <a:latin typeface="Monotype Corsiva" pitchFamily="66" charset="0"/>
              </a:rPr>
              <a:t>Сформулированная экзаменуемым проблема   прокомментирована с опорой на исходный текст – </a:t>
            </a:r>
            <a:r>
              <a:rPr lang="ru-RU" sz="1800" dirty="0" smtClean="0">
                <a:solidFill>
                  <a:srgbClr val="FF0000"/>
                </a:solidFill>
                <a:latin typeface="Monotype Corsiva" pitchFamily="66" charset="0"/>
              </a:rPr>
              <a:t>15 %</a:t>
            </a:r>
            <a:r>
              <a:rPr lang="ru-RU" sz="1800" dirty="0" smtClean="0">
                <a:latin typeface="Monotype Corsiva" pitchFamily="66" charset="0"/>
              </a:rPr>
              <a:t>, проблема прокомментирована без опоры на текст -</a:t>
            </a:r>
            <a:r>
              <a:rPr lang="ru-RU" sz="1800" dirty="0" smtClean="0">
                <a:solidFill>
                  <a:srgbClr val="FF0000"/>
                </a:solidFill>
                <a:latin typeface="Monotype Corsiva" pitchFamily="66" charset="0"/>
              </a:rPr>
              <a:t>54%</a:t>
            </a:r>
            <a:r>
              <a:rPr lang="ru-RU" sz="1800" dirty="0" smtClean="0">
                <a:latin typeface="Monotype Corsiva" pitchFamily="66" charset="0"/>
              </a:rPr>
              <a:t> </a:t>
            </a:r>
          </a:p>
          <a:p>
            <a:pPr>
              <a:buFont typeface="Wingdings" pitchFamily="2" charset="2"/>
              <a:buChar char="ü"/>
            </a:pPr>
            <a:r>
              <a:rPr lang="ru-RU" sz="1800" b="1" u="sng" dirty="0" smtClean="0">
                <a:latin typeface="Monotype Corsiva" pitchFamily="66" charset="0"/>
              </a:rPr>
              <a:t>Отражение позиции автора исходного текста.</a:t>
            </a:r>
            <a:r>
              <a:rPr lang="ru-RU" sz="1800" b="1" dirty="0" smtClean="0">
                <a:latin typeface="Monotype Corsiva" pitchFamily="66" charset="0"/>
              </a:rPr>
              <a:t> </a:t>
            </a:r>
            <a:r>
              <a:rPr lang="ru-RU" sz="1800" dirty="0" smtClean="0">
                <a:latin typeface="Monotype Corsiva" pitchFamily="66" charset="0"/>
              </a:rPr>
              <a:t>Экзаменуемый верно сформулировал позицию автора исходного текста по прокомментированной проблеме – </a:t>
            </a:r>
            <a:r>
              <a:rPr lang="ru-RU" sz="1800" dirty="0" smtClean="0">
                <a:solidFill>
                  <a:srgbClr val="FF0000"/>
                </a:solidFill>
                <a:latin typeface="Monotype Corsiva" pitchFamily="66" charset="0"/>
              </a:rPr>
              <a:t>77 %</a:t>
            </a:r>
          </a:p>
          <a:p>
            <a:pPr>
              <a:buFont typeface="Wingdings" pitchFamily="2" charset="2"/>
              <a:buChar char="ü"/>
            </a:pPr>
            <a:r>
              <a:rPr lang="ru-RU" sz="1800" b="1" u="sng" dirty="0" smtClean="0">
                <a:latin typeface="Monotype Corsiva" pitchFamily="66" charset="0"/>
              </a:rPr>
              <a:t>Аргументация экзаменуемым собственного мнения по проблеме.</a:t>
            </a:r>
            <a:r>
              <a:rPr lang="ru-RU" sz="1800" dirty="0" smtClean="0">
                <a:latin typeface="Monotype Corsiva" pitchFamily="66" charset="0"/>
              </a:rPr>
              <a:t> Экзаменуемый выразил своё мнение по сформулированной проблеме, поставленной автором текста, аргументировал его (привёл не менее 2-х аргументов, один из которых взят из художественной, публицистической или научной литературы)-</a:t>
            </a:r>
            <a:r>
              <a:rPr lang="ru-RU" sz="1800" dirty="0" smtClean="0">
                <a:solidFill>
                  <a:srgbClr val="FF0000"/>
                </a:solidFill>
                <a:latin typeface="Monotype Corsiva" pitchFamily="66" charset="0"/>
              </a:rPr>
              <a:t>8 %</a:t>
            </a:r>
            <a:r>
              <a:rPr lang="ru-RU" sz="1800" dirty="0" smtClean="0">
                <a:latin typeface="Monotype Corsiva" pitchFamily="66" charset="0"/>
              </a:rPr>
              <a:t>.</a:t>
            </a:r>
          </a:p>
          <a:p>
            <a:pPr>
              <a:buNone/>
            </a:pPr>
            <a:r>
              <a:rPr lang="ru-RU" sz="1900" dirty="0" smtClean="0">
                <a:latin typeface="Monotype Corsiva" pitchFamily="66" charset="0"/>
              </a:rPr>
              <a:t>       Экзаменуемый выразил свое мнение по сформулированной проблеме, поставленной автором текста ,аргументировал его, опираясь на знания, жизненный опыт - </a:t>
            </a:r>
            <a:r>
              <a:rPr lang="ru-RU" sz="1900" dirty="0" smtClean="0">
                <a:solidFill>
                  <a:srgbClr val="FF0000"/>
                </a:solidFill>
                <a:latin typeface="Monotype Corsiva" pitchFamily="66" charset="0"/>
              </a:rPr>
              <a:t>54 %</a:t>
            </a:r>
          </a:p>
          <a:p>
            <a:pPr>
              <a:buFont typeface="Wingdings" pitchFamily="2" charset="2"/>
              <a:buChar char="ü"/>
            </a:pPr>
            <a:r>
              <a:rPr lang="ru-RU" sz="1800" b="1" u="sng" dirty="0" smtClean="0">
                <a:latin typeface="Monotype Corsiva" pitchFamily="66" charset="0"/>
              </a:rPr>
              <a:t>Речевое оформление. Смысловая цельность, речевая связность и последовательность изложения. </a:t>
            </a:r>
            <a:r>
              <a:rPr lang="ru-RU" sz="1800" dirty="0" smtClean="0">
                <a:latin typeface="Monotype Corsiva" pitchFamily="66" charset="0"/>
              </a:rPr>
              <a:t>Работа характеризуется смысловой цельностью, речевой связностью и последовательностью изложения – </a:t>
            </a:r>
            <a:r>
              <a:rPr lang="ru-RU" sz="1800" dirty="0" smtClean="0">
                <a:solidFill>
                  <a:srgbClr val="FF0000"/>
                </a:solidFill>
                <a:latin typeface="Monotype Corsiva" pitchFamily="66" charset="0"/>
              </a:rPr>
              <a:t>30 %</a:t>
            </a:r>
          </a:p>
          <a:p>
            <a:pPr>
              <a:buFont typeface="Wingdings" pitchFamily="2" charset="2"/>
              <a:buChar char="ü"/>
            </a:pPr>
            <a:r>
              <a:rPr lang="ru-RU" sz="1800" b="1" u="sng" dirty="0" smtClean="0">
                <a:latin typeface="Monotype Corsiva" pitchFamily="66" charset="0"/>
              </a:rPr>
              <a:t>Точность и выразительность речи. </a:t>
            </a:r>
            <a:r>
              <a:rPr lang="ru-RU" sz="1800" dirty="0" smtClean="0">
                <a:latin typeface="Monotype Corsiva" pitchFamily="66" charset="0"/>
              </a:rPr>
              <a:t>Работа экзаменуемого характеризуется точностью выражения мысли, разнообразием грамматического строя речи – </a:t>
            </a:r>
            <a:r>
              <a:rPr lang="ru-RU" sz="1800" dirty="0" smtClean="0">
                <a:solidFill>
                  <a:srgbClr val="FF0000"/>
                </a:solidFill>
                <a:latin typeface="Monotype Corsiva" pitchFamily="66" charset="0"/>
              </a:rPr>
              <a:t>77 %</a:t>
            </a:r>
          </a:p>
          <a:p>
            <a:pPr>
              <a:buNone/>
            </a:pPr>
            <a:endParaRPr lang="ru-RU" sz="1800" dirty="0"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308961"/>
            <a:ext cx="8229600" cy="792088"/>
          </a:xfrm>
        </p:spPr>
        <p:txBody>
          <a:bodyPr>
            <a:normAutofit/>
          </a:bodyPr>
          <a:lstStyle/>
          <a:p>
            <a:r>
              <a:rPr lang="ru-RU" sz="4000" dirty="0" smtClean="0">
                <a:solidFill>
                  <a:schemeClr val="accent2">
                    <a:lumMod val="75000"/>
                  </a:schemeClr>
                </a:solidFill>
                <a:latin typeface="+mn-lt"/>
              </a:rPr>
              <a:t>Внеклассная работа по предмету</a:t>
            </a:r>
            <a:endParaRPr lang="ru-RU" sz="4000" dirty="0">
              <a:solidFill>
                <a:schemeClr val="accent2">
                  <a:lumMod val="75000"/>
                </a:schemeClr>
              </a:solidFill>
              <a:latin typeface="+mn-lt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54497" y="1268760"/>
            <a:ext cx="2198305" cy="306896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285932" y="1268760"/>
            <a:ext cx="3240360" cy="2291117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558070" y="916563"/>
            <a:ext cx="2494352" cy="342900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716016" y="3429000"/>
            <a:ext cx="2304256" cy="3167674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267744" y="3451380"/>
            <a:ext cx="2256088" cy="31014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70231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74848" y="260648"/>
            <a:ext cx="8229600" cy="936104"/>
          </a:xfrm>
        </p:spPr>
        <p:txBody>
          <a:bodyPr>
            <a:normAutofit/>
          </a:bodyPr>
          <a:lstStyle/>
          <a:p>
            <a:r>
              <a:rPr lang="ru-RU" sz="4800" b="1" dirty="0" smtClean="0"/>
              <a:t> </a:t>
            </a:r>
            <a:r>
              <a:rPr lang="ru-RU" sz="4800" b="1" dirty="0" smtClean="0">
                <a:solidFill>
                  <a:schemeClr val="accent2">
                    <a:lumMod val="75000"/>
                  </a:schemeClr>
                </a:solidFill>
                <a:latin typeface="+mn-lt"/>
              </a:rPr>
              <a:t>Актуальность темы </a:t>
            </a:r>
            <a:endParaRPr lang="ru-RU" sz="4800" b="1" dirty="0">
              <a:solidFill>
                <a:schemeClr val="accent2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115616" y="1052736"/>
            <a:ext cx="8028384" cy="59400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latin typeface="Monotype Corsiva" pitchFamily="66" charset="0"/>
              </a:rPr>
              <a:t>Одна из проблем нынешнего времени - “отторжение” ребёнка от общения с окружающими людьми по причине его зависимости от компьютера, виртуального общения. Значит, долгое время в жизни школьника оказывается невостребованным такой компонент обучения, как языковая и коммуникативная компетенции. Зачастую дети прибегают к сокращению, «</a:t>
            </a:r>
            <a:r>
              <a:rPr lang="ru-RU" sz="3200" dirty="0" err="1" smtClean="0">
                <a:latin typeface="Monotype Corsiva" pitchFamily="66" charset="0"/>
              </a:rPr>
              <a:t>немногословию</a:t>
            </a:r>
            <a:r>
              <a:rPr lang="ru-RU" sz="3200" dirty="0" smtClean="0">
                <a:latin typeface="Monotype Corsiva" pitchFamily="66" charset="0"/>
              </a:rPr>
              <a:t>», стараются заменить живую речь примитивными невербальными способами общения. </a:t>
            </a:r>
          </a:p>
          <a:p>
            <a:endParaRPr lang="ru-RU" sz="2800" dirty="0"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467545" y="908720"/>
            <a:ext cx="8064896" cy="30162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Источник шаблона: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 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Ранько Елена Алексеевна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учитель начальных классов 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МАОУ лицей №21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  г. Иваново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400" b="1" i="1" dirty="0" smtClean="0">
              <a:latin typeface="Times New Roman" pitchFamily="18" charset="0"/>
              <a:cs typeface="Arial" pitchFamily="34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40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Сайт:</a:t>
            </a:r>
            <a:r>
              <a:rPr kumimoji="0" lang="ru-RU" sz="2400" i="1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 </a:t>
            </a:r>
            <a:r>
              <a:rPr lang="en-US" sz="2400" i="1" dirty="0" smtClean="0">
                <a:latin typeface="Times New Roman" pitchFamily="18" charset="0"/>
                <a:cs typeface="Arial" pitchFamily="34" charset="0"/>
                <a:hlinkClick r:id="rId2"/>
              </a:rPr>
              <a:t>http://elenaranko.ucoz.ru/</a:t>
            </a:r>
            <a:r>
              <a:rPr lang="ru-RU" sz="2400" i="1" dirty="0" smtClean="0">
                <a:latin typeface="Times New Roman" pitchFamily="18" charset="0"/>
                <a:cs typeface="Arial" pitchFamily="34" charset="0"/>
              </a:rPr>
              <a:t>   </a:t>
            </a:r>
            <a:endParaRPr kumimoji="0" lang="ru-RU" sz="240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74848" y="260648"/>
            <a:ext cx="8229600" cy="1143000"/>
          </a:xfrm>
        </p:spPr>
        <p:txBody>
          <a:bodyPr>
            <a:normAutofit/>
          </a:bodyPr>
          <a:lstStyle/>
          <a:p>
            <a:r>
              <a:rPr lang="ru-RU" sz="4800" b="1" dirty="0" smtClean="0">
                <a:solidFill>
                  <a:schemeClr val="accent2">
                    <a:lumMod val="75000"/>
                  </a:schemeClr>
                </a:solidFill>
                <a:latin typeface="+mn-lt"/>
              </a:rPr>
              <a:t>Проблемы</a:t>
            </a:r>
            <a:endParaRPr lang="ru-RU" sz="4800" b="1" dirty="0">
              <a:solidFill>
                <a:schemeClr val="accent2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043608" y="1556792"/>
            <a:ext cx="7416824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dirty="0" smtClean="0">
                <a:latin typeface="Monotype Corsiva" pitchFamily="66" charset="0"/>
              </a:rPr>
              <a:t>1) слабая мотивационная сфера;</a:t>
            </a:r>
          </a:p>
          <a:p>
            <a:r>
              <a:rPr lang="ru-RU" sz="4400" dirty="0" smtClean="0">
                <a:latin typeface="Monotype Corsiva" pitchFamily="66" charset="0"/>
              </a:rPr>
              <a:t>2)неумение выявить проблему текста и авторскую позицию; </a:t>
            </a:r>
          </a:p>
          <a:p>
            <a:r>
              <a:rPr lang="ru-RU" sz="4400" dirty="0" smtClean="0">
                <a:latin typeface="Monotype Corsiva" pitchFamily="66" charset="0"/>
              </a:rPr>
              <a:t>3) отсутствие жизненного опыта у  15-16 летних подростков.</a:t>
            </a:r>
          </a:p>
        </p:txBody>
      </p:sp>
    </p:spTree>
    <p:extLst>
      <p:ext uri="{BB962C8B-B14F-4D97-AF65-F5344CB8AC3E}">
        <p14:creationId xmlns:p14="http://schemas.microsoft.com/office/powerpoint/2010/main" xmlns="" val="1367024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b="1" dirty="0" smtClean="0">
                <a:solidFill>
                  <a:schemeClr val="accent2">
                    <a:lumMod val="75000"/>
                  </a:schemeClr>
                </a:solidFill>
                <a:latin typeface="+mn-lt"/>
              </a:rPr>
              <a:t>Противоречие</a:t>
            </a:r>
            <a:endParaRPr lang="ru-RU" sz="4800" b="1" dirty="0">
              <a:solidFill>
                <a:schemeClr val="accent2">
                  <a:lumMod val="75000"/>
                </a:schemeClr>
              </a:solidFill>
              <a:latin typeface="+mn-lt"/>
            </a:endParaRPr>
          </a:p>
        </p:txBody>
      </p:sp>
      <p:grpSp>
        <p:nvGrpSpPr>
          <p:cNvPr id="5" name="Группа 4"/>
          <p:cNvGrpSpPr/>
          <p:nvPr/>
        </p:nvGrpSpPr>
        <p:grpSpPr>
          <a:xfrm>
            <a:off x="755576" y="1412775"/>
            <a:ext cx="3888432" cy="4139505"/>
            <a:chOff x="37463" y="214321"/>
            <a:chExt cx="4099592" cy="4246562"/>
          </a:xfrm>
          <a:solidFill>
            <a:schemeClr val="tx2">
              <a:lumMod val="60000"/>
              <a:lumOff val="40000"/>
            </a:schemeClr>
          </a:solidFill>
        </p:grpSpPr>
        <p:sp>
          <p:nvSpPr>
            <p:cNvPr id="6" name="Стрелка вниз 5"/>
            <p:cNvSpPr/>
            <p:nvPr/>
          </p:nvSpPr>
          <p:spPr>
            <a:xfrm rot="16200000">
              <a:off x="-36022" y="287806"/>
              <a:ext cx="4246562" cy="4099592"/>
            </a:xfrm>
            <a:prstGeom prst="downArrow">
              <a:avLst>
                <a:gd name="adj1" fmla="val 50000"/>
                <a:gd name="adj2" fmla="val 35000"/>
              </a:avLst>
            </a:pr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7" name="Стрелка вниз 4"/>
            <p:cNvSpPr/>
            <p:nvPr/>
          </p:nvSpPr>
          <p:spPr>
            <a:xfrm rot="21600000">
              <a:off x="37463" y="1275961"/>
              <a:ext cx="3382163" cy="2123281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28016" tIns="128016" rIns="128016" bIns="128016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2000" kern="1200" dirty="0" smtClean="0">
                  <a:solidFill>
                    <a:schemeClr val="tx1"/>
                  </a:solidFill>
                  <a:latin typeface="Monotype Corsiva" pitchFamily="66" charset="0"/>
                </a:rPr>
                <a:t>Снижение уровня культуры речи учащихся, неумение аргументировать свою позицию</a:t>
              </a:r>
              <a:endParaRPr lang="ru-RU" sz="2000" kern="1200" dirty="0">
                <a:solidFill>
                  <a:schemeClr val="tx1"/>
                </a:solidFill>
                <a:latin typeface="Monotype Corsiva" pitchFamily="66" charset="0"/>
              </a:endParaRPr>
            </a:p>
          </p:txBody>
        </p:sp>
      </p:grpSp>
      <p:grpSp>
        <p:nvGrpSpPr>
          <p:cNvPr id="8" name="Группа 7"/>
          <p:cNvGrpSpPr/>
          <p:nvPr/>
        </p:nvGrpSpPr>
        <p:grpSpPr>
          <a:xfrm>
            <a:off x="4644008" y="1268760"/>
            <a:ext cx="4104457" cy="4392488"/>
            <a:chOff x="4366114" y="287806"/>
            <a:chExt cx="4099594" cy="4099592"/>
          </a:xfrm>
        </p:grpSpPr>
        <p:sp>
          <p:nvSpPr>
            <p:cNvPr id="9" name="Стрелка вниз 8"/>
            <p:cNvSpPr/>
            <p:nvPr/>
          </p:nvSpPr>
          <p:spPr>
            <a:xfrm rot="5400000">
              <a:off x="4366114" y="287806"/>
              <a:ext cx="4099592" cy="4099592"/>
            </a:xfrm>
            <a:prstGeom prst="downArrow">
              <a:avLst>
                <a:gd name="adj1" fmla="val 50000"/>
                <a:gd name="adj2" fmla="val 35000"/>
              </a:avLst>
            </a:prstGeom>
            <a:solidFill>
              <a:schemeClr val="tx2">
                <a:lumMod val="60000"/>
                <a:lumOff val="40000"/>
              </a:scheme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0" name="Стрелка вниз 4"/>
            <p:cNvSpPr/>
            <p:nvPr/>
          </p:nvSpPr>
          <p:spPr>
            <a:xfrm>
              <a:off x="4869574" y="1363109"/>
              <a:ext cx="3596134" cy="1999391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28016" tIns="128016" rIns="128016" bIns="128016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2000" kern="1200" dirty="0" smtClean="0">
                  <a:solidFill>
                    <a:schemeClr val="tx1"/>
                  </a:solidFill>
                  <a:latin typeface="Monotype Corsiva" pitchFamily="66" charset="0"/>
                </a:rPr>
                <a:t>Требование общества – развитие языковой личности, способной анализировать информацию, содержащуюся в тексте, создавать собственное речевое высказывание </a:t>
              </a:r>
              <a:endParaRPr lang="ru-RU" sz="2000" kern="1200" dirty="0">
                <a:solidFill>
                  <a:schemeClr val="tx1"/>
                </a:solidFill>
                <a:latin typeface="Monotype Corsiva" pitchFamily="66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1579865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404664"/>
            <a:ext cx="8301608" cy="1152128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+mn-lt"/>
              </a:rPr>
              <a:t>Место коммуникативной компетенции  в требованиях  </a:t>
            </a:r>
            <a:b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+mn-lt"/>
              </a:rPr>
            </a:b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+mn-lt"/>
              </a:rPr>
              <a:t>ФГОС  к «портрету выпускника</a:t>
            </a:r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  <a:latin typeface="+mn-lt"/>
              </a:rPr>
              <a:t> </a:t>
            </a: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+mn-lt"/>
              </a:rPr>
              <a:t>школы</a:t>
            </a:r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  <a:latin typeface="+mn-lt"/>
              </a:rPr>
              <a:t>»</a:t>
            </a:r>
            <a:endParaRPr lang="ru-RU" sz="2400" dirty="0">
              <a:solidFill>
                <a:schemeClr val="accent2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763688" y="1628801"/>
            <a:ext cx="7130636" cy="49505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  <a:buFont typeface="Wingdings" pitchFamily="2" charset="2"/>
              <a:buChar char="ü"/>
              <a:defRPr/>
            </a:pPr>
            <a:r>
              <a:rPr lang="ru-RU" sz="2200" b="1" dirty="0" smtClean="0">
                <a:latin typeface="Monotype Corsiva" pitchFamily="66" charset="0"/>
              </a:rPr>
              <a:t>способность ориентироваться в меняющихся жизненных ситуациях;</a:t>
            </a:r>
          </a:p>
          <a:p>
            <a:pPr>
              <a:lnSpc>
                <a:spcPct val="120000"/>
              </a:lnSpc>
              <a:buFont typeface="Wingdings" pitchFamily="2" charset="2"/>
              <a:buChar char="ü"/>
              <a:defRPr/>
            </a:pPr>
            <a:r>
              <a:rPr lang="ru-RU" sz="2200" b="1" dirty="0" smtClean="0">
                <a:latin typeface="Monotype Corsiva" pitchFamily="66" charset="0"/>
              </a:rPr>
              <a:t>  умение самостоятельно приобретать необходимые знания, применяя их на практике для решения разнообразных возникающих проблем; </a:t>
            </a:r>
          </a:p>
          <a:p>
            <a:pPr>
              <a:lnSpc>
                <a:spcPct val="120000"/>
              </a:lnSpc>
              <a:buFont typeface="Wingdings" pitchFamily="2" charset="2"/>
              <a:buChar char="ü"/>
              <a:defRPr/>
            </a:pPr>
            <a:r>
              <a:rPr lang="ru-RU" sz="2200" b="1" dirty="0" smtClean="0">
                <a:latin typeface="Monotype Corsiva" pitchFamily="66" charset="0"/>
              </a:rPr>
              <a:t> творчески мыслить;  </a:t>
            </a:r>
          </a:p>
          <a:p>
            <a:pPr>
              <a:lnSpc>
                <a:spcPct val="120000"/>
              </a:lnSpc>
              <a:buFont typeface="Wingdings" pitchFamily="2" charset="2"/>
              <a:buChar char="ü"/>
              <a:defRPr/>
            </a:pPr>
            <a:r>
              <a:rPr lang="ru-RU" sz="2200" b="1" dirty="0" smtClean="0">
                <a:latin typeface="Monotype Corsiva" pitchFamily="66" charset="0"/>
              </a:rPr>
              <a:t> грамотно в различных социальных группах работать с информацией;  </a:t>
            </a:r>
          </a:p>
          <a:p>
            <a:pPr>
              <a:lnSpc>
                <a:spcPct val="120000"/>
              </a:lnSpc>
              <a:buFont typeface="Wingdings" pitchFamily="2" charset="2"/>
              <a:buChar char="ü"/>
              <a:defRPr/>
            </a:pPr>
            <a:r>
              <a:rPr lang="ru-RU" sz="2200" b="1" dirty="0" smtClean="0">
                <a:latin typeface="Monotype Corsiva" pitchFamily="66" charset="0"/>
              </a:rPr>
              <a:t> быть коммуникабельными, контактными; </a:t>
            </a:r>
          </a:p>
          <a:p>
            <a:pPr>
              <a:lnSpc>
                <a:spcPct val="120000"/>
              </a:lnSpc>
              <a:buFont typeface="Wingdings" pitchFamily="2" charset="2"/>
              <a:buChar char="ü"/>
              <a:defRPr/>
            </a:pPr>
            <a:r>
              <a:rPr lang="ru-RU" sz="2200" b="1" dirty="0" smtClean="0">
                <a:latin typeface="Monotype Corsiva" pitchFamily="66" charset="0"/>
              </a:rPr>
              <a:t> уметь работать сообща в различных областях; </a:t>
            </a:r>
          </a:p>
          <a:p>
            <a:pPr>
              <a:lnSpc>
                <a:spcPct val="120000"/>
              </a:lnSpc>
              <a:buFont typeface="Wingdings" pitchFamily="2" charset="2"/>
              <a:buChar char="ü"/>
              <a:defRPr/>
            </a:pPr>
            <a:r>
              <a:rPr lang="ru-RU" sz="2200" b="1" dirty="0" smtClean="0">
                <a:latin typeface="Monotype Corsiva" pitchFamily="66" charset="0"/>
              </a:rPr>
              <a:t> самостоятельно работать над развитием собственной нравственности, интеллекта, культурного уровня. </a:t>
            </a:r>
            <a:endParaRPr lang="ru-RU" sz="2200" b="1" dirty="0"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75668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476672"/>
            <a:ext cx="8229600" cy="1152128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Профессиональный стандарт «Педагог»</a:t>
            </a:r>
            <a:endParaRPr lang="ru-RU" sz="3600" b="1" dirty="0">
              <a:solidFill>
                <a:schemeClr val="accent2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475656" y="1628800"/>
            <a:ext cx="7094482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Monotype Corsiva" pitchFamily="66" charset="0"/>
              </a:rPr>
              <a:t>4.3. Часть третья: развитие (Личностные качества и профессиональные компетенции, необходимые педагогу для осуществления развивающей деятельности)</a:t>
            </a:r>
          </a:p>
          <a:p>
            <a:r>
              <a:rPr lang="ru-RU" sz="2800" dirty="0" smtClean="0">
                <a:latin typeface="Monotype Corsiva" pitchFamily="66" charset="0"/>
              </a:rPr>
              <a:t>1. Готовность принять разных детей, вне зависимости от их реальных учебных возможностей, особенностей в поведении, состояния психического и физического здоровья. Профессиональная установка на оказание помощи любому ребенку. </a:t>
            </a:r>
          </a:p>
          <a:p>
            <a:r>
              <a:rPr lang="ru-RU" sz="2400" b="1" dirty="0" smtClean="0">
                <a:latin typeface="Monotype Corsiva" pitchFamily="66" charset="0"/>
              </a:rPr>
              <a:t> </a:t>
            </a:r>
          </a:p>
          <a:p>
            <a:endParaRPr lang="ru-RU" sz="3200" dirty="0"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82570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02432" y="476672"/>
            <a:ext cx="7941568" cy="6768752"/>
          </a:xfrm>
        </p:spPr>
        <p:txBody>
          <a:bodyPr>
            <a:normAutofit fontScale="90000"/>
          </a:bodyPr>
          <a:lstStyle/>
          <a:p>
            <a:pPr algn="l">
              <a:defRPr/>
            </a:pPr>
            <a:r>
              <a:rPr lang="ru-RU" sz="1300" dirty="0" smtClean="0">
                <a:solidFill>
                  <a:schemeClr val="accent2">
                    <a:lumMod val="75000"/>
                  </a:schemeClr>
                </a:solidFill>
                <a:latin typeface="+mn-lt"/>
              </a:rPr>
              <a:t> </a:t>
            </a:r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  <a:cs typeface="Times New Roman" pitchFamily="18" charset="0"/>
              </a:rPr>
              <a:t>Цель:</a:t>
            </a:r>
            <a:r>
              <a:rPr lang="ru-RU" sz="2000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6" charset="0"/>
                <a:cs typeface="Times New Roman" pitchFamily="18" charset="0"/>
              </a:rPr>
              <a:t/>
            </a:r>
            <a:br>
              <a:rPr lang="ru-RU" sz="2000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6" charset="0"/>
                <a:cs typeface="Times New Roman" pitchFamily="18" charset="0"/>
              </a:rPr>
            </a:br>
            <a:r>
              <a:rPr lang="ru-RU" sz="2200" dirty="0" smtClean="0">
                <a:latin typeface="Monotype Corsiva" pitchFamily="66" charset="0"/>
                <a:cs typeface="Times New Roman" pitchFamily="18" charset="0"/>
              </a:rPr>
              <a:t>Способствовать формированию и развитию  коммуникативной компетенции  учащихся путем технологии проблемного обучения </a:t>
            </a:r>
            <a:r>
              <a:rPr lang="ru-RU" sz="2000" dirty="0" smtClean="0">
                <a:latin typeface="Monotype Corsiva" pitchFamily="66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Monotype Corsiva" pitchFamily="66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6" charset="0"/>
                <a:cs typeface="Times New Roman" pitchFamily="18" charset="0"/>
              </a:rPr>
              <a:t> </a:t>
            </a:r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  <a:cs typeface="Times New Roman" pitchFamily="18" charset="0"/>
              </a:rPr>
              <a:t>Задачи:</a:t>
            </a:r>
            <a:r>
              <a:rPr lang="ru-RU" sz="2000" dirty="0" smtClean="0">
                <a:solidFill>
                  <a:schemeClr val="bg2"/>
                </a:solidFill>
                <a:latin typeface="Monotype Corsiva" pitchFamily="66" charset="0"/>
                <a:cs typeface="Times New Roman" pitchFamily="18" charset="0"/>
              </a:rPr>
              <a:t/>
            </a:r>
            <a:br>
              <a:rPr lang="ru-RU" sz="2000" dirty="0" smtClean="0">
                <a:solidFill>
                  <a:schemeClr val="bg2"/>
                </a:solidFill>
                <a:latin typeface="Monotype Corsiva" pitchFamily="66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bg2"/>
                </a:solidFill>
                <a:latin typeface="Monotype Corsiva" pitchFamily="66" charset="0"/>
                <a:cs typeface="Times New Roman" pitchFamily="18" charset="0"/>
              </a:rPr>
              <a:t> </a:t>
            </a:r>
            <a:r>
              <a:rPr lang="ru-RU" sz="2200" dirty="0" smtClean="0">
                <a:latin typeface="Monotype Corsiva" pitchFamily="66" charset="0"/>
                <a:cs typeface="Times New Roman" pitchFamily="18" charset="0"/>
              </a:rPr>
              <a:t>1) определение  наиболее эффективных приемов, методов и технологий развития  коммуникативной компетенции с целью внедрения их  на уроках русского языка и литературы; </a:t>
            </a:r>
            <a:br>
              <a:rPr lang="ru-RU" sz="2200" dirty="0" smtClean="0">
                <a:latin typeface="Monotype Corsiva" pitchFamily="66" charset="0"/>
                <a:cs typeface="Times New Roman" pitchFamily="18" charset="0"/>
              </a:rPr>
            </a:br>
            <a:r>
              <a:rPr lang="ru-RU" sz="2200" dirty="0" smtClean="0">
                <a:latin typeface="Monotype Corsiva" pitchFamily="66" charset="0"/>
                <a:cs typeface="Times New Roman" pitchFamily="18" charset="0"/>
              </a:rPr>
              <a:t>2) подбор тематического текстового материала, разработка способов практической работы с текстом, направленной на развитие навыков анализа, синтеза, обобщения и систематизации языковых и текстовых единиц; </a:t>
            </a:r>
            <a:br>
              <a:rPr lang="ru-RU" sz="2200" dirty="0" smtClean="0">
                <a:latin typeface="Monotype Corsiva" pitchFamily="66" charset="0"/>
                <a:cs typeface="Times New Roman" pitchFamily="18" charset="0"/>
              </a:rPr>
            </a:br>
            <a:r>
              <a:rPr lang="ru-RU" sz="2200" dirty="0" smtClean="0">
                <a:latin typeface="Monotype Corsiva" pitchFamily="66" charset="0"/>
                <a:cs typeface="Times New Roman" pitchFamily="18" charset="0"/>
              </a:rPr>
              <a:t>3)  вовлечение учащихся во внеклассную работу с целью развития их  творческих способностей.</a:t>
            </a:r>
            <a:r>
              <a:rPr lang="ru-RU" sz="2000" dirty="0" smtClean="0">
                <a:latin typeface="Monotype Corsiva" pitchFamily="66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Monotype Corsiva" pitchFamily="66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6" charset="0"/>
                <a:cs typeface="Times New Roman" pitchFamily="18" charset="0"/>
              </a:rPr>
              <a:t> </a:t>
            </a:r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  <a:cs typeface="Times New Roman" pitchFamily="18" charset="0"/>
              </a:rPr>
              <a:t>Ожидаемые результаты:</a:t>
            </a:r>
            <a:r>
              <a:rPr lang="ru-RU" sz="2000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6" charset="0"/>
                <a:cs typeface="Times New Roman" pitchFamily="18" charset="0"/>
              </a:rPr>
              <a:t/>
            </a:r>
            <a:br>
              <a:rPr lang="ru-RU" sz="2000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6" charset="0"/>
                <a:cs typeface="Times New Roman" pitchFamily="18" charset="0"/>
              </a:rPr>
            </a:br>
            <a:r>
              <a:rPr lang="ru-RU" sz="2200" dirty="0" smtClean="0">
                <a:latin typeface="Monotype Corsiva" pitchFamily="66" charset="0"/>
                <a:cs typeface="Times New Roman" pitchFamily="18" charset="0"/>
              </a:rPr>
              <a:t>- </a:t>
            </a:r>
            <a:r>
              <a:rPr lang="ru-RU" sz="2200" dirty="0" err="1" smtClean="0">
                <a:latin typeface="Monotype Corsiva" pitchFamily="66" charset="0"/>
                <a:cs typeface="Times New Roman" pitchFamily="18" charset="0"/>
              </a:rPr>
              <a:t>сформированность</a:t>
            </a:r>
            <a:r>
              <a:rPr lang="ru-RU" sz="2200" dirty="0" smtClean="0">
                <a:latin typeface="Monotype Corsiva" pitchFamily="66" charset="0"/>
                <a:cs typeface="Times New Roman" pitchFamily="18" charset="0"/>
              </a:rPr>
              <a:t> коммуникативной компетенции;</a:t>
            </a:r>
            <a:br>
              <a:rPr lang="ru-RU" sz="2200" dirty="0" smtClean="0">
                <a:latin typeface="Monotype Corsiva" pitchFamily="66" charset="0"/>
                <a:cs typeface="Times New Roman" pitchFamily="18" charset="0"/>
              </a:rPr>
            </a:br>
            <a:r>
              <a:rPr lang="ru-RU" sz="2200" dirty="0" smtClean="0">
                <a:latin typeface="Monotype Corsiva" pitchFamily="66" charset="0"/>
                <a:cs typeface="Times New Roman" pitchFamily="18" charset="0"/>
              </a:rPr>
              <a:t>- устойчивый интерес к изучению русского языка и литературы, высокая мотивация учебной   деятельности;</a:t>
            </a:r>
            <a:br>
              <a:rPr lang="ru-RU" sz="2200" dirty="0" smtClean="0">
                <a:latin typeface="Monotype Corsiva" pitchFamily="66" charset="0"/>
                <a:cs typeface="Times New Roman" pitchFamily="18" charset="0"/>
              </a:rPr>
            </a:br>
            <a:r>
              <a:rPr lang="ru-RU" sz="2200" dirty="0" smtClean="0">
                <a:latin typeface="Monotype Corsiva" pitchFamily="66" charset="0"/>
                <a:cs typeface="Times New Roman" pitchFamily="18" charset="0"/>
              </a:rPr>
              <a:t>- прочное и неформальное усвоение знаний, повышение результативности обучения;</a:t>
            </a:r>
            <a:br>
              <a:rPr lang="ru-RU" sz="2200" dirty="0" smtClean="0">
                <a:latin typeface="Monotype Corsiva" pitchFamily="66" charset="0"/>
                <a:cs typeface="Times New Roman" pitchFamily="18" charset="0"/>
              </a:rPr>
            </a:b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800" dirty="0" smtClean="0">
                <a:latin typeface="Times New Roman" pitchFamily="18" charset="0"/>
                <a:cs typeface="Times New Roman" pitchFamily="18" charset="0"/>
              </a:rPr>
            </a:br>
            <a:endParaRPr lang="ru-RU" sz="4800" dirty="0">
              <a:solidFill>
                <a:schemeClr val="accent2">
                  <a:lumMod val="75000"/>
                </a:schemeClr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71378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18864" y="476672"/>
            <a:ext cx="8229600" cy="864096"/>
          </a:xfrm>
        </p:spPr>
        <p:txBody>
          <a:bodyPr>
            <a:normAutofit/>
          </a:bodyPr>
          <a:lstStyle/>
          <a:p>
            <a:r>
              <a:rPr lang="ru-RU" sz="4800" dirty="0" smtClean="0">
                <a:solidFill>
                  <a:schemeClr val="accent2">
                    <a:lumMod val="75000"/>
                  </a:schemeClr>
                </a:solidFill>
                <a:latin typeface="+mn-lt"/>
              </a:rPr>
              <a:t> 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+mn-lt"/>
              </a:rPr>
              <a:t>Способы постановки проблемы</a:t>
            </a:r>
            <a:endParaRPr lang="ru-RU" dirty="0">
              <a:solidFill>
                <a:schemeClr val="accent2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979712" y="1340767"/>
            <a:ext cx="6696744" cy="49552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Monotype Corsiva" pitchFamily="66" charset="0"/>
              </a:rPr>
              <a:t>1 способ- через проблемную ситуацию</a:t>
            </a:r>
            <a:r>
              <a:rPr lang="ru-RU" sz="2800" dirty="0" smtClean="0">
                <a:solidFill>
                  <a:srgbClr val="C00000"/>
                </a:solidFill>
                <a:latin typeface="Monotype Corsiva" pitchFamily="66" charset="0"/>
              </a:rPr>
              <a:t>.</a:t>
            </a:r>
          </a:p>
          <a:p>
            <a:endParaRPr lang="ru-RU" sz="2400" dirty="0" smtClean="0">
              <a:latin typeface="Monotype Corsiva" pitchFamily="66" charset="0"/>
            </a:endParaRPr>
          </a:p>
          <a:p>
            <a:r>
              <a:rPr lang="ru-RU" sz="2400" dirty="0" smtClean="0">
                <a:latin typeface="Monotype Corsiva" pitchFamily="66" charset="0"/>
              </a:rPr>
              <a:t>Стихотворение В.Маяковского «</a:t>
            </a:r>
            <a:r>
              <a:rPr lang="ru-RU" sz="2400" dirty="0" err="1" smtClean="0">
                <a:latin typeface="Monotype Corsiva" pitchFamily="66" charset="0"/>
              </a:rPr>
              <a:t>Лиличка</a:t>
            </a:r>
            <a:r>
              <a:rPr lang="ru-RU" sz="2400" dirty="0" smtClean="0">
                <a:latin typeface="Monotype Corsiva" pitchFamily="66" charset="0"/>
              </a:rPr>
              <a:t>»</a:t>
            </a:r>
          </a:p>
          <a:p>
            <a:r>
              <a:rPr lang="ru-RU" sz="2400" i="1" dirty="0" smtClean="0">
                <a:latin typeface="Monotype Corsiva" pitchFamily="66" charset="0"/>
              </a:rPr>
              <a:t>Что вас удивило в стихотворении? </a:t>
            </a:r>
          </a:p>
          <a:p>
            <a:r>
              <a:rPr lang="ru-RU" sz="2400" i="1" dirty="0" smtClean="0">
                <a:latin typeface="Monotype Corsiva" pitchFamily="66" charset="0"/>
              </a:rPr>
              <a:t>Какой возникает вопрос?</a:t>
            </a:r>
          </a:p>
          <a:p>
            <a:endParaRPr lang="ru-RU" sz="2400" dirty="0" smtClean="0">
              <a:latin typeface="Monotype Corsiva" pitchFamily="66" charset="0"/>
            </a:endParaRPr>
          </a:p>
          <a:p>
            <a:r>
              <a:rPr lang="ru-RU" sz="2400" dirty="0" smtClean="0">
                <a:latin typeface="Monotype Corsiva" pitchFamily="66" charset="0"/>
              </a:rPr>
              <a:t>                 ОТВЕТЫ УЧАЩИХСЯ:</a:t>
            </a:r>
          </a:p>
          <a:p>
            <a:r>
              <a:rPr lang="ru-RU" sz="2400" dirty="0" smtClean="0">
                <a:latin typeface="Monotype Corsiva" pitchFamily="66" charset="0"/>
              </a:rPr>
              <a:t>1)  « Как стихотворение, в котором есть такие</a:t>
            </a:r>
          </a:p>
          <a:p>
            <a:r>
              <a:rPr lang="ru-RU" sz="2400" dirty="0" smtClean="0">
                <a:latin typeface="Monotype Corsiva" pitchFamily="66" charset="0"/>
              </a:rPr>
              <a:t> словесные образы(«прокуренная комната», «дикий»,  «бык», «гиря», «курок», «ад») может считаться произведением о любви?</a:t>
            </a:r>
          </a:p>
          <a:p>
            <a:r>
              <a:rPr lang="ru-RU" sz="2400" dirty="0" smtClean="0">
                <a:latin typeface="Monotype Corsiva" pitchFamily="66" charset="0"/>
              </a:rPr>
              <a:t>2) «Можно ли такую любовь считать счастливой?»</a:t>
            </a:r>
          </a:p>
          <a:p>
            <a:r>
              <a:rPr lang="ru-RU" sz="2400" dirty="0" smtClean="0">
                <a:latin typeface="Monotype Corsiva" pitchFamily="66" charset="0"/>
              </a:rPr>
              <a:t>3) Лирический герой- грубый или нежный?</a:t>
            </a:r>
          </a:p>
        </p:txBody>
      </p:sp>
    </p:spTree>
    <p:extLst>
      <p:ext uri="{BB962C8B-B14F-4D97-AF65-F5344CB8AC3E}">
        <p14:creationId xmlns:p14="http://schemas.microsoft.com/office/powerpoint/2010/main" xmlns="" val="2349551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080120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+mn-lt"/>
                <a:cs typeface="Arial" pitchFamily="34" charset="0"/>
              </a:rPr>
              <a:t>По строчкам стихотворения сформулируйте проблему!</a:t>
            </a: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+mn-lt"/>
              </a:rPr>
              <a:t> </a:t>
            </a:r>
            <a:endParaRPr lang="ru-RU" sz="2700" b="1" dirty="0">
              <a:solidFill>
                <a:schemeClr val="accent2">
                  <a:lumMod val="75000"/>
                </a:schemeClr>
              </a:solidFill>
              <a:latin typeface="+mn-lt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1979712" y="1628798"/>
          <a:ext cx="6480720" cy="4608513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3240360"/>
                <a:gridCol w="3240360"/>
              </a:tblGrid>
              <a:tr h="814477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Строчки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Проблема</a:t>
                      </a:r>
                      <a:endParaRPr lang="ru-RU" dirty="0"/>
                    </a:p>
                  </a:txBody>
                  <a:tcPr/>
                </a:tc>
              </a:tr>
              <a:tr h="1313580">
                <a:tc>
                  <a:txBody>
                    <a:bodyPr/>
                    <a:lstStyle/>
                    <a:p>
                      <a:r>
                        <a:rPr lang="ru-RU" dirty="0" smtClean="0"/>
                        <a:t>«Сегодня сидишь вот, сердце в железе…»; «Завтра забудешь, что тебя короновал…»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Безответной любви</a:t>
                      </a:r>
                      <a:endParaRPr lang="ru-RU" dirty="0"/>
                    </a:p>
                  </a:txBody>
                  <a:tcPr/>
                </a:tc>
              </a:tr>
              <a:tr h="1240228">
                <a:tc>
                  <a:txBody>
                    <a:bodyPr/>
                    <a:lstStyle/>
                    <a:p>
                      <a:r>
                        <a:rPr lang="ru-RU" dirty="0" smtClean="0"/>
                        <a:t>«Кроме любви твоей, мне нету солнца, а я не знаю, где ты и с кем…»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Ревности</a:t>
                      </a:r>
                      <a:r>
                        <a:rPr lang="ru-RU" baseline="0" dirty="0" smtClean="0"/>
                        <a:t> </a:t>
                      </a:r>
                      <a:endParaRPr lang="ru-RU" dirty="0"/>
                    </a:p>
                  </a:txBody>
                  <a:tcPr/>
                </a:tc>
              </a:tr>
              <a:tr h="1240228">
                <a:tc>
                  <a:txBody>
                    <a:bodyPr/>
                    <a:lstStyle/>
                    <a:p>
                      <a:r>
                        <a:rPr lang="ru-RU" dirty="0" smtClean="0"/>
                        <a:t>«А мне ни один не радостен звон, кроме звона твоего любимого имени!»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Бескорыстной, преданной любви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424691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800000"/>
      </a:hlink>
      <a:folHlink>
        <a:srgbClr val="D99694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784</TotalTime>
  <Words>1171</Words>
  <Application>Microsoft Office PowerPoint</Application>
  <PresentationFormat>Экран (4:3)</PresentationFormat>
  <Paragraphs>185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Слайд 1</vt:lpstr>
      <vt:lpstr> Актуальность темы </vt:lpstr>
      <vt:lpstr>Проблемы</vt:lpstr>
      <vt:lpstr>Противоречие</vt:lpstr>
      <vt:lpstr>Место коммуникативной компетенции  в требованиях   ФГОС  к «портрету выпускника школы»</vt:lpstr>
      <vt:lpstr>Профессиональный стандарт «Педагог»</vt:lpstr>
      <vt:lpstr> Цель: Способствовать формированию и развитию  коммуникативной компетенции  учащихся путем технологии проблемного обучения   Задачи:  1) определение  наиболее эффективных приемов, методов и технологий развития  коммуникативной компетенции с целью внедрения их  на уроках русского языка и литературы;  2) подбор тематического текстового материала, разработка способов практической работы с текстом, направленной на развитие навыков анализа, синтеза, обобщения и систематизации языковых и текстовых единиц;  3)  вовлечение учащихся во внеклассную работу с целью развития их  творческих способностей.  Ожидаемые результаты: - сформированность коммуникативной компетенции; - устойчивый интерес к изучению русского языка и литературы, высокая мотивация учебной   деятельности; - прочное и неформальное усвоение знаний, повышение результативности обучения;  </vt:lpstr>
      <vt:lpstr> Способы постановки проблемы</vt:lpstr>
      <vt:lpstr>По строчкам стихотворения сформулируйте проблему! </vt:lpstr>
      <vt:lpstr> По строчкам сделайте вывод, что такое любовь?</vt:lpstr>
      <vt:lpstr>2 способ- подводящий диалог</vt:lpstr>
      <vt:lpstr>3 способ- мотивирующий прием </vt:lpstr>
      <vt:lpstr>Технология продуктивного чтения  </vt:lpstr>
      <vt:lpstr>   2) Во время чтения текста.  Ученики читают произведение  в режиме диалога с автором, делая паузы в чтении для того, чтобы:  - задать вопрос автору по прочитанному (В),  - предположить ответ (О),  - при дальнейшем чтении находят в тексте ответ на возникший вопрос и проверяют себя (П).  Результат: вычитывание не только фактуальной информации, но и подтекста;  СВОЯ интерпретация текста.             1) Какой смысл вкладывает Зощенко в слово «беда» в название рассказа?           2) Что же на самом деле произошло с мужиком?  («прогулял» лошадь)          3) Действительно ли для мужика это была беда, трагедия? Подтвердите текстом.          4) Какой приём помогает понять состояние мужика?(многоточия)                Зачем они понадобились автору в таком количестве? 3) После чтения текста. Формулирование его главной мысли (концептуальной информации).  Результат: понимание авторского смысла, корректировка своей интерпретации                                                 1)Чего больше в рассказе: смешного или грустного?                       2)Что обличает сатира?(национальную черту-«традицию») </vt:lpstr>
      <vt:lpstr>Кейс-технология</vt:lpstr>
      <vt:lpstr>Результаты ЕГЭ и ОГЭ</vt:lpstr>
      <vt:lpstr>Результаты задания № 25 ГИА в форме ЕГЭ  как показатель сформированности коммуникативной компетенции  (11 класс, 2014  год) </vt:lpstr>
      <vt:lpstr>Результаты задания № 25 ГИА в форме ЕГЭ как показатель сформированности коммуникативной компетенции  (11-12 классы, 2015  год) </vt:lpstr>
      <vt:lpstr>Внеклассная работа по предмету</vt:lpstr>
      <vt:lpstr>Слайд 20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Название презентации</dc:title>
  <dc:creator>Елена</dc:creator>
  <cp:lastModifiedBy>Admin</cp:lastModifiedBy>
  <cp:revision>65</cp:revision>
  <dcterms:created xsi:type="dcterms:W3CDTF">2013-07-29T17:42:42Z</dcterms:created>
  <dcterms:modified xsi:type="dcterms:W3CDTF">2016-04-21T07:02:22Z</dcterms:modified>
</cp:coreProperties>
</file>