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5" r:id="rId5"/>
    <p:sldId id="260" r:id="rId6"/>
    <p:sldId id="274" r:id="rId7"/>
    <p:sldId id="262" r:id="rId8"/>
    <p:sldId id="261" r:id="rId9"/>
    <p:sldId id="267" r:id="rId10"/>
    <p:sldId id="263" r:id="rId11"/>
    <p:sldId id="277" r:id="rId12"/>
    <p:sldId id="278" r:id="rId13"/>
    <p:sldId id="279" r:id="rId14"/>
    <p:sldId id="281" r:id="rId15"/>
    <p:sldId id="282" r:id="rId16"/>
    <p:sldId id="269" r:id="rId17"/>
    <p:sldId id="275" r:id="rId18"/>
    <p:sldId id="276" r:id="rId19"/>
    <p:sldId id="268" r:id="rId20"/>
    <p:sldId id="286" r:id="rId21"/>
    <p:sldId id="288" r:id="rId22"/>
    <p:sldId id="289" r:id="rId23"/>
    <p:sldId id="280" r:id="rId24"/>
    <p:sldId id="283" r:id="rId25"/>
    <p:sldId id="284" r:id="rId26"/>
    <p:sldId id="285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5F99A-4361-49A3-8340-F1CA3614B77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0490B-449C-436D-A98B-EFC68CC74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14356"/>
            <a:ext cx="6400800" cy="4924444"/>
          </a:xfrm>
        </p:spPr>
        <p:txBody>
          <a:bodyPr>
            <a:normAutofit fontScale="70000" lnSpcReduction="20000"/>
          </a:bodyPr>
          <a:lstStyle/>
          <a:p>
            <a:r>
              <a:rPr lang="ru-RU" sz="1900" b="1" dirty="0" smtClean="0"/>
              <a:t>Региональный компонент обучения иностранному языку в начальной </a:t>
            </a:r>
            <a:r>
              <a:rPr lang="ru-RU" sz="1900" b="1" dirty="0" smtClean="0"/>
              <a:t>школе</a:t>
            </a:r>
          </a:p>
          <a:p>
            <a:endParaRPr lang="ru-RU" sz="1900" b="1" dirty="0" smtClean="0"/>
          </a:p>
          <a:p>
            <a:r>
              <a:rPr lang="ru-RU" sz="5200" b="1" dirty="0" smtClean="0"/>
              <a:t>«Природа Тульской области»</a:t>
            </a:r>
            <a:endParaRPr lang="en-US" sz="5200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 Группа учащихся 4 класса</a:t>
            </a:r>
          </a:p>
          <a:p>
            <a:endParaRPr lang="ru-RU" sz="2800" dirty="0" smtClean="0"/>
          </a:p>
          <a:p>
            <a:r>
              <a:rPr lang="ru-RU" sz="2800" dirty="0" smtClean="0"/>
              <a:t>Учитель английского языка </a:t>
            </a:r>
            <a:endParaRPr lang="en-US" sz="2800" dirty="0" smtClean="0"/>
          </a:p>
          <a:p>
            <a:r>
              <a:rPr lang="ru-RU" sz="2800" dirty="0" smtClean="0"/>
              <a:t>МБОУ ЦО № 36 г. Тулы</a:t>
            </a:r>
          </a:p>
          <a:p>
            <a:r>
              <a:rPr lang="ru-RU" sz="2800" dirty="0" err="1" smtClean="0"/>
              <a:t>Блументаль</a:t>
            </a:r>
            <a:r>
              <a:rPr lang="ru-RU" sz="2800" dirty="0" smtClean="0"/>
              <a:t> Татьяна Сергеевна</a:t>
            </a:r>
            <a:endParaRPr lang="en-US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400" dirty="0" smtClean="0"/>
              <a:t> </a:t>
            </a:r>
            <a:endParaRPr lang="ru-RU" sz="24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FILIMONOVO TOYS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54369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  <a:r>
              <a:rPr lang="en-US" dirty="0" err="1" smtClean="0"/>
              <a:t>Filimonovo</a:t>
            </a:r>
            <a:r>
              <a:rPr lang="en-US" dirty="0" smtClean="0"/>
              <a:t> is a village not far from Tula.  They say it was named after </a:t>
            </a:r>
            <a:r>
              <a:rPr lang="en-US" dirty="0" err="1" smtClean="0"/>
              <a:t>Filimon</a:t>
            </a:r>
            <a:r>
              <a:rPr lang="en-US" dirty="0" smtClean="0"/>
              <a:t> who was the first man who began making toys of </a:t>
            </a:r>
            <a:r>
              <a:rPr lang="en-US" b="1" dirty="0" smtClean="0"/>
              <a:t>blue clay </a:t>
            </a:r>
            <a:r>
              <a:rPr lang="en-US" dirty="0" smtClean="0"/>
              <a:t>.He taught the children to make </a:t>
            </a:r>
            <a:r>
              <a:rPr lang="en-US" b="1" dirty="0" smtClean="0"/>
              <a:t>pennies</a:t>
            </a:r>
            <a:r>
              <a:rPr lang="en-US" dirty="0" smtClean="0"/>
              <a:t> and other toys</a:t>
            </a:r>
          </a:p>
          <a:p>
            <a:r>
              <a:rPr lang="en-US" dirty="0" smtClean="0"/>
              <a:t>The village women </a:t>
            </a:r>
            <a:r>
              <a:rPr lang="en-US" b="1" dirty="0" smtClean="0"/>
              <a:t>painted</a:t>
            </a:r>
            <a:r>
              <a:rPr lang="en-US" dirty="0" smtClean="0"/>
              <a:t> the toys and the men </a:t>
            </a:r>
            <a:r>
              <a:rPr lang="en-US" b="1" dirty="0" smtClean="0"/>
              <a:t>baked</a:t>
            </a:r>
            <a:r>
              <a:rPr lang="en-US" dirty="0" smtClean="0"/>
              <a:t> them. </a:t>
            </a:r>
            <a:r>
              <a:rPr lang="en-US" dirty="0" err="1" smtClean="0"/>
              <a:t>Filimonovo</a:t>
            </a:r>
            <a:r>
              <a:rPr lang="en-US" dirty="0" smtClean="0"/>
              <a:t> toys have only 4 </a:t>
            </a:r>
            <a:r>
              <a:rPr lang="en-US" dirty="0" err="1" smtClean="0"/>
              <a:t>colours</a:t>
            </a:r>
            <a:r>
              <a:rPr lang="en-US" dirty="0" smtClean="0"/>
              <a:t>-red, yellow, blue and green You can see these </a:t>
            </a:r>
            <a:r>
              <a:rPr lang="en-US" b="1" dirty="0" smtClean="0"/>
              <a:t>works of art </a:t>
            </a:r>
            <a:r>
              <a:rPr lang="en-US" dirty="0" smtClean="0"/>
              <a:t>in Tula’s museums</a:t>
            </a:r>
            <a:endParaRPr lang="ru-RU" dirty="0"/>
          </a:p>
        </p:txBody>
      </p:sp>
      <p:pic>
        <p:nvPicPr>
          <p:cNvPr id="8" name="Содержимое 7" descr="1470815060_1355202446_4989161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29454" y="1000108"/>
            <a:ext cx="2214546" cy="1738316"/>
          </a:xfrm>
        </p:spPr>
      </p:pic>
      <p:pic>
        <p:nvPicPr>
          <p:cNvPr id="9" name="Рисунок 8" descr="1470815123_1355202423_17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4714884"/>
            <a:ext cx="2214546" cy="1666878"/>
          </a:xfrm>
          <a:prstGeom prst="rect">
            <a:avLst/>
          </a:prstGeom>
        </p:spPr>
      </p:pic>
      <p:pic>
        <p:nvPicPr>
          <p:cNvPr id="10" name="Рисунок 9" descr="1470815128_1355202496_filimon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000372"/>
            <a:ext cx="1905000" cy="12382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FRUITS</a:t>
            </a:r>
            <a:endParaRPr lang="ru-RU" dirty="0"/>
          </a:p>
        </p:txBody>
      </p:sp>
      <p:pic>
        <p:nvPicPr>
          <p:cNvPr id="5" name="Содержимое 4" descr="34ac71Ф-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1357298"/>
            <a:ext cx="1857388" cy="1428760"/>
          </a:xfrm>
        </p:spPr>
      </p:pic>
      <p:pic>
        <p:nvPicPr>
          <p:cNvPr id="6" name="Содержимое 5" descr="58465512_0001-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6286512" y="3000372"/>
            <a:ext cx="2071702" cy="1500198"/>
          </a:xfrm>
        </p:spPr>
      </p:pic>
      <p:pic>
        <p:nvPicPr>
          <p:cNvPr id="7" name="Рисунок 6" descr="fullsizeФ-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86512" y="1071546"/>
            <a:ext cx="2119303" cy="1676393"/>
          </a:xfrm>
          <a:prstGeom prst="rect">
            <a:avLst/>
          </a:prstGeom>
        </p:spPr>
      </p:pic>
      <p:pic>
        <p:nvPicPr>
          <p:cNvPr id="8" name="Рисунок 7" descr="imgpreviewaФ-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3071810"/>
            <a:ext cx="1781172" cy="1500198"/>
          </a:xfrm>
          <a:prstGeom prst="rect">
            <a:avLst/>
          </a:prstGeom>
        </p:spPr>
      </p:pic>
      <p:pic>
        <p:nvPicPr>
          <p:cNvPr id="9" name="Рисунок 8" descr="S-03Ф-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1472" y="4929198"/>
            <a:ext cx="2071702" cy="1928802"/>
          </a:xfrm>
          <a:prstGeom prst="rect">
            <a:avLst/>
          </a:prstGeom>
        </p:spPr>
      </p:pic>
      <p:pic>
        <p:nvPicPr>
          <p:cNvPr id="10" name="Рисунок 9" descr="Какие фрукты, A-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357950" y="4786322"/>
            <a:ext cx="2143140" cy="1857368"/>
          </a:xfrm>
          <a:prstGeom prst="rect">
            <a:avLst/>
          </a:prstGeom>
        </p:spPr>
      </p:pic>
      <p:pic>
        <p:nvPicPr>
          <p:cNvPr id="11" name="Рисунок 10" descr="miniФ-6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428992" y="4429132"/>
            <a:ext cx="1928826" cy="1928826"/>
          </a:xfrm>
          <a:prstGeom prst="rect">
            <a:avLst/>
          </a:prstGeom>
        </p:spPr>
      </p:pic>
      <p:pic>
        <p:nvPicPr>
          <p:cNvPr id="12" name="Рисунок 11" descr="wsbv_bФ-8.jpe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500430" y="1357298"/>
            <a:ext cx="1714512" cy="1500198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>
            <a:off x="214282" y="2000240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1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142844" y="3643314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2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857488" y="5929330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4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142844" y="5715016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3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5357818" y="6215082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8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5143504" y="3857628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7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5429256" y="1857364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6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18115164">
            <a:off x="3113248" y="3096313"/>
            <a:ext cx="1000132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2"/>
              </a:solidFill>
            </a:endParaRP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5</a:t>
            </a:r>
            <a:endParaRPr lang="ru-RU" dirty="0" smtClean="0">
              <a:solidFill>
                <a:schemeClr val="accent2"/>
              </a:solidFill>
            </a:endParaRPr>
          </a:p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FRUITS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6286520"/>
          </a:xfrm>
        </p:spPr>
        <p:txBody>
          <a:bodyPr>
            <a:noAutofit/>
          </a:bodyPr>
          <a:lstStyle/>
          <a:p>
            <a:r>
              <a:rPr lang="en-US" b="1" dirty="0" smtClean="0"/>
              <a:t>1.cherry             [‘ </a:t>
            </a:r>
            <a:r>
              <a:rPr lang="en-US" b="1" dirty="0" err="1" smtClean="0">
                <a:latin typeface="PhoneticTM" pitchFamily="82" charset="0"/>
              </a:rPr>
              <a:t>CerI</a:t>
            </a:r>
            <a:r>
              <a:rPr lang="en-US" b="1" dirty="0" smtClean="0"/>
              <a:t> ]</a:t>
            </a:r>
          </a:p>
          <a:p>
            <a:r>
              <a:rPr lang="en-US" b="1" dirty="0" smtClean="0"/>
              <a:t>2.apple               [ </a:t>
            </a:r>
            <a:r>
              <a:rPr lang="en-US" b="1" dirty="0" err="1" smtClean="0">
                <a:latin typeface="PhoneticTM" pitchFamily="82" charset="0"/>
              </a:rPr>
              <a:t>xpl</a:t>
            </a:r>
            <a:r>
              <a:rPr lang="en-US" b="1" dirty="0" smtClean="0"/>
              <a:t> ]</a:t>
            </a:r>
          </a:p>
          <a:p>
            <a:r>
              <a:rPr lang="en-US" b="1" dirty="0" smtClean="0"/>
              <a:t>3.pear                [</a:t>
            </a:r>
            <a:r>
              <a:rPr lang="en-US" b="1" dirty="0" err="1" smtClean="0">
                <a:latin typeface="PhoneticTM" pitchFamily="82" charset="0"/>
              </a:rPr>
              <a:t>pFq</a:t>
            </a:r>
            <a:r>
              <a:rPr lang="en-US" b="1" dirty="0" smtClean="0"/>
              <a:t>  ]</a:t>
            </a:r>
          </a:p>
          <a:p>
            <a:r>
              <a:rPr lang="en-US" b="1" dirty="0" smtClean="0"/>
              <a:t>4 banana           [</a:t>
            </a:r>
            <a:r>
              <a:rPr lang="en-US" b="1" dirty="0" err="1" smtClean="0"/>
              <a:t>b</a:t>
            </a:r>
            <a:r>
              <a:rPr lang="en-US" b="1" dirty="0" err="1" smtClean="0">
                <a:latin typeface="PhoneticTM" pitchFamily="82" charset="0"/>
              </a:rPr>
              <a:t>q’nRnq</a:t>
            </a:r>
            <a:r>
              <a:rPr lang="en-US" b="1" dirty="0" smtClean="0"/>
              <a:t>  ]  </a:t>
            </a:r>
          </a:p>
          <a:p>
            <a:r>
              <a:rPr lang="en-US" b="1" dirty="0" smtClean="0"/>
              <a:t>5  plum              [</a:t>
            </a:r>
            <a:r>
              <a:rPr lang="en-US" b="1" dirty="0" err="1" smtClean="0">
                <a:latin typeface="PhoneticTM" pitchFamily="82" charset="0"/>
              </a:rPr>
              <a:t>plAm</a:t>
            </a:r>
            <a:r>
              <a:rPr lang="en-US" b="1" dirty="0" smtClean="0"/>
              <a:t>  ]</a:t>
            </a:r>
          </a:p>
          <a:p>
            <a:r>
              <a:rPr lang="en-US" b="1" dirty="0" smtClean="0"/>
              <a:t>6 gooseberry    [‘</a:t>
            </a:r>
            <a:r>
              <a:rPr lang="en-US" b="1" dirty="0" err="1" smtClean="0">
                <a:latin typeface="PhoneticTM" pitchFamily="82" charset="0"/>
              </a:rPr>
              <a:t>gHzbqri</a:t>
            </a:r>
            <a:r>
              <a:rPr lang="en-US" b="1" dirty="0" smtClean="0"/>
              <a:t>  ]</a:t>
            </a:r>
          </a:p>
          <a:p>
            <a:r>
              <a:rPr lang="en-US" b="1" dirty="0" smtClean="0"/>
              <a:t>7.raspberry       [‘</a:t>
            </a:r>
            <a:r>
              <a:rPr lang="en-US" b="1" dirty="0" err="1" smtClean="0"/>
              <a:t>r</a:t>
            </a:r>
            <a:r>
              <a:rPr lang="en-US" b="1" dirty="0" err="1" smtClean="0">
                <a:latin typeface="PhoneticTM" pitchFamily="82" charset="0"/>
              </a:rPr>
              <a:t>Rzbqri</a:t>
            </a:r>
            <a:r>
              <a:rPr lang="en-US" b="1" dirty="0" smtClean="0"/>
              <a:t>  ]</a:t>
            </a:r>
          </a:p>
          <a:p>
            <a:r>
              <a:rPr lang="en-US" b="1" dirty="0" smtClean="0"/>
              <a:t>8.strawberry     [ ‘</a:t>
            </a:r>
            <a:r>
              <a:rPr lang="en-US" b="1" dirty="0" err="1" smtClean="0">
                <a:latin typeface="PhoneticTM" pitchFamily="82" charset="0"/>
              </a:rPr>
              <a:t>strLbqri</a:t>
            </a:r>
            <a:r>
              <a:rPr lang="en-US" b="1" dirty="0" smtClean="0"/>
              <a:t>  ]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00200"/>
            <a:ext cx="4257676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2 </a:t>
            </a:r>
            <a:r>
              <a:rPr lang="ru-RU" sz="2000" dirty="0" smtClean="0"/>
              <a:t> класс -Прочитай названия фруктов по </a:t>
            </a:r>
            <a:r>
              <a:rPr lang="ru-RU" sz="2000" dirty="0" err="1" smtClean="0"/>
              <a:t>транскрипции.Проверь</a:t>
            </a:r>
            <a:r>
              <a:rPr lang="ru-RU" sz="2000" dirty="0" smtClean="0"/>
              <a:t>, запомнил ли твой друг  названия фруктов.</a:t>
            </a:r>
          </a:p>
          <a:p>
            <a:r>
              <a:rPr lang="ru-RU" sz="2000" dirty="0" smtClean="0"/>
              <a:t>Какие фрукты растут в нашем регионе, а какие нет?</a:t>
            </a:r>
          </a:p>
          <a:p>
            <a:r>
              <a:rPr lang="ru-RU" sz="2000" dirty="0" smtClean="0"/>
              <a:t>3 класс- Какие фрукты ты любишь? Назови любимые фрукты.</a:t>
            </a:r>
          </a:p>
          <a:p>
            <a:r>
              <a:rPr lang="ru-RU" sz="2000" dirty="0" smtClean="0"/>
              <a:t>4 класс – Что бы ты взял для приготовления фруктового салата? Добавь известные тебе названия фруктов.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TREES IN OUR FORESTS</a:t>
            </a:r>
            <a:endParaRPr lang="ru-RU" dirty="0"/>
          </a:p>
        </p:txBody>
      </p:sp>
      <p:pic>
        <p:nvPicPr>
          <p:cNvPr id="5" name="Содержимое 4" descr="2408a-7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4064000" cy="406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d6e18c34a48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572132" y="1214422"/>
            <a:ext cx="2571768" cy="1928826"/>
          </a:xfrm>
        </p:spPr>
      </p:pic>
      <p:pic>
        <p:nvPicPr>
          <p:cNvPr id="7" name="Рисунок 6" descr="29_113923_elk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214686"/>
            <a:ext cx="2000265" cy="1609727"/>
          </a:xfrm>
          <a:prstGeom prst="rect">
            <a:avLst/>
          </a:prstGeom>
        </p:spPr>
      </p:pic>
      <p:pic>
        <p:nvPicPr>
          <p:cNvPr id="8" name="Рисунок 7" descr="62718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00694" y="5000636"/>
            <a:ext cx="2952754" cy="1657350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642910" y="5429264"/>
            <a:ext cx="2214578" cy="714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 oak - </a:t>
            </a:r>
            <a:r>
              <a:rPr lang="ru-RU" dirty="0" smtClean="0">
                <a:solidFill>
                  <a:schemeClr val="tx1"/>
                </a:solidFill>
              </a:rPr>
              <a:t>дуб</a:t>
            </a:r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000496" y="2000240"/>
            <a:ext cx="1485904" cy="6286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birch - </a:t>
            </a:r>
            <a:r>
              <a:rPr lang="ru-RU" dirty="0" smtClean="0">
                <a:solidFill>
                  <a:schemeClr val="tx1"/>
                </a:solidFill>
              </a:rPr>
              <a:t>береза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00496" y="3571876"/>
            <a:ext cx="1628780" cy="78581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fir-tree </a:t>
            </a:r>
            <a:r>
              <a:rPr lang="ru-RU" dirty="0" smtClean="0">
                <a:solidFill>
                  <a:schemeClr val="tx1"/>
                </a:solidFill>
              </a:rPr>
              <a:t>ель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643306" y="5500702"/>
            <a:ext cx="1771656" cy="714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lime-tree    </a:t>
            </a:r>
            <a:r>
              <a:rPr lang="ru-RU" dirty="0" smtClean="0">
                <a:solidFill>
                  <a:schemeClr val="tx1"/>
                </a:solidFill>
              </a:rPr>
              <a:t>липа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TREES IN OUR FORESTS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ru-RU" dirty="0" smtClean="0"/>
              <a:t>Лист какого дерева </a:t>
            </a:r>
          </a:p>
          <a:p>
            <a:pPr>
              <a:buNone/>
            </a:pPr>
            <a:r>
              <a:rPr lang="ru-RU" dirty="0" smtClean="0"/>
              <a:t>здесь лишний? Найди в словаре его название.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1</a:t>
            </a:r>
            <a:r>
              <a:rPr lang="ru-RU" dirty="0" smtClean="0"/>
              <a:t> </a:t>
            </a:r>
            <a:r>
              <a:rPr lang="en-US" sz="3500" dirty="0" smtClean="0"/>
              <a:t>Birch    </a:t>
            </a:r>
            <a:r>
              <a:rPr lang="en-US" dirty="0" smtClean="0"/>
              <a:t>                                                </a:t>
            </a:r>
            <a:r>
              <a:rPr lang="ru-RU" sz="3900" dirty="0" smtClean="0"/>
              <a:t> </a:t>
            </a:r>
            <a:endParaRPr lang="en-US" sz="3900" dirty="0" smtClean="0"/>
          </a:p>
          <a:p>
            <a:r>
              <a:rPr lang="en-US" sz="3000" dirty="0" smtClean="0"/>
              <a:t>2</a:t>
            </a:r>
            <a:r>
              <a:rPr lang="ru-RU" sz="3900" dirty="0" smtClean="0"/>
              <a:t> </a:t>
            </a:r>
            <a:r>
              <a:rPr lang="en-US" sz="3900" dirty="0" smtClean="0"/>
              <a:t>Oak</a:t>
            </a:r>
          </a:p>
          <a:p>
            <a:r>
              <a:rPr lang="en-US" sz="3000" dirty="0" smtClean="0"/>
              <a:t>3</a:t>
            </a:r>
            <a:r>
              <a:rPr lang="ru-RU" sz="3900" dirty="0" smtClean="0"/>
              <a:t> </a:t>
            </a:r>
            <a:r>
              <a:rPr lang="en-US" sz="3900" dirty="0" smtClean="0"/>
              <a:t>Lime-tree</a:t>
            </a:r>
          </a:p>
          <a:p>
            <a:r>
              <a:rPr lang="en-US" sz="3000" dirty="0" smtClean="0"/>
              <a:t>4</a:t>
            </a:r>
            <a:r>
              <a:rPr lang="ru-RU" sz="3900" dirty="0" smtClean="0"/>
              <a:t> </a:t>
            </a:r>
            <a:r>
              <a:rPr lang="en-US" sz="3900" dirty="0" smtClean="0"/>
              <a:t>Fir-tree</a:t>
            </a:r>
          </a:p>
          <a:p>
            <a:pPr>
              <a:buNone/>
            </a:pPr>
            <a:r>
              <a:rPr lang="en-US" sz="3900" dirty="0" smtClean="0"/>
              <a:t> </a:t>
            </a:r>
            <a:endParaRPr lang="ru-RU" sz="3900" dirty="0"/>
          </a:p>
        </p:txBody>
      </p:sp>
      <p:pic>
        <p:nvPicPr>
          <p:cNvPr id="9" name="Рисунок 8" descr="originalлист7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15140" y="4429132"/>
            <a:ext cx="2250261" cy="1500174"/>
          </a:xfrm>
          <a:prstGeom prst="rect">
            <a:avLst/>
          </a:prstGeom>
        </p:spPr>
      </p:pic>
      <p:pic>
        <p:nvPicPr>
          <p:cNvPr id="11" name="Рисунок 10" descr="originalлист-1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2571744"/>
            <a:ext cx="1849579" cy="2119309"/>
          </a:xfrm>
          <a:prstGeom prst="rect">
            <a:avLst/>
          </a:prstGeom>
        </p:spPr>
      </p:pic>
      <p:pic>
        <p:nvPicPr>
          <p:cNvPr id="12" name="Рисунок 11" descr="originaлист4l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92" y="1571612"/>
            <a:ext cx="1540937" cy="1800229"/>
          </a:xfrm>
          <a:prstGeom prst="rect">
            <a:avLst/>
          </a:prstGeom>
        </p:spPr>
      </p:pic>
      <p:pic>
        <p:nvPicPr>
          <p:cNvPr id="14" name="Содержимое 13" descr="mini_1.jpg"/>
          <p:cNvPicPr>
            <a:picLocks noGrp="1" noChangeAspect="1"/>
          </p:cNvPicPr>
          <p:nvPr>
            <p:ph sz="half" idx="2"/>
          </p:nvPr>
        </p:nvPicPr>
        <p:blipFill>
          <a:blip r:embed="rId5" cstate="screen"/>
          <a:stretch>
            <a:fillRect/>
          </a:stretch>
        </p:blipFill>
        <p:spPr>
          <a:xfrm rot="990572">
            <a:off x="3500430" y="4572008"/>
            <a:ext cx="2093999" cy="1786728"/>
          </a:xfrm>
        </p:spPr>
      </p:pic>
      <p:pic>
        <p:nvPicPr>
          <p:cNvPr id="10" name="Рисунок 9" descr="originalkbcn-2лист-2.jpe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786182" y="1285860"/>
            <a:ext cx="1643074" cy="164307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TREES IN OUR FORESTS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401080" cy="268605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                                                                                                                                                   </a:t>
            </a:r>
            <a:r>
              <a:rPr lang="en-US" b="1" dirty="0" smtClean="0"/>
              <a:t>Snowball – tree 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ru-RU" b="1" dirty="0" smtClean="0"/>
              <a:t>                            </a:t>
            </a:r>
            <a:r>
              <a:rPr lang="en-US" b="1" dirty="0" smtClean="0"/>
              <a:t>Nut-tree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ru-RU" b="1" dirty="0" smtClean="0"/>
              <a:t>                                               </a:t>
            </a:r>
            <a:r>
              <a:rPr lang="en-US" b="1" dirty="0" smtClean="0"/>
              <a:t> Bird-cherry tree</a:t>
            </a:r>
          </a:p>
          <a:p>
            <a:pPr>
              <a:buNone/>
            </a:pPr>
            <a:r>
              <a:rPr lang="ru-RU" dirty="0" smtClean="0"/>
              <a:t>Чем интересны названия этих кустарников?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Содержимое 7" descr="jhtiybrорешник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29322" y="4643446"/>
            <a:ext cx="2928958" cy="1939793"/>
          </a:xfrm>
        </p:spPr>
      </p:pic>
      <p:pic>
        <p:nvPicPr>
          <p:cNvPr id="7" name="Рисунок 6" descr="xthtve[fчеремух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4429132"/>
            <a:ext cx="2643174" cy="2281215"/>
          </a:xfrm>
          <a:prstGeom prst="rect">
            <a:avLst/>
          </a:prstGeom>
        </p:spPr>
      </p:pic>
      <p:pic>
        <p:nvPicPr>
          <p:cNvPr id="9" name="Рисунок 8" descr="imgpreviewали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643446"/>
            <a:ext cx="2357454" cy="207645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THE MUSHROOMS OF TULA REGION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1071538" y="6072206"/>
            <a:ext cx="914400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357290" y="3286124"/>
            <a:ext cx="928694" cy="5715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214810" y="6229328"/>
            <a:ext cx="914400" cy="62867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500562" y="3214686"/>
            <a:ext cx="914400" cy="64294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7286644" y="3071810"/>
            <a:ext cx="914400" cy="64294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286644" y="6072206"/>
            <a:ext cx="914400" cy="62867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Рисунок 13" descr="1dbe085c550a63999d3853c2ad6b7336_i-530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1071546"/>
            <a:ext cx="2500330" cy="2071702"/>
          </a:xfrm>
          <a:prstGeom prst="rect">
            <a:avLst/>
          </a:prstGeom>
        </p:spPr>
      </p:pic>
      <p:pic>
        <p:nvPicPr>
          <p:cNvPr id="15" name="Рисунок 14" descr="2e3c03f24c10c5bc8dc7b9a0cf332d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00430" y="1142984"/>
            <a:ext cx="2357454" cy="1928825"/>
          </a:xfrm>
          <a:prstGeom prst="rect">
            <a:avLst/>
          </a:prstGeom>
        </p:spPr>
      </p:pic>
      <p:pic>
        <p:nvPicPr>
          <p:cNvPr id="16" name="Рисунок 15" descr="lisichki-obyknovenny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1" y="3929066"/>
            <a:ext cx="2571768" cy="2081214"/>
          </a:xfrm>
          <a:prstGeom prst="rect">
            <a:avLst/>
          </a:prstGeom>
        </p:spPr>
      </p:pic>
      <p:pic>
        <p:nvPicPr>
          <p:cNvPr id="17" name="Рисунок 16" descr="norm_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1214422"/>
            <a:ext cx="2643206" cy="1785950"/>
          </a:xfrm>
          <a:prstGeom prst="rect">
            <a:avLst/>
          </a:prstGeom>
        </p:spPr>
      </p:pic>
      <p:pic>
        <p:nvPicPr>
          <p:cNvPr id="18" name="Рисунок 17" descr="maslenok_clip_image00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3857628"/>
            <a:ext cx="2928926" cy="2071702"/>
          </a:xfrm>
          <a:prstGeom prst="rect">
            <a:avLst/>
          </a:prstGeom>
        </p:spPr>
      </p:pic>
      <p:pic>
        <p:nvPicPr>
          <p:cNvPr id="21" name="Содержимое 7" descr="100186921_krasivuye_gribuy15.jpg"/>
          <p:cNvPicPr>
            <a:picLocks noGrp="1" noChangeAspect="1"/>
          </p:cNvPicPr>
          <p:nvPr>
            <p:ph sz="half" idx="1"/>
          </p:nvPr>
        </p:nvPicPr>
        <p:blipFill>
          <a:blip r:embed="rId7" cstate="screen"/>
          <a:stretch>
            <a:fillRect/>
          </a:stretch>
        </p:blipFill>
        <p:spPr>
          <a:xfrm>
            <a:off x="2928926" y="4000504"/>
            <a:ext cx="3214710" cy="2120896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5359370" y="31506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</a:rPr>
              <a:t>2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MUSHROOMS OF TULA REGION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857752" y="1357298"/>
            <a:ext cx="3643338" cy="4768865"/>
          </a:xfrm>
        </p:spPr>
        <p:txBody>
          <a:bodyPr>
            <a:normAutofit/>
          </a:bodyPr>
          <a:lstStyle/>
          <a:p>
            <a:r>
              <a:rPr lang="ru-RU" b="1" dirty="0" smtClean="0"/>
              <a:t>3-4 класс –</a:t>
            </a:r>
            <a:r>
              <a:rPr lang="ru-RU" dirty="0" smtClean="0"/>
              <a:t>Прочитай названия грибов</a:t>
            </a:r>
          </a:p>
          <a:p>
            <a:r>
              <a:rPr lang="ru-RU" dirty="0" smtClean="0"/>
              <a:t>Есть ли совпадения в русском и английском языках?</a:t>
            </a:r>
          </a:p>
          <a:p>
            <a:r>
              <a:rPr lang="ru-RU" dirty="0" smtClean="0"/>
              <a:t>Какие еще грибы есть в тульских лесах? Найди их название в словаре.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58" y="1357298"/>
            <a:ext cx="3929090" cy="4768865"/>
          </a:xfrm>
        </p:spPr>
        <p:txBody>
          <a:bodyPr>
            <a:normAutofit/>
          </a:bodyPr>
          <a:lstStyle/>
          <a:p>
            <a:r>
              <a:rPr lang="en-US" b="1" dirty="0" smtClean="0"/>
              <a:t>2 </a:t>
            </a:r>
            <a:r>
              <a:rPr lang="ru-RU" b="1" dirty="0" smtClean="0"/>
              <a:t>класс- </a:t>
            </a:r>
            <a:r>
              <a:rPr lang="ru-RU" dirty="0" smtClean="0"/>
              <a:t>Прочитай названия грибов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 Найди слова, обозначающие цвет.</a:t>
            </a:r>
          </a:p>
          <a:p>
            <a:r>
              <a:rPr lang="ru-RU" dirty="0" smtClean="0"/>
              <a:t>Как они отражают названия грибов?</a:t>
            </a:r>
          </a:p>
          <a:p>
            <a:r>
              <a:rPr lang="ru-RU" dirty="0" smtClean="0"/>
              <a:t>Какие грибы ты собирал в лесу?</a:t>
            </a:r>
          </a:p>
          <a:p>
            <a:r>
              <a:rPr lang="ru-RU" dirty="0" smtClean="0"/>
              <a:t>Какой гриб относится к ядовитым?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MUSHROOMS OF TULA REGION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785926"/>
            <a:ext cx="4857784" cy="4525963"/>
          </a:xfrm>
        </p:spPr>
        <p:txBody>
          <a:bodyPr>
            <a:noAutofit/>
          </a:bodyPr>
          <a:lstStyle/>
          <a:p>
            <a:r>
              <a:rPr lang="ru-RU" sz="3600" dirty="0" smtClean="0"/>
              <a:t>1</a:t>
            </a:r>
            <a:r>
              <a:rPr lang="en-US" sz="3600" dirty="0" smtClean="0"/>
              <a:t>  king </a:t>
            </a:r>
            <a:r>
              <a:rPr lang="en-US" sz="3600" dirty="0" err="1" smtClean="0"/>
              <a:t>bo’letus</a:t>
            </a:r>
            <a:r>
              <a:rPr lang="en-US" sz="3600" dirty="0" smtClean="0"/>
              <a:t> </a:t>
            </a:r>
            <a:endParaRPr lang="ru-RU" sz="3600" dirty="0" smtClean="0"/>
          </a:p>
          <a:p>
            <a:r>
              <a:rPr lang="ru-RU" sz="3600" dirty="0" smtClean="0"/>
              <a:t>2</a:t>
            </a:r>
            <a:r>
              <a:rPr lang="en-US" sz="3600" dirty="0" smtClean="0"/>
              <a:t> orange-cap boletus</a:t>
            </a:r>
            <a:endParaRPr lang="ru-RU" sz="3600" dirty="0" smtClean="0"/>
          </a:p>
          <a:p>
            <a:r>
              <a:rPr lang="ru-RU" sz="3600" dirty="0" smtClean="0"/>
              <a:t>3</a:t>
            </a:r>
            <a:r>
              <a:rPr lang="en-US" sz="3600" dirty="0" smtClean="0"/>
              <a:t> brown-cap boletus</a:t>
            </a:r>
            <a:endParaRPr lang="ru-RU" sz="3600" dirty="0" smtClean="0"/>
          </a:p>
          <a:p>
            <a:r>
              <a:rPr lang="ru-RU" sz="3600" dirty="0" smtClean="0"/>
              <a:t>4</a:t>
            </a:r>
            <a:r>
              <a:rPr lang="en-US" sz="3600" dirty="0" smtClean="0"/>
              <a:t> </a:t>
            </a:r>
            <a:r>
              <a:rPr lang="en-US" sz="3600" dirty="0" err="1" smtClean="0"/>
              <a:t>chante’relle</a:t>
            </a:r>
            <a:endParaRPr lang="ru-RU" sz="3600" dirty="0" smtClean="0"/>
          </a:p>
          <a:p>
            <a:r>
              <a:rPr lang="ru-RU" sz="3600" dirty="0" smtClean="0"/>
              <a:t>(</a:t>
            </a:r>
            <a:r>
              <a:rPr lang="en-US" sz="3600" dirty="0" err="1" smtClean="0"/>
              <a:t>tʃæntəˈrel</a:t>
            </a:r>
            <a:r>
              <a:rPr lang="en-US" sz="3600" dirty="0" smtClean="0"/>
              <a:t> </a:t>
            </a:r>
            <a:r>
              <a:rPr lang="ru-RU" sz="3600" dirty="0" smtClean="0"/>
              <a:t>)</a:t>
            </a:r>
          </a:p>
          <a:p>
            <a:r>
              <a:rPr lang="en-US" sz="3600" dirty="0" smtClean="0"/>
              <a:t>5  death-cap </a:t>
            </a:r>
            <a:endParaRPr lang="ru-RU" sz="3600" dirty="0" smtClean="0"/>
          </a:p>
          <a:p>
            <a:r>
              <a:rPr lang="ru-RU" sz="3600" dirty="0" smtClean="0"/>
              <a:t>6</a:t>
            </a:r>
            <a:r>
              <a:rPr lang="en-US" sz="3600" dirty="0" smtClean="0"/>
              <a:t>  yellow boletus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1600200"/>
            <a:ext cx="350046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‘Edible –</a:t>
            </a:r>
            <a:r>
              <a:rPr lang="ru-RU" dirty="0" smtClean="0"/>
              <a:t>съедобный</a:t>
            </a:r>
            <a:endParaRPr lang="en-US" dirty="0" smtClean="0"/>
          </a:p>
          <a:p>
            <a:r>
              <a:rPr lang="en-US" dirty="0" err="1" smtClean="0"/>
              <a:t>In’edible</a:t>
            </a:r>
            <a:r>
              <a:rPr lang="en-US" dirty="0" smtClean="0"/>
              <a:t> –</a:t>
            </a:r>
            <a:r>
              <a:rPr lang="ru-RU" dirty="0" smtClean="0"/>
              <a:t>?</a:t>
            </a:r>
            <a:endParaRPr lang="en-US" dirty="0" smtClean="0"/>
          </a:p>
          <a:p>
            <a:r>
              <a:rPr lang="en-US" dirty="0" err="1" smtClean="0"/>
              <a:t>Bo’letus</a:t>
            </a:r>
            <a:r>
              <a:rPr lang="en-US" dirty="0" smtClean="0"/>
              <a:t> -</a:t>
            </a:r>
            <a:r>
              <a:rPr lang="ru-RU" dirty="0" smtClean="0"/>
              <a:t>гриб</a:t>
            </a:r>
            <a:endParaRPr lang="en-US" dirty="0" smtClean="0"/>
          </a:p>
          <a:p>
            <a:r>
              <a:rPr lang="en-US" dirty="0" smtClean="0"/>
              <a:t>  King -</a:t>
            </a:r>
            <a:r>
              <a:rPr lang="ru-RU" dirty="0" smtClean="0"/>
              <a:t>король</a:t>
            </a:r>
            <a:endParaRPr lang="en-US" dirty="0" smtClean="0"/>
          </a:p>
          <a:p>
            <a:r>
              <a:rPr lang="en-US" dirty="0" smtClean="0"/>
              <a:t>Death –</a:t>
            </a:r>
            <a:r>
              <a:rPr lang="ru-RU" dirty="0" smtClean="0"/>
              <a:t>смерть</a:t>
            </a:r>
          </a:p>
          <a:p>
            <a:r>
              <a:rPr lang="ru-RU" dirty="0" smtClean="0"/>
              <a:t> </a:t>
            </a:r>
            <a:r>
              <a:rPr lang="en-US" dirty="0" smtClean="0"/>
              <a:t>Chanterelle (</a:t>
            </a:r>
            <a:r>
              <a:rPr lang="ru-RU" dirty="0" err="1" smtClean="0"/>
              <a:t>фр</a:t>
            </a:r>
            <a:r>
              <a:rPr lang="en-US" dirty="0" smtClean="0"/>
              <a:t>)-</a:t>
            </a:r>
          </a:p>
          <a:p>
            <a:pPr>
              <a:buNone/>
            </a:pPr>
            <a:r>
              <a:rPr lang="ru-RU" dirty="0" smtClean="0"/>
              <a:t>лисичка (гриб)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142852"/>
            <a:ext cx="7572428" cy="857256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THE BIRDS OF TULA REGION 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3643314"/>
            <a:ext cx="914400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768" y="3286124"/>
            <a:ext cx="914400" cy="3571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72330" y="6286520"/>
            <a:ext cx="914400" cy="42862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6300790"/>
            <a:ext cx="914400" cy="3429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6286520"/>
            <a:ext cx="914400" cy="4143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3429000"/>
            <a:ext cx="914400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Содержимое 6" descr="sh_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1142984"/>
            <a:ext cx="2500330" cy="2143140"/>
          </a:xfrm>
          <a:prstGeom prst="rect">
            <a:avLst/>
          </a:prstGeom>
        </p:spPr>
      </p:pic>
      <p:pic>
        <p:nvPicPr>
          <p:cNvPr id="15" name="Рисунок 14" descr="04a5deb956dfad2d67ab26da316d6b6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00430" y="1000108"/>
            <a:ext cx="2214578" cy="2571768"/>
          </a:xfrm>
          <a:prstGeom prst="rect">
            <a:avLst/>
          </a:prstGeom>
        </p:spPr>
      </p:pic>
      <p:pic>
        <p:nvPicPr>
          <p:cNvPr id="16" name="Рисунок 15" descr="5135099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72198" y="1000108"/>
            <a:ext cx="2643206" cy="2214578"/>
          </a:xfrm>
          <a:prstGeom prst="rect">
            <a:avLst/>
          </a:prstGeom>
        </p:spPr>
      </p:pic>
      <p:pic>
        <p:nvPicPr>
          <p:cNvPr id="17" name="Содержимое 7" descr="0010-009-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071942"/>
            <a:ext cx="2714644" cy="2143140"/>
          </a:xfrm>
          <a:prstGeom prst="rect">
            <a:avLst/>
          </a:prstGeom>
        </p:spPr>
      </p:pic>
      <p:pic>
        <p:nvPicPr>
          <p:cNvPr id="18" name="Рисунок 17" descr="filin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76964" y="4000504"/>
            <a:ext cx="2681316" cy="2143140"/>
          </a:xfrm>
          <a:prstGeom prst="rect">
            <a:avLst/>
          </a:prstGeom>
        </p:spPr>
      </p:pic>
      <p:pic>
        <p:nvPicPr>
          <p:cNvPr id="19" name="Рисунок 18" descr="уку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0430" y="4357694"/>
            <a:ext cx="2357454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TULA  REGION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4400" dirty="0" smtClean="0"/>
              <a:t>The territory of Tula region is 230 km from South to</a:t>
            </a:r>
            <a:r>
              <a:rPr lang="ru-RU" sz="14400" dirty="0" smtClean="0"/>
              <a:t> </a:t>
            </a:r>
            <a:r>
              <a:rPr lang="en-US" sz="14400" dirty="0" smtClean="0"/>
              <a:t>North and 200 km from East to West.</a:t>
            </a:r>
            <a:r>
              <a:rPr lang="ru-RU" sz="14400" dirty="0" smtClean="0"/>
              <a:t> </a:t>
            </a:r>
            <a:r>
              <a:rPr lang="en-US" sz="14400" dirty="0" smtClean="0"/>
              <a:t>The countryside is hilly. The highest point is 293 meters.</a:t>
            </a:r>
            <a:endParaRPr lang="ru-RU" sz="14400" dirty="0" smtClean="0"/>
          </a:p>
          <a:p>
            <a:endParaRPr lang="ru-RU" sz="14400" dirty="0" smtClean="0"/>
          </a:p>
          <a:p>
            <a:pPr>
              <a:buNone/>
            </a:pPr>
            <a:endParaRPr lang="ru-RU" sz="4600" dirty="0" smtClean="0"/>
          </a:p>
          <a:p>
            <a:pPr>
              <a:buNone/>
            </a:pPr>
            <a:endParaRPr lang="en-US" sz="4600" dirty="0" smtClean="0"/>
          </a:p>
          <a:p>
            <a:r>
              <a:rPr lang="en-US" sz="9600" b="1" dirty="0" smtClean="0"/>
              <a:t>N</a:t>
            </a:r>
            <a:r>
              <a:rPr lang="en-US" sz="9600" dirty="0" smtClean="0"/>
              <a:t>orth — </a:t>
            </a:r>
            <a:r>
              <a:rPr lang="ru-RU" sz="9600" dirty="0" smtClean="0"/>
              <a:t>Север</a:t>
            </a:r>
          </a:p>
          <a:p>
            <a:r>
              <a:rPr lang="en-US" sz="9600" b="1" dirty="0" smtClean="0"/>
              <a:t>S</a:t>
            </a:r>
            <a:r>
              <a:rPr lang="en-US" sz="9600" dirty="0" smtClean="0"/>
              <a:t>outh — </a:t>
            </a:r>
            <a:r>
              <a:rPr lang="ru-RU" sz="9600" dirty="0" smtClean="0"/>
              <a:t>Юг</a:t>
            </a:r>
          </a:p>
          <a:p>
            <a:r>
              <a:rPr lang="en-US" sz="9600" b="1" dirty="0" smtClean="0"/>
              <a:t>E</a:t>
            </a:r>
            <a:r>
              <a:rPr lang="en-US" sz="9600" dirty="0" smtClean="0"/>
              <a:t>ast — </a:t>
            </a:r>
            <a:r>
              <a:rPr lang="ru-RU" sz="9600" dirty="0" smtClean="0"/>
              <a:t>Восток</a:t>
            </a:r>
          </a:p>
          <a:p>
            <a:r>
              <a:rPr lang="en-US" sz="9600" b="1" dirty="0" smtClean="0"/>
              <a:t>W</a:t>
            </a:r>
            <a:r>
              <a:rPr lang="en-US" sz="9600" dirty="0" smtClean="0"/>
              <a:t>est — </a:t>
            </a:r>
            <a:r>
              <a:rPr lang="ru-RU" sz="9600" dirty="0" smtClean="0"/>
              <a:t>Запад</a:t>
            </a:r>
          </a:p>
          <a:p>
            <a:endParaRPr lang="en-US" sz="9600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Рисунок 4" descr="Compas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3300752"/>
            <a:ext cx="3143272" cy="300166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US" dirty="0" smtClean="0"/>
              <a:t>THE BIRDS OF TULA REGION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5461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 узнали всех </a:t>
            </a:r>
            <a:r>
              <a:rPr lang="ru-RU" dirty="0" err="1" smtClean="0"/>
              <a:t>птиц?Проверьте</a:t>
            </a:r>
            <a:r>
              <a:rPr lang="ru-RU" dirty="0" smtClean="0"/>
              <a:t> друг друга.</a:t>
            </a:r>
          </a:p>
          <a:p>
            <a:r>
              <a:rPr lang="ru-RU" dirty="0" smtClean="0"/>
              <a:t>1 синица-</a:t>
            </a:r>
            <a:r>
              <a:rPr lang="en-US" b="1" dirty="0" smtClean="0"/>
              <a:t>tomtit</a:t>
            </a:r>
            <a:endParaRPr lang="ru-RU" b="1" dirty="0" smtClean="0"/>
          </a:p>
          <a:p>
            <a:r>
              <a:rPr lang="ru-RU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соловей</a:t>
            </a:r>
            <a:r>
              <a:rPr lang="en-US" dirty="0" smtClean="0"/>
              <a:t>-</a:t>
            </a:r>
            <a:r>
              <a:rPr lang="en-US" b="1" dirty="0" smtClean="0"/>
              <a:t>nightingale</a:t>
            </a:r>
            <a:endParaRPr lang="ru-RU" b="1" dirty="0" smtClean="0"/>
          </a:p>
          <a:p>
            <a:r>
              <a:rPr lang="ru-RU" dirty="0" smtClean="0"/>
              <a:t>3</a:t>
            </a:r>
            <a:r>
              <a:rPr lang="en-US" dirty="0" smtClean="0"/>
              <a:t> </a:t>
            </a:r>
            <a:r>
              <a:rPr lang="ru-RU" dirty="0" smtClean="0"/>
              <a:t>снегирь</a:t>
            </a:r>
            <a:r>
              <a:rPr lang="en-US" dirty="0" smtClean="0"/>
              <a:t>-</a:t>
            </a:r>
            <a:r>
              <a:rPr lang="en-US" b="1" dirty="0" smtClean="0"/>
              <a:t>bullfinch</a:t>
            </a:r>
            <a:endParaRPr lang="ru-RU" b="1" dirty="0" smtClean="0"/>
          </a:p>
          <a:p>
            <a:r>
              <a:rPr lang="ru-RU" dirty="0" smtClean="0"/>
              <a:t>4</a:t>
            </a:r>
            <a:r>
              <a:rPr lang="en-US" dirty="0" smtClean="0"/>
              <a:t> </a:t>
            </a:r>
            <a:r>
              <a:rPr lang="ru-RU" dirty="0" smtClean="0"/>
              <a:t>воробей </a:t>
            </a:r>
            <a:r>
              <a:rPr lang="en-US" dirty="0" smtClean="0"/>
              <a:t> -</a:t>
            </a:r>
            <a:r>
              <a:rPr lang="en-US" b="1" dirty="0" smtClean="0"/>
              <a:t>sparrow</a:t>
            </a:r>
            <a:endParaRPr lang="ru-RU" b="1" dirty="0" smtClean="0"/>
          </a:p>
          <a:p>
            <a:r>
              <a:rPr lang="ru-RU" dirty="0" smtClean="0"/>
              <a:t>5</a:t>
            </a:r>
            <a:r>
              <a:rPr lang="en-US" dirty="0" smtClean="0"/>
              <a:t> </a:t>
            </a:r>
            <a:r>
              <a:rPr lang="ru-RU" dirty="0" smtClean="0"/>
              <a:t>кукушка</a:t>
            </a:r>
            <a:r>
              <a:rPr lang="en-US" dirty="0" smtClean="0"/>
              <a:t> -</a:t>
            </a:r>
            <a:r>
              <a:rPr lang="en-US" b="1" dirty="0" err="1" smtClean="0"/>
              <a:t>cucoo</a:t>
            </a:r>
            <a:endParaRPr lang="ru-RU" b="1" dirty="0" smtClean="0"/>
          </a:p>
          <a:p>
            <a:r>
              <a:rPr lang="ru-RU" dirty="0" smtClean="0"/>
              <a:t>6</a:t>
            </a:r>
            <a:r>
              <a:rPr lang="en-US" dirty="0" smtClean="0"/>
              <a:t> </a:t>
            </a:r>
            <a:r>
              <a:rPr lang="ru-RU" dirty="0" smtClean="0"/>
              <a:t>филин</a:t>
            </a:r>
            <a:r>
              <a:rPr lang="en-US" dirty="0" smtClean="0"/>
              <a:t> –</a:t>
            </a:r>
            <a:r>
              <a:rPr lang="en-US" b="1" dirty="0" smtClean="0"/>
              <a:t>eagle-owl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Название какой птицы созвучны в русском и английском языках?</a:t>
            </a:r>
          </a:p>
          <a:p>
            <a:r>
              <a:rPr lang="ru-RU" dirty="0" smtClean="0"/>
              <a:t>Найдите в словаре отдельные слова, из которых составлены названия птиц. А если перевести дословно?</a:t>
            </a:r>
          </a:p>
          <a:p>
            <a:pPr>
              <a:buNone/>
            </a:pPr>
            <a:r>
              <a:rPr lang="en-US" dirty="0" smtClean="0"/>
              <a:t>    night </a:t>
            </a:r>
            <a:r>
              <a:rPr lang="en-US" dirty="0" smtClean="0">
                <a:latin typeface="PhoneticTM" pitchFamily="82" charset="0"/>
              </a:rPr>
              <a:t>[</a:t>
            </a:r>
            <a:r>
              <a:rPr lang="en-US" dirty="0" err="1" smtClean="0">
                <a:latin typeface="PhoneticTM" pitchFamily="82" charset="0"/>
              </a:rPr>
              <a:t>nait</a:t>
            </a:r>
            <a:r>
              <a:rPr lang="en-US" dirty="0" smtClean="0">
                <a:latin typeface="PhoneticTM" pitchFamily="82" charset="0"/>
              </a:rPr>
              <a:t>]</a:t>
            </a:r>
            <a:r>
              <a:rPr lang="en-US" dirty="0" smtClean="0"/>
              <a:t>,    gale[</a:t>
            </a:r>
            <a:r>
              <a:rPr lang="en-US" dirty="0" err="1" smtClean="0"/>
              <a:t>geil</a:t>
            </a:r>
            <a:r>
              <a:rPr lang="en-US" dirty="0" smtClean="0"/>
              <a:t>], bull[</a:t>
            </a:r>
            <a:r>
              <a:rPr lang="en-US" dirty="0" err="1" smtClean="0"/>
              <a:t>bul</a:t>
            </a:r>
            <a:r>
              <a:rPr lang="en-US" dirty="0" smtClean="0"/>
              <a:t>],      finch[</a:t>
            </a:r>
            <a:r>
              <a:rPr lang="en-US" dirty="0" err="1" smtClean="0"/>
              <a:t>fin</a:t>
            </a:r>
            <a:r>
              <a:rPr lang="en-US" dirty="0" err="1" smtClean="0">
                <a:latin typeface="PhoneticTM" pitchFamily="82" charset="0"/>
              </a:rPr>
              <a:t>C</a:t>
            </a:r>
            <a:r>
              <a:rPr lang="en-US" dirty="0" smtClean="0">
                <a:latin typeface="PhoneticTM" pitchFamily="82" charset="0"/>
              </a:rPr>
              <a:t>]</a:t>
            </a:r>
            <a:r>
              <a:rPr lang="en-US" dirty="0" smtClean="0"/>
              <a:t>, eagle</a:t>
            </a:r>
            <a:r>
              <a:rPr lang="en-US" dirty="0" smtClean="0">
                <a:latin typeface="PhoneticTM" pitchFamily="82" charset="0"/>
              </a:rPr>
              <a:t>[</a:t>
            </a:r>
            <a:r>
              <a:rPr lang="en-US" dirty="0" err="1" smtClean="0">
                <a:latin typeface="PhoneticTM" pitchFamily="82" charset="0"/>
              </a:rPr>
              <a:t>Jgl</a:t>
            </a:r>
            <a:r>
              <a:rPr lang="en-US" dirty="0" smtClean="0">
                <a:latin typeface="PhoneticTM" pitchFamily="82" charset="0"/>
              </a:rPr>
              <a:t>]</a:t>
            </a:r>
            <a:r>
              <a:rPr lang="en-US" dirty="0" smtClean="0"/>
              <a:t>,   owl</a:t>
            </a:r>
            <a:r>
              <a:rPr lang="en-US" dirty="0" smtClean="0">
                <a:latin typeface="PhoneticTM" pitchFamily="82" charset="0"/>
              </a:rPr>
              <a:t>[</a:t>
            </a:r>
            <a:r>
              <a:rPr lang="en-US" dirty="0" err="1" smtClean="0">
                <a:latin typeface="PhoneticTM" pitchFamily="82" charset="0"/>
              </a:rPr>
              <a:t>aul</a:t>
            </a:r>
            <a:r>
              <a:rPr lang="en-US" dirty="0" smtClean="0">
                <a:latin typeface="PhoneticTM" pitchFamily="82" charset="0"/>
              </a:rPr>
              <a:t>]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FISH IN OUR RIVERS, LAKES AND PONDS</a:t>
            </a:r>
            <a:endParaRPr lang="ru-RU" sz="3600" b="1" dirty="0"/>
          </a:p>
        </p:txBody>
      </p:sp>
      <p:pic>
        <p:nvPicPr>
          <p:cNvPr id="5" name="Содержимое 4" descr="щу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4572008"/>
            <a:ext cx="2081214" cy="2085976"/>
          </a:xfrm>
        </p:spPr>
      </p:pic>
      <p:pic>
        <p:nvPicPr>
          <p:cNvPr id="6" name="Содержимое 5" descr="лещ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2357430"/>
            <a:ext cx="2214578" cy="2143140"/>
          </a:xfrm>
        </p:spPr>
      </p:pic>
      <p:pic>
        <p:nvPicPr>
          <p:cNvPr id="7" name="Рисунок 6" descr="карп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4643446"/>
            <a:ext cx="2562223" cy="1990724"/>
          </a:xfrm>
          <a:prstGeom prst="rect">
            <a:avLst/>
          </a:prstGeom>
        </p:spPr>
      </p:pic>
      <p:pic>
        <p:nvPicPr>
          <p:cNvPr id="8" name="Рисунок 7" descr="амбал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6050" y="1928802"/>
            <a:ext cx="2786082" cy="1868332"/>
          </a:xfrm>
          <a:prstGeom prst="rect">
            <a:avLst/>
          </a:prstGeom>
        </p:spPr>
      </p:pic>
      <p:pic>
        <p:nvPicPr>
          <p:cNvPr id="9" name="Рисунок 8" descr="ёрш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512" y="2428868"/>
            <a:ext cx="2428892" cy="1990724"/>
          </a:xfrm>
          <a:prstGeom prst="rect">
            <a:avLst/>
          </a:prstGeom>
        </p:spPr>
      </p:pic>
      <p:pic>
        <p:nvPicPr>
          <p:cNvPr id="10" name="Рисунок 9" descr="som-v-mytnoi-vode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500298" y="4071942"/>
            <a:ext cx="3357586" cy="264320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57158" y="1357298"/>
            <a:ext cx="2214578" cy="9286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Вы знаете названия этих рыб?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1285860"/>
            <a:ext cx="2428892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Какая рыба не водится в  водоемах нашего региона?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00628" y="3357562"/>
            <a:ext cx="642942" cy="50006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00166" y="3929066"/>
            <a:ext cx="642942" cy="42862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571604" y="5929330"/>
            <a:ext cx="642942" cy="64294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457828" y="6000768"/>
            <a:ext cx="642942" cy="64294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429388" y="4000504"/>
            <a:ext cx="642942" cy="46672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929586" y="6215082"/>
            <a:ext cx="928694" cy="42862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72547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FISH IN OUR RIVERS, LAKES AND PONDS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1лещ-</a:t>
            </a:r>
            <a:r>
              <a:rPr lang="en-US" sz="2400" dirty="0" smtClean="0"/>
              <a:t>     </a:t>
            </a:r>
            <a:r>
              <a:rPr lang="ru-RU" sz="2400" dirty="0" smtClean="0"/>
              <a:t> </a:t>
            </a:r>
            <a:r>
              <a:rPr lang="en-US" sz="2400" b="1" dirty="0" smtClean="0"/>
              <a:t>bream</a:t>
            </a:r>
            <a:r>
              <a:rPr lang="en-US" sz="2400" dirty="0" smtClean="0"/>
              <a:t> [</a:t>
            </a:r>
            <a:r>
              <a:rPr lang="en-US" sz="2400" dirty="0" err="1" smtClean="0">
                <a:latin typeface="PhoneticTM" pitchFamily="82" charset="0"/>
              </a:rPr>
              <a:t>brJm</a:t>
            </a:r>
            <a:r>
              <a:rPr lang="en-US" sz="2400" dirty="0" smtClean="0"/>
              <a:t>  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2 щука</a:t>
            </a:r>
            <a:r>
              <a:rPr lang="en-US" sz="2400" dirty="0" smtClean="0"/>
              <a:t>-   </a:t>
            </a:r>
            <a:r>
              <a:rPr lang="en-US" sz="2400" b="1" dirty="0" smtClean="0"/>
              <a:t>pike</a:t>
            </a:r>
            <a:r>
              <a:rPr lang="en-US" sz="2400" dirty="0" smtClean="0"/>
              <a:t> [</a:t>
            </a:r>
            <a:r>
              <a:rPr lang="en-US" sz="2400" dirty="0" err="1" smtClean="0"/>
              <a:t>paik</a:t>
            </a:r>
            <a:r>
              <a:rPr lang="en-US" sz="2400" dirty="0" smtClean="0"/>
              <a:t> 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3 камбала-</a:t>
            </a:r>
            <a:r>
              <a:rPr lang="en-US" sz="2400" dirty="0" smtClean="0"/>
              <a:t>  </a:t>
            </a:r>
            <a:r>
              <a:rPr lang="en-US" sz="2400" b="1" dirty="0" smtClean="0"/>
              <a:t>plaice</a:t>
            </a:r>
            <a:r>
              <a:rPr lang="en-US" sz="2400" dirty="0" smtClean="0"/>
              <a:t> [</a:t>
            </a:r>
            <a:r>
              <a:rPr lang="en-US" sz="2400" dirty="0" err="1" smtClean="0"/>
              <a:t>pleis</a:t>
            </a:r>
            <a:r>
              <a:rPr lang="en-US" sz="2400" dirty="0" smtClean="0"/>
              <a:t>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4 сом </a:t>
            </a:r>
            <a:r>
              <a:rPr lang="ru-RU" sz="2400" b="1" dirty="0" smtClean="0"/>
              <a:t>–</a:t>
            </a:r>
            <a:r>
              <a:rPr lang="en-US" sz="2400" b="1" dirty="0" smtClean="0"/>
              <a:t>   </a:t>
            </a:r>
            <a:r>
              <a:rPr lang="en-US" sz="2400" b="1" dirty="0" err="1" smtClean="0"/>
              <a:t>sheat</a:t>
            </a:r>
            <a:r>
              <a:rPr lang="en-US" sz="2400" b="1" dirty="0" smtClean="0"/>
              <a:t>-fish </a:t>
            </a:r>
            <a:r>
              <a:rPr lang="en-US" sz="2400" dirty="0" smtClean="0"/>
              <a:t>[</a:t>
            </a:r>
            <a:r>
              <a:rPr lang="en-US" sz="2400" dirty="0" err="1" smtClean="0">
                <a:latin typeface="PhoneticTM" pitchFamily="82" charset="0"/>
              </a:rPr>
              <a:t>SJtfiS</a:t>
            </a:r>
            <a:r>
              <a:rPr lang="en-US" sz="2400" dirty="0" smtClean="0"/>
              <a:t>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5 ёрш</a:t>
            </a:r>
            <a:r>
              <a:rPr lang="en-US" sz="2400" b="1" dirty="0" smtClean="0"/>
              <a:t>-    ruff </a:t>
            </a:r>
            <a:r>
              <a:rPr lang="en-US" sz="2400" dirty="0" smtClean="0"/>
              <a:t>[</a:t>
            </a:r>
            <a:r>
              <a:rPr lang="en-US" sz="2400" dirty="0" err="1" smtClean="0">
                <a:latin typeface="PhoneticTM" pitchFamily="82" charset="0"/>
              </a:rPr>
              <a:t>rAf</a:t>
            </a:r>
            <a:r>
              <a:rPr lang="en-US" sz="2400" dirty="0" smtClean="0"/>
              <a:t> 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6 карп-</a:t>
            </a:r>
            <a:r>
              <a:rPr lang="en-US" sz="2400" dirty="0" smtClean="0"/>
              <a:t>   </a:t>
            </a:r>
            <a:r>
              <a:rPr lang="en-US" sz="2400" b="1" dirty="0" smtClean="0"/>
              <a:t>carp</a:t>
            </a:r>
            <a:r>
              <a:rPr lang="en-US" sz="2400" dirty="0" smtClean="0"/>
              <a:t> [</a:t>
            </a:r>
            <a:r>
              <a:rPr lang="en-US" sz="2400" dirty="0" err="1" smtClean="0"/>
              <a:t>k</a:t>
            </a:r>
            <a:r>
              <a:rPr lang="en-US" sz="2400" dirty="0" err="1" smtClean="0">
                <a:latin typeface="PhoneticTM" pitchFamily="82" charset="0"/>
              </a:rPr>
              <a:t>Rp</a:t>
            </a:r>
            <a:r>
              <a:rPr lang="en-US" sz="2400" dirty="0" smtClean="0"/>
              <a:t> ]</a:t>
            </a: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/>
          <a:lstStyle/>
          <a:p>
            <a:r>
              <a:rPr lang="ru-RU" dirty="0" smtClean="0"/>
              <a:t>Проверь, как твой друг запомнил названия рыб</a:t>
            </a:r>
          </a:p>
          <a:p>
            <a:r>
              <a:rPr lang="ru-RU" dirty="0" smtClean="0"/>
              <a:t>О названии какой рыбы можно догадаться без словаря?</a:t>
            </a:r>
          </a:p>
          <a:p>
            <a:r>
              <a:rPr lang="ru-RU" dirty="0" smtClean="0"/>
              <a:t>Какие правила чтения можно проиллюстрировать этими словами?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WILD ANIMALS OF TULA REGION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71472" y="1071546"/>
          <a:ext cx="8229600" cy="5694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42900"/>
                <a:gridCol w="2071702"/>
                <a:gridCol w="1928826"/>
                <a:gridCol w="1643074"/>
                <a:gridCol w="204309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ANIMALS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QUANTITY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squirrels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skwirqlz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белки</a:t>
                      </a:r>
                      <a:endParaRPr lang="ru-RU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hFqz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зайцы-русаки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roes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honeticTM" pitchFamily="82" charset="0"/>
                        </a:rPr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rquz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косули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foxes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honeticTM" pitchFamily="82" charset="0"/>
                        </a:rPr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fPksiz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лисы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white hares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wait 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hFqz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зайцы-беляки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wild  bores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waild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 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bLz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кабаны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martens</a:t>
                      </a:r>
                      <a:endParaRPr lang="ru-RU" dirty="0" smtClean="0"/>
                    </a:p>
                    <a:p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mRtqnz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1,800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куницы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elks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elks]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лоси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deer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diq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олени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wolves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wulvz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волки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WILD ANIMALS OF TULA REGION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006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Загадки о животных</a:t>
            </a:r>
            <a:r>
              <a:rPr lang="en-US" sz="2400" b="1" dirty="0" smtClean="0"/>
              <a:t> </a:t>
            </a:r>
            <a:r>
              <a:rPr lang="ru-RU" sz="2400" b="1" dirty="0" smtClean="0"/>
              <a:t>для 2 класса</a:t>
            </a:r>
            <a:r>
              <a:rPr lang="en-US" sz="2000" b="1" dirty="0" smtClean="0"/>
              <a:t> </a:t>
            </a:r>
            <a:endParaRPr lang="ru-RU" sz="2000" dirty="0" smtClean="0"/>
          </a:p>
          <a:p>
            <a:pPr>
              <a:buNone/>
            </a:pPr>
            <a:r>
              <a:rPr lang="en-US" sz="2000" b="1" dirty="0" smtClean="0"/>
              <a:t>1</a:t>
            </a:r>
            <a:r>
              <a:rPr lang="ru-RU" sz="2000" dirty="0" smtClean="0"/>
              <a:t> </a:t>
            </a:r>
            <a:r>
              <a:rPr lang="ru-RU" sz="2000" dirty="0" err="1" smtClean="0"/>
              <a:t>Прищла</a:t>
            </a:r>
            <a:r>
              <a:rPr lang="ru-RU" sz="2000" dirty="0" smtClean="0"/>
              <a:t> из леса птичница в рыжей шубке</a:t>
            </a:r>
            <a:r>
              <a:rPr lang="en-US" sz="2000" b="1" dirty="0" smtClean="0"/>
              <a:t> </a:t>
            </a:r>
            <a:endParaRPr lang="ru-RU" sz="2000" dirty="0" smtClean="0"/>
          </a:p>
          <a:p>
            <a:pPr>
              <a:buNone/>
            </a:pPr>
            <a:r>
              <a:rPr lang="en-US" sz="2000" b="1" dirty="0" smtClean="0"/>
              <a:t>2</a:t>
            </a:r>
            <a:r>
              <a:rPr lang="ru-RU" sz="2000" dirty="0" smtClean="0"/>
              <a:t> Кто зимой холодной ходит злой, голодный</a:t>
            </a:r>
          </a:p>
          <a:p>
            <a:pPr>
              <a:buNone/>
            </a:pPr>
            <a:r>
              <a:rPr lang="en-US" sz="2000" b="1" dirty="0" smtClean="0"/>
              <a:t>3</a:t>
            </a:r>
            <a:r>
              <a:rPr lang="ru-RU" sz="2000" dirty="0" smtClean="0"/>
              <a:t> Не мышь, не птица в лесу резвится, </a:t>
            </a:r>
          </a:p>
          <a:p>
            <a:pPr>
              <a:buNone/>
            </a:pPr>
            <a:r>
              <a:rPr lang="ru-RU" sz="2000" dirty="0" smtClean="0"/>
              <a:t>На деревьях живет, орешки грызет</a:t>
            </a:r>
          </a:p>
          <a:p>
            <a:pPr>
              <a:buNone/>
            </a:pPr>
            <a:r>
              <a:rPr lang="en-US" sz="2000" b="1" dirty="0" smtClean="0"/>
              <a:t> 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57818" y="1600200"/>
            <a:ext cx="332898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Отгадал? Добавь слово</a:t>
            </a:r>
          </a:p>
          <a:p>
            <a:pPr marL="457200" indent="-457200">
              <a:buNone/>
            </a:pPr>
            <a:r>
              <a:rPr lang="en-US" sz="2000" b="1" dirty="0" smtClean="0"/>
              <a:t>It’s a _____________</a:t>
            </a:r>
          </a:p>
          <a:p>
            <a:pPr marL="457200" indent="-457200">
              <a:buAutoNum type="arabicPeriod"/>
            </a:pPr>
            <a:endParaRPr lang="en-US" sz="2000" b="1" dirty="0" smtClean="0"/>
          </a:p>
          <a:p>
            <a:pPr marL="457200" indent="-457200">
              <a:buNone/>
            </a:pPr>
            <a:r>
              <a:rPr lang="en-US" sz="2000" b="1" dirty="0" smtClean="0"/>
              <a:t> 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en-US" sz="2000" b="1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en-US" sz="2000" b="1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en-US" sz="2000" b="1" dirty="0" smtClean="0"/>
          </a:p>
          <a:p>
            <a:pPr marL="457200" indent="-457200">
              <a:buAutoNum type="arabicPeriod"/>
            </a:pPr>
            <a:endParaRPr lang="ru-RU" sz="2000" b="1" dirty="0"/>
          </a:p>
        </p:txBody>
      </p:sp>
      <p:pic>
        <p:nvPicPr>
          <p:cNvPr id="7" name="Рисунок 6" descr="48621918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388" y="3143224"/>
            <a:ext cx="3000396" cy="3714776"/>
          </a:xfrm>
          <a:prstGeom prst="rect">
            <a:avLst/>
          </a:prstGeom>
        </p:spPr>
      </p:pic>
      <p:pic>
        <p:nvPicPr>
          <p:cNvPr id="8" name="Рисунок 7" descr="16791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142908" y="3929066"/>
            <a:ext cx="3357586" cy="2751770"/>
          </a:xfrm>
          <a:prstGeom prst="rect">
            <a:avLst/>
          </a:prstGeom>
        </p:spPr>
      </p:pic>
      <p:pic>
        <p:nvPicPr>
          <p:cNvPr id="9" name="Рисунок 8" descr="e4963a951ec8ba8a360d78b915c7249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1" y="4071942"/>
            <a:ext cx="2857521" cy="278605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WILD ANIMALS OF TULA REGION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5774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Riddles  for Forms 3 and 4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 am red and have a fine bushy tail. I like meat and fish. I hunt small animals.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 look like a big dog. I am grey and have big teeth.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 am small. I am grey or red. I have a bushy </a:t>
            </a:r>
            <a:r>
              <a:rPr lang="en-US" dirty="0" err="1" smtClean="0"/>
              <a:t>tail,I</a:t>
            </a:r>
            <a:r>
              <a:rPr lang="en-US" dirty="0" smtClean="0"/>
              <a:t> live in trees and like nuts and mushrooms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884" y="1600200"/>
            <a:ext cx="2828916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It’s a ________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It’s a ________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It’s a ________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WILD ANIMALS OF TULA REGION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2 класс- </a:t>
            </a:r>
            <a:r>
              <a:rPr lang="ru-RU" dirty="0" smtClean="0"/>
              <a:t>Прочитайте названия животных.</a:t>
            </a:r>
          </a:p>
          <a:p>
            <a:r>
              <a:rPr lang="ru-RU" dirty="0" smtClean="0"/>
              <a:t>Какие животные являются хищниками?</a:t>
            </a:r>
          </a:p>
          <a:p>
            <a:r>
              <a:rPr lang="ru-RU" dirty="0" smtClean="0"/>
              <a:t>Каким животным люди помогают пережить зиму?</a:t>
            </a:r>
          </a:p>
          <a:p>
            <a:r>
              <a:rPr lang="ru-RU" dirty="0" smtClean="0"/>
              <a:t>Отгадайте загадки.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9"/>
            <a:ext cx="4038600" cy="3500462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3-4 класс </a:t>
            </a:r>
            <a:r>
              <a:rPr lang="ru-RU" dirty="0" smtClean="0"/>
              <a:t>Прочитай названия животных.</a:t>
            </a:r>
          </a:p>
          <a:p>
            <a:r>
              <a:rPr lang="ru-RU" dirty="0" smtClean="0"/>
              <a:t> Как  эти слова образуют множественное число?</a:t>
            </a:r>
          </a:p>
          <a:p>
            <a:r>
              <a:rPr lang="ru-RU" dirty="0" smtClean="0"/>
              <a:t>Назови количество животных в  тульских лесах</a:t>
            </a:r>
          </a:p>
          <a:p>
            <a:r>
              <a:rPr lang="ru-RU" dirty="0" smtClean="0"/>
              <a:t>Отгадай загадки</a:t>
            </a:r>
            <a:endParaRPr lang="ru-RU" dirty="0"/>
          </a:p>
        </p:txBody>
      </p:sp>
      <p:pic>
        <p:nvPicPr>
          <p:cNvPr id="5" name="Рисунок 4" descr="6226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572008"/>
            <a:ext cx="4214842" cy="2714644"/>
          </a:xfrm>
          <a:prstGeom prst="rect">
            <a:avLst/>
          </a:prstGeom>
        </p:spPr>
      </p:pic>
      <p:pic>
        <p:nvPicPr>
          <p:cNvPr id="7" name="Рисунок 6" descr="0011-010-Kaba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4572008"/>
            <a:ext cx="4143404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142976" y="785794"/>
            <a:ext cx="6858048" cy="53578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 THANK YOU FOR ATTENTION!</a:t>
            </a:r>
          </a:p>
          <a:p>
            <a:pPr algn="ctr"/>
            <a:endParaRPr lang="en-US" sz="3600" dirty="0" smtClean="0">
              <a:solidFill>
                <a:schemeClr val="tx1"/>
              </a:solidFill>
            </a:endParaRPr>
          </a:p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WE LIVE IN TULA REGION AND WE  MUST TAKE CARE OF IT!</a:t>
            </a:r>
          </a:p>
          <a:p>
            <a:pPr algn="ctr"/>
            <a:endParaRPr lang="en-US" sz="3600" dirty="0" smtClean="0">
              <a:solidFill>
                <a:schemeClr val="tx1"/>
              </a:solidFill>
            </a:endParaRPr>
          </a:p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GOODBYE!</a:t>
            </a:r>
          </a:p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  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en-US" dirty="0" smtClean="0"/>
              <a:t>In Tula Region there are 1,682 rivers. The longest rivers are the </a:t>
            </a:r>
            <a:r>
              <a:rPr lang="en-US" dirty="0" err="1" smtClean="0"/>
              <a:t>Upa</a:t>
            </a:r>
            <a:r>
              <a:rPr lang="en-US" dirty="0" smtClean="0"/>
              <a:t> and the Oka.</a:t>
            </a:r>
          </a:p>
          <a:p>
            <a:r>
              <a:rPr lang="en-US" dirty="0" smtClean="0"/>
              <a:t>There are also a lot of ponds and lakes. The largest lake is the </a:t>
            </a:r>
            <a:r>
              <a:rPr lang="en-US" dirty="0" err="1" smtClean="0"/>
              <a:t>Zhupel</a:t>
            </a:r>
            <a:r>
              <a:rPr lang="en-US" dirty="0" smtClean="0"/>
              <a:t>. Its length is 200 meters and the depth is 4 meters.</a:t>
            </a:r>
          </a:p>
          <a:p>
            <a:r>
              <a:rPr lang="en-US" dirty="0" smtClean="0"/>
              <a:t>In rivers, ponds and lakes there are 36 </a:t>
            </a:r>
            <a:r>
              <a:rPr lang="en-US" b="1" dirty="0" smtClean="0"/>
              <a:t>species </a:t>
            </a:r>
            <a:r>
              <a:rPr lang="en-US" dirty="0" smtClean="0"/>
              <a:t>of fish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Species</a:t>
            </a:r>
            <a:r>
              <a:rPr lang="en-US" dirty="0" smtClean="0"/>
              <a:t>-</a:t>
            </a:r>
            <a:r>
              <a:rPr lang="ru-RU" dirty="0" smtClean="0"/>
              <a:t>виды(биолог.)</a:t>
            </a:r>
            <a:endParaRPr lang="ru-RU" dirty="0"/>
          </a:p>
        </p:txBody>
      </p:sp>
      <p:pic>
        <p:nvPicPr>
          <p:cNvPr id="5" name="Рисунок 4" descr="mini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714752"/>
            <a:ext cx="4071966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Tula Region in Figures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 </a:t>
            </a:r>
            <a:r>
              <a:rPr lang="ru-RU" sz="4000" dirty="0" smtClean="0"/>
              <a:t>230 </a:t>
            </a:r>
            <a:r>
              <a:rPr lang="en-US" sz="4000" dirty="0" smtClean="0"/>
              <a:t>kilometers</a:t>
            </a:r>
          </a:p>
          <a:p>
            <a:r>
              <a:rPr lang="en-US" sz="4000" dirty="0" smtClean="0"/>
              <a:t>200 kilometers</a:t>
            </a:r>
          </a:p>
          <a:p>
            <a:r>
              <a:rPr lang="en-US" sz="4000" dirty="0" smtClean="0"/>
              <a:t>293 meters</a:t>
            </a:r>
          </a:p>
          <a:p>
            <a:r>
              <a:rPr lang="en-US" sz="4000" dirty="0" smtClean="0"/>
              <a:t>1,682</a:t>
            </a:r>
          </a:p>
          <a:p>
            <a:r>
              <a:rPr lang="en-US" sz="4000" dirty="0" smtClean="0"/>
              <a:t>36 species</a:t>
            </a:r>
            <a:endParaRPr lang="ru-RU" sz="4000" dirty="0" smtClean="0"/>
          </a:p>
          <a:p>
            <a:r>
              <a:rPr lang="ru-RU" sz="4000" dirty="0" smtClean="0"/>
              <a:t>      </a:t>
            </a:r>
            <a:r>
              <a:rPr lang="en-US" sz="4000" dirty="0" smtClean="0"/>
              <a:t>[‘</a:t>
            </a:r>
            <a:r>
              <a:rPr lang="en-US" sz="4000" dirty="0" err="1" smtClean="0">
                <a:latin typeface="PhoneticTM" pitchFamily="82" charset="0"/>
              </a:rPr>
              <a:t>spJSJz</a:t>
            </a:r>
            <a:r>
              <a:rPr lang="en-US" sz="4000" dirty="0" smtClean="0">
                <a:latin typeface="PhoneticTM" pitchFamily="82" charset="0"/>
              </a:rPr>
              <a:t>]</a:t>
            </a:r>
            <a:endParaRPr lang="en-US" sz="4000" dirty="0" smtClean="0"/>
          </a:p>
          <a:p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3</a:t>
            </a:r>
            <a:r>
              <a:rPr lang="ru-RU" sz="3200" b="1" dirty="0" err="1" smtClean="0"/>
              <a:t>класс</a:t>
            </a:r>
            <a:r>
              <a:rPr lang="ru-RU" sz="3200" dirty="0" err="1" smtClean="0"/>
              <a:t>-назовите</a:t>
            </a:r>
            <a:r>
              <a:rPr lang="ru-RU" sz="3200" dirty="0" smtClean="0"/>
              <a:t> эти числа по-английски</a:t>
            </a:r>
          </a:p>
          <a:p>
            <a:pPr>
              <a:buNone/>
            </a:pPr>
            <a:r>
              <a:rPr lang="ru-RU" sz="3200" dirty="0" smtClean="0"/>
              <a:t>Скажите, сколько лет нашему городу</a:t>
            </a:r>
          </a:p>
          <a:p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4 </a:t>
            </a:r>
            <a:r>
              <a:rPr lang="ru-RU" sz="3200" b="1" dirty="0" err="1" smtClean="0"/>
              <a:t>класс</a:t>
            </a:r>
            <a:r>
              <a:rPr lang="ru-RU" sz="3200" dirty="0" err="1" smtClean="0"/>
              <a:t>-назовите</a:t>
            </a:r>
            <a:r>
              <a:rPr lang="ru-RU" sz="3200" dirty="0" smtClean="0"/>
              <a:t> эти числа по-английски</a:t>
            </a:r>
          </a:p>
          <a:p>
            <a:r>
              <a:rPr lang="ru-RU" sz="3200" dirty="0" smtClean="0"/>
              <a:t>Найдите в тексте, что они означают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29256" y="928670"/>
            <a:ext cx="3286148" cy="54292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3,4 классы</a:t>
            </a:r>
            <a:r>
              <a:rPr lang="en-US" dirty="0" smtClean="0">
                <a:solidFill>
                  <a:schemeClr val="tx1"/>
                </a:solidFill>
              </a:rPr>
              <a:t>--</a:t>
            </a:r>
            <a:r>
              <a:rPr lang="ru-RU" dirty="0" smtClean="0">
                <a:solidFill>
                  <a:schemeClr val="tx1"/>
                </a:solidFill>
              </a:rPr>
              <a:t>Вставьте слова из рамочки в текст .Проверьте себя по следующему слайду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1. </a:t>
            </a:r>
            <a:r>
              <a:rPr lang="en-US" sz="2400" dirty="0" smtClean="0">
                <a:solidFill>
                  <a:schemeClr val="tx1"/>
                </a:solidFill>
              </a:rPr>
              <a:t>Tula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2.1146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3. Kremlin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  4. places of interest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   5. </a:t>
            </a:r>
            <a:r>
              <a:rPr lang="en-US" sz="2400" dirty="0" err="1" smtClean="0">
                <a:solidFill>
                  <a:schemeClr val="tx1"/>
                </a:solidFill>
              </a:rPr>
              <a:t>Upa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    6. town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     7. Gallery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     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8. Arms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         9. Victory 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b="1" dirty="0" smtClean="0">
                <a:solidFill>
                  <a:schemeClr val="tx1"/>
                </a:solidFill>
              </a:rPr>
              <a:t>2 </a:t>
            </a:r>
            <a:r>
              <a:rPr lang="ru-RU" sz="2000" b="1" dirty="0" smtClean="0">
                <a:solidFill>
                  <a:schemeClr val="tx1"/>
                </a:solidFill>
              </a:rPr>
              <a:t>класс </a:t>
            </a:r>
            <a:r>
              <a:rPr lang="ru-RU" sz="2000" dirty="0" smtClean="0">
                <a:solidFill>
                  <a:schemeClr val="tx1"/>
                </a:solidFill>
              </a:rPr>
              <a:t>– </a:t>
            </a:r>
            <a:r>
              <a:rPr lang="ru-RU" dirty="0" smtClean="0">
                <a:solidFill>
                  <a:schemeClr val="tx1"/>
                </a:solidFill>
              </a:rPr>
              <a:t>Следите за чтением текста учителем и догадайтесь о значении выделенных слов.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42852"/>
            <a:ext cx="8001056" cy="7143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My Native Town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4900618" cy="528641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 live in_______. It is an old Russian  _______.</a:t>
            </a:r>
          </a:p>
          <a:p>
            <a:r>
              <a:rPr lang="en-US" dirty="0" smtClean="0"/>
              <a:t>Tula was founded in ________. It stands on the _______river.</a:t>
            </a:r>
          </a:p>
          <a:p>
            <a:r>
              <a:rPr lang="en-US" dirty="0" smtClean="0"/>
              <a:t>There are a lot of ____________in Tula.</a:t>
            </a:r>
          </a:p>
          <a:p>
            <a:r>
              <a:rPr lang="en-US" dirty="0" smtClean="0"/>
              <a:t>You can visit the ____________, the Art ______ and the museum of _________.</a:t>
            </a:r>
          </a:p>
          <a:p>
            <a:r>
              <a:rPr lang="en-US" dirty="0" smtClean="0"/>
              <a:t>In _________square you can see the monument to the defenders of Tula.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Native Town</a:t>
            </a:r>
            <a:endParaRPr lang="ru-RU" dirty="0"/>
          </a:p>
        </p:txBody>
      </p:sp>
      <p:pic>
        <p:nvPicPr>
          <p:cNvPr id="9" name="Содержимое 3" descr="Krel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286380" y="2214554"/>
            <a:ext cx="4143404" cy="3211385"/>
          </a:xfrm>
        </p:spPr>
      </p:pic>
      <p:sp>
        <p:nvSpPr>
          <p:cNvPr id="12" name="Содержимое 2"/>
          <p:cNvSpPr>
            <a:spLocks noGrp="1"/>
          </p:cNvSpPr>
          <p:nvPr>
            <p:ph sz="half" idx="2"/>
          </p:nvPr>
        </p:nvSpPr>
        <p:spPr>
          <a:xfrm>
            <a:off x="214313" y="1285860"/>
            <a:ext cx="5214943" cy="5143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 live in </a:t>
            </a:r>
            <a:r>
              <a:rPr lang="en-US" b="1" dirty="0" smtClean="0"/>
              <a:t>Tula</a:t>
            </a:r>
            <a:r>
              <a:rPr lang="en-US" dirty="0" smtClean="0"/>
              <a:t>. It is an old Russian  </a:t>
            </a:r>
            <a:r>
              <a:rPr lang="en-US" b="1" dirty="0" smtClean="0"/>
              <a:t>town.</a:t>
            </a:r>
          </a:p>
          <a:p>
            <a:r>
              <a:rPr lang="en-US" dirty="0" smtClean="0"/>
              <a:t>Tula was founded in  </a:t>
            </a:r>
            <a:r>
              <a:rPr lang="en-US" b="1" dirty="0" smtClean="0"/>
              <a:t>1146</a:t>
            </a:r>
            <a:r>
              <a:rPr lang="en-US" dirty="0" smtClean="0"/>
              <a:t>. It stands on the </a:t>
            </a:r>
            <a:r>
              <a:rPr lang="en-US" b="1" dirty="0" err="1" smtClean="0"/>
              <a:t>Upa</a:t>
            </a:r>
            <a:r>
              <a:rPr lang="en-US" dirty="0" smtClean="0"/>
              <a:t> river.</a:t>
            </a:r>
          </a:p>
          <a:p>
            <a:r>
              <a:rPr lang="en-US" dirty="0" smtClean="0"/>
              <a:t>There are a lot </a:t>
            </a:r>
            <a:r>
              <a:rPr lang="en-US" b="1" dirty="0" smtClean="0"/>
              <a:t>of places of interest</a:t>
            </a:r>
            <a:r>
              <a:rPr lang="en-US" dirty="0" smtClean="0"/>
              <a:t> in Tula.</a:t>
            </a:r>
          </a:p>
          <a:p>
            <a:r>
              <a:rPr lang="en-US" dirty="0" smtClean="0"/>
              <a:t>You can visit the </a:t>
            </a:r>
            <a:r>
              <a:rPr lang="en-US" b="1" dirty="0" smtClean="0"/>
              <a:t>Kremlin</a:t>
            </a:r>
            <a:r>
              <a:rPr lang="en-US" dirty="0" smtClean="0"/>
              <a:t>, the Art </a:t>
            </a:r>
            <a:r>
              <a:rPr lang="en-US" b="1" dirty="0" smtClean="0"/>
              <a:t>Gallery</a:t>
            </a:r>
            <a:r>
              <a:rPr lang="en-US" dirty="0" smtClean="0"/>
              <a:t> and the museum of </a:t>
            </a:r>
            <a:r>
              <a:rPr lang="en-US" b="1" dirty="0" smtClean="0"/>
              <a:t>Arms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</a:t>
            </a:r>
            <a:r>
              <a:rPr lang="en-US" b="1" dirty="0" smtClean="0"/>
              <a:t>Victory</a:t>
            </a:r>
            <a:r>
              <a:rPr lang="en-US" dirty="0" smtClean="0"/>
              <a:t> square you can see the monument to the defenders of Tula.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Folk Clothes of Tula Region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00634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2</a:t>
            </a:r>
            <a:r>
              <a:rPr lang="ru-RU" sz="2400" b="1" dirty="0" smtClean="0"/>
              <a:t>класс- </a:t>
            </a:r>
            <a:r>
              <a:rPr lang="ru-RU" sz="2400" dirty="0" smtClean="0"/>
              <a:t>Найдите в тексте названия цветов</a:t>
            </a:r>
          </a:p>
          <a:p>
            <a:r>
              <a:rPr lang="ru-RU" sz="2400" dirty="0" smtClean="0"/>
              <a:t>Нарисуйте элементы вышивки</a:t>
            </a:r>
          </a:p>
          <a:p>
            <a:r>
              <a:rPr lang="ru-RU" sz="2400" b="1" dirty="0" smtClean="0"/>
              <a:t>3 класс- </a:t>
            </a:r>
            <a:r>
              <a:rPr lang="ru-RU" sz="2400" dirty="0" smtClean="0"/>
              <a:t>Найдите в тексте названия предметов одежды</a:t>
            </a:r>
          </a:p>
          <a:p>
            <a:r>
              <a:rPr lang="ru-RU" sz="2400" dirty="0" smtClean="0"/>
              <a:t>Нарисуйте куклу в народной одежде</a:t>
            </a:r>
          </a:p>
          <a:p>
            <a:r>
              <a:rPr lang="ru-RU" sz="2400" b="1" dirty="0" smtClean="0"/>
              <a:t>4 класс- </a:t>
            </a:r>
            <a:r>
              <a:rPr lang="ru-RU" sz="2400" dirty="0" smtClean="0"/>
              <a:t>Найди значение подчеркнутых слов.</a:t>
            </a:r>
            <a:r>
              <a:rPr lang="en-US" sz="2400" dirty="0" smtClean="0"/>
              <a:t> </a:t>
            </a:r>
            <a:r>
              <a:rPr lang="ru-RU" sz="2400" dirty="0" smtClean="0"/>
              <a:t>Переведи текст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pic>
        <p:nvPicPr>
          <p:cNvPr id="5" name="Содержимое 6" descr="54c2a5_preview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57563"/>
            <a:ext cx="4038600" cy="30112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5fe8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714356"/>
            <a:ext cx="3786214" cy="470059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14810" y="500042"/>
            <a:ext cx="4471990" cy="5626121"/>
          </a:xfrm>
        </p:spPr>
        <p:txBody>
          <a:bodyPr>
            <a:noAutofit/>
          </a:bodyPr>
          <a:lstStyle/>
          <a:p>
            <a:r>
              <a:rPr lang="en-US" sz="3200" dirty="0" smtClean="0"/>
              <a:t>Folk clothes of Tula region is very original. Skirts and blouses are </a:t>
            </a:r>
            <a:r>
              <a:rPr lang="en-US" sz="3200" u="sng" dirty="0" smtClean="0"/>
              <a:t>trimmed </a:t>
            </a:r>
            <a:r>
              <a:rPr lang="en-US" sz="3200" dirty="0" smtClean="0"/>
              <a:t>with ornamental </a:t>
            </a:r>
            <a:r>
              <a:rPr lang="en-US" sz="3200" u="sng" dirty="0" smtClean="0"/>
              <a:t>decoration</a:t>
            </a:r>
            <a:r>
              <a:rPr lang="en-US" sz="3200" dirty="0" smtClean="0"/>
              <a:t> in the form of geometrical figures. The </a:t>
            </a:r>
            <a:r>
              <a:rPr lang="en-US" sz="3200" u="sng" dirty="0" smtClean="0"/>
              <a:t>embroidery</a:t>
            </a:r>
            <a:r>
              <a:rPr lang="en-US" sz="3200" dirty="0" smtClean="0"/>
              <a:t> is of bright </a:t>
            </a:r>
            <a:r>
              <a:rPr lang="en-US" sz="3200" dirty="0" err="1" smtClean="0"/>
              <a:t>colours</a:t>
            </a:r>
            <a:r>
              <a:rPr lang="en-US" sz="3200" dirty="0" smtClean="0"/>
              <a:t>- red and blue. Against a white </a:t>
            </a:r>
            <a:r>
              <a:rPr lang="en-US" sz="3200" u="sng" dirty="0" smtClean="0"/>
              <a:t>background</a:t>
            </a:r>
            <a:r>
              <a:rPr lang="en-US" sz="3200" dirty="0" smtClean="0"/>
              <a:t> it looks smart.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FILIMONOVO TOYS</a:t>
            </a:r>
            <a:endParaRPr lang="ru-RU"/>
          </a:p>
        </p:txBody>
      </p:sp>
      <p:pic>
        <p:nvPicPr>
          <p:cNvPr id="8" name="Содержимое 7" descr="untitled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928933"/>
            <a:ext cx="1571636" cy="1493045"/>
          </a:xfrm>
        </p:spPr>
      </p:pic>
      <p:pic>
        <p:nvPicPr>
          <p:cNvPr id="9" name="Содержимое 8" descr="untitled.png-2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85720" y="1000108"/>
            <a:ext cx="1714512" cy="1643074"/>
          </a:xfrm>
        </p:spPr>
      </p:pic>
      <p:pic>
        <p:nvPicPr>
          <p:cNvPr id="10" name="Рисунок 9" descr="untitled.png-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9" y="4643446"/>
            <a:ext cx="1357322" cy="142875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14546" y="1428736"/>
            <a:ext cx="6143668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 класс </a:t>
            </a:r>
            <a:r>
              <a:rPr lang="ru-RU" sz="2800" dirty="0" smtClean="0">
                <a:solidFill>
                  <a:schemeClr val="tx1"/>
                </a:solidFill>
              </a:rPr>
              <a:t>– Найдите слова, обозначающие цвета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57422" y="2928934"/>
            <a:ext cx="5929354" cy="12001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 класс- </a:t>
            </a:r>
            <a:r>
              <a:rPr lang="ru-RU" sz="2400" dirty="0" smtClean="0">
                <a:solidFill>
                  <a:schemeClr val="tx1"/>
                </a:solidFill>
              </a:rPr>
              <a:t>Объясните  название деревни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Кто принимал участие в изготовлении игрушек?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4786322"/>
            <a:ext cx="5857916" cy="1357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</a:t>
            </a:r>
            <a:r>
              <a:rPr lang="ru-RU" sz="2800" b="1" dirty="0" smtClean="0">
                <a:solidFill>
                  <a:schemeClr val="tx1"/>
                </a:solidFill>
              </a:rPr>
              <a:t>4 класс- </a:t>
            </a:r>
            <a:r>
              <a:rPr lang="ru-RU" sz="2800" dirty="0" smtClean="0">
                <a:solidFill>
                  <a:schemeClr val="tx1"/>
                </a:solidFill>
              </a:rPr>
              <a:t>Найдите значение подчеркнутых слов в словаре. Переведите текст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1349</Words>
  <PresentationFormat>Экран (4:3)</PresentationFormat>
  <Paragraphs>298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</vt:lpstr>
      <vt:lpstr>TULA  REGION</vt:lpstr>
      <vt:lpstr>Слайд 3</vt:lpstr>
      <vt:lpstr>Tula Region in Figures</vt:lpstr>
      <vt:lpstr>Слайд 5</vt:lpstr>
      <vt:lpstr>My Native Town</vt:lpstr>
      <vt:lpstr>Folk Clothes of Tula Region</vt:lpstr>
      <vt:lpstr>Слайд 8</vt:lpstr>
      <vt:lpstr>FILIMONOVO TOYS</vt:lpstr>
      <vt:lpstr>FILIMONOVO TOYS</vt:lpstr>
      <vt:lpstr>FRUITS</vt:lpstr>
      <vt:lpstr>                      FRUITS</vt:lpstr>
      <vt:lpstr>TREES IN OUR FORESTS</vt:lpstr>
      <vt:lpstr>TREES IN OUR FORESTS</vt:lpstr>
      <vt:lpstr>TREES IN OUR FORESTS</vt:lpstr>
      <vt:lpstr> THE MUSHROOMS OF TULA REGION</vt:lpstr>
      <vt:lpstr>THE MUSHROOMS OF TULA REGION</vt:lpstr>
      <vt:lpstr>THE MUSHROOMS OF TULA REGION</vt:lpstr>
      <vt:lpstr>THE BIRDS OF TULA REGION </vt:lpstr>
      <vt:lpstr>THE BIRDS OF TULA REGION </vt:lpstr>
      <vt:lpstr>FISH IN OUR RIVERS, LAKES AND PONDS</vt:lpstr>
      <vt:lpstr>FISH IN OUR RIVERS, LAKES AND PONDS</vt:lpstr>
      <vt:lpstr>THE WILD ANIMALS OF TULA REGION</vt:lpstr>
      <vt:lpstr>THE WILD ANIMALS OF TULA REGION</vt:lpstr>
      <vt:lpstr>THE WILD ANIMALS OF TULA REGION</vt:lpstr>
      <vt:lpstr>THE WILD ANIMALS OF TULA REGION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Тульская область</dc:title>
  <dc:creator>User</dc:creator>
  <cp:lastModifiedBy>Пользователь</cp:lastModifiedBy>
  <cp:revision>81</cp:revision>
  <dcterms:created xsi:type="dcterms:W3CDTF">2017-01-23T06:25:46Z</dcterms:created>
  <dcterms:modified xsi:type="dcterms:W3CDTF">2017-10-12T19:18:50Z</dcterms:modified>
</cp:coreProperties>
</file>