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1.xml" ContentType="application/vnd.openxmlformats-officedocument.presentationml.slideLayout+xml"/>
  <Override PartName="/ppt/slideLayouts/slideLayout10.xml" ContentType="application/vnd.openxmlformats-officedocument.presentationml.slide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2" r:id="rId1"/>
    <p:sldMasterId id="2147484179" r:id="rId2"/>
    <p:sldMasterId id="2147484269" r:id="rId3"/>
    <p:sldMasterId id="2147484299" r:id="rId4"/>
    <p:sldMasterId id="2147484317" r:id="rId5"/>
    <p:sldMasterId id="2147484335" r:id="rId6"/>
  </p:sldMasterIdLst>
  <p:notesMasterIdLst>
    <p:notesMasterId r:id="rId31"/>
  </p:notesMasterIdLst>
  <p:sldIdLst>
    <p:sldId id="256" r:id="rId7"/>
    <p:sldId id="257" r:id="rId8"/>
    <p:sldId id="259" r:id="rId9"/>
    <p:sldId id="263" r:id="rId10"/>
    <p:sldId id="274" r:id="rId11"/>
    <p:sldId id="275" r:id="rId12"/>
    <p:sldId id="264" r:id="rId13"/>
    <p:sldId id="267" r:id="rId14"/>
    <p:sldId id="271" r:id="rId15"/>
    <p:sldId id="273" r:id="rId16"/>
    <p:sldId id="270" r:id="rId17"/>
    <p:sldId id="276" r:id="rId18"/>
    <p:sldId id="277" r:id="rId19"/>
    <p:sldId id="279" r:id="rId20"/>
    <p:sldId id="280" r:id="rId21"/>
    <p:sldId id="278" r:id="rId22"/>
    <p:sldId id="281" r:id="rId23"/>
    <p:sldId id="283" r:id="rId24"/>
    <p:sldId id="284" r:id="rId25"/>
    <p:sldId id="285" r:id="rId26"/>
    <p:sldId id="288" r:id="rId27"/>
    <p:sldId id="289" r:id="rId28"/>
    <p:sldId id="286" r:id="rId29"/>
    <p:sldId id="287" r:id="rId3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F25C"/>
    <a:srgbClr val="146028"/>
    <a:srgbClr val="3E1B59"/>
    <a:srgbClr val="1ABC35"/>
    <a:srgbClr val="FC8888"/>
    <a:srgbClr val="003399"/>
    <a:srgbClr val="BE18A6"/>
    <a:srgbClr val="D9E5F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14" autoAdjust="0"/>
    <p:restoredTop sz="92881" autoAdjust="0"/>
  </p:normalViewPr>
  <p:slideViewPr>
    <p:cSldViewPr snapToGrid="0">
      <p:cViewPr varScale="1">
        <p:scale>
          <a:sx n="108" d="100"/>
          <a:sy n="108" d="100"/>
        </p:scale>
        <p:origin x="-672"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77BD79-F74A-4B63-B7EB-5042BD1FE443}"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ru-RU"/>
        </a:p>
      </dgm:t>
    </dgm:pt>
    <dgm:pt modelId="{BC3A72E2-8B1E-4582-B890-CE26E7821063}">
      <dgm:prSet phldrT="[Текст]" custT="1"/>
      <dgm:spPr>
        <a:solidFill>
          <a:schemeClr val="bg2"/>
        </a:solidFill>
        <a:ln w="38100">
          <a:solidFill>
            <a:srgbClr val="7030A0"/>
          </a:solidFill>
          <a:prstDash val="sysDash"/>
        </a:ln>
      </dgm:spPr>
      <dgm:t>
        <a:bodyPr/>
        <a:lstStyle/>
        <a:p>
          <a:r>
            <a:rPr lang="ru-RU" sz="2800" dirty="0" smtClean="0">
              <a:latin typeface="Times New Roman" panose="02020603050405020304" pitchFamily="18" charset="0"/>
              <a:cs typeface="Times New Roman" panose="02020603050405020304" pitchFamily="18" charset="0"/>
            </a:rPr>
            <a:t>ИННОВАЦИОННЫЕ ТЕХНОЛОГИИ</a:t>
          </a:r>
          <a:endParaRPr lang="ru-RU" sz="2800" dirty="0">
            <a:latin typeface="Times New Roman" panose="02020603050405020304" pitchFamily="18" charset="0"/>
            <a:cs typeface="Times New Roman" panose="02020603050405020304" pitchFamily="18" charset="0"/>
          </a:endParaRPr>
        </a:p>
      </dgm:t>
    </dgm:pt>
    <dgm:pt modelId="{015F8F7C-6B31-4B11-9E4C-CB3333452BE8}" type="parTrans" cxnId="{7B23641A-3ED4-466B-878A-0E66B80DC080}">
      <dgm:prSet/>
      <dgm:spPr/>
      <dgm:t>
        <a:bodyPr/>
        <a:lstStyle/>
        <a:p>
          <a:endParaRPr lang="ru-RU"/>
        </a:p>
      </dgm:t>
    </dgm:pt>
    <dgm:pt modelId="{D7B465A9-FCE8-43AC-ADB0-5DB44C92706C}" type="sibTrans" cxnId="{7B23641A-3ED4-466B-878A-0E66B80DC080}">
      <dgm:prSet/>
      <dgm:spPr/>
      <dgm:t>
        <a:bodyPr/>
        <a:lstStyle/>
        <a:p>
          <a:endParaRPr lang="ru-RU"/>
        </a:p>
      </dgm:t>
    </dgm:pt>
    <dgm:pt modelId="{3FACBE84-3ED5-4968-97D9-3EE1C35D0946}">
      <dgm:prSet phldrT="[Текст]" custT="1"/>
      <dgm:spPr>
        <a:solidFill>
          <a:srgbClr val="1ABC35"/>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 ПРОЕКТОВ</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9092107F-A3C8-469D-B4C6-E7D3B902AFB5}" type="parTrans" cxnId="{844D9F55-4417-4510-8F77-C9AFF1569F17}">
      <dgm:prSet/>
      <dgm:spPr/>
      <dgm:t>
        <a:bodyPr/>
        <a:lstStyle/>
        <a:p>
          <a:endParaRPr lang="ru-RU"/>
        </a:p>
      </dgm:t>
    </dgm:pt>
    <dgm:pt modelId="{B4F2E284-FD65-430D-AC1B-BE22BE7258BC}" type="sibTrans" cxnId="{844D9F55-4417-4510-8F77-C9AFF1569F17}">
      <dgm:prSet/>
      <dgm:spPr/>
      <dgm:t>
        <a:bodyPr/>
        <a:lstStyle/>
        <a:p>
          <a:endParaRPr lang="ru-RU"/>
        </a:p>
      </dgm:t>
    </dgm:pt>
    <dgm:pt modelId="{FA9E9258-BF20-4600-906E-12E9D9653B92}">
      <dgm:prSet phldrT="[Текст]" custT="1"/>
      <dgm:spPr>
        <a:solidFill>
          <a:srgbClr val="BE18A6"/>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 ПРОБЛЕМНОГО ОБУЧЕНИЯ</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A6A48AB5-458C-453F-ADD6-46F8A9BA5CB1}" type="parTrans" cxnId="{94FF077B-D05E-4129-872B-8CFBA6CDB9A9}">
      <dgm:prSet/>
      <dgm:spPr/>
      <dgm:t>
        <a:bodyPr/>
        <a:lstStyle/>
        <a:p>
          <a:endParaRPr lang="ru-RU"/>
        </a:p>
      </dgm:t>
    </dgm:pt>
    <dgm:pt modelId="{BF6676E6-F235-4E08-9659-AE0658BF1AF6}" type="sibTrans" cxnId="{94FF077B-D05E-4129-872B-8CFBA6CDB9A9}">
      <dgm:prSet/>
      <dgm:spPr/>
      <dgm:t>
        <a:bodyPr/>
        <a:lstStyle/>
        <a:p>
          <a:endParaRPr lang="ru-RU"/>
        </a:p>
      </dgm:t>
    </dgm:pt>
    <dgm:pt modelId="{2EFE4550-34EE-4DB4-A625-9B9A52277EB2}">
      <dgm:prSet phldrT="[Текст]" custT="1"/>
      <dgm:spPr>
        <a:solidFill>
          <a:srgbClr val="FFC000"/>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ИССЛЕДОВА</a:t>
          </a:r>
        </a:p>
        <a:p>
          <a:r>
            <a:rPr lang="ru-RU" sz="2800" b="1" dirty="0" smtClean="0">
              <a:solidFill>
                <a:schemeClr val="bg1"/>
              </a:solidFill>
              <a:latin typeface="Times New Roman" panose="02020603050405020304" pitchFamily="18" charset="0"/>
              <a:cs typeface="Times New Roman" panose="02020603050405020304" pitchFamily="18" charset="0"/>
            </a:rPr>
            <a:t>ТЕЛЬСКАЯ ДЕЯТЕЛЬНОСТЬ</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F0E8BFF2-1D20-4668-A260-18F97933D955}" type="parTrans" cxnId="{CC1FB286-C8A6-4E92-95B4-5DCA89662CD5}">
      <dgm:prSet/>
      <dgm:spPr/>
      <dgm:t>
        <a:bodyPr/>
        <a:lstStyle/>
        <a:p>
          <a:endParaRPr lang="ru-RU"/>
        </a:p>
      </dgm:t>
    </dgm:pt>
    <dgm:pt modelId="{E0EB0E76-0252-4EB0-B7E7-530CFD1AC72E}" type="sibTrans" cxnId="{CC1FB286-C8A6-4E92-95B4-5DCA89662CD5}">
      <dgm:prSet/>
      <dgm:spPr/>
      <dgm:t>
        <a:bodyPr/>
        <a:lstStyle/>
        <a:p>
          <a:endParaRPr lang="ru-RU"/>
        </a:p>
      </dgm:t>
    </dgm:pt>
    <dgm:pt modelId="{DA1A8832-841A-4814-AB1B-A146C8B578DB}">
      <dgm:prSet phldrT="[Текст]" custT="1"/>
      <dgm:spPr>
        <a:solidFill>
          <a:srgbClr val="FC8888"/>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a:t>
          </a:r>
        </a:p>
        <a:p>
          <a:r>
            <a:rPr lang="ru-RU" sz="2800" b="1" dirty="0" smtClean="0">
              <a:solidFill>
                <a:schemeClr val="bg1"/>
              </a:solidFill>
              <a:latin typeface="Times New Roman" panose="02020603050405020304" pitchFamily="18" charset="0"/>
              <a:cs typeface="Times New Roman" panose="02020603050405020304" pitchFamily="18" charset="0"/>
            </a:rPr>
            <a:t>ПОРТФОЛИО ДОШКОЛЬНИКА</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A48F457C-ECAB-48BA-B60D-6A86E36BCB35}" type="parTrans" cxnId="{153134E7-E6D3-4160-87C3-C807DC970D87}">
      <dgm:prSet/>
      <dgm:spPr/>
      <dgm:t>
        <a:bodyPr/>
        <a:lstStyle/>
        <a:p>
          <a:endParaRPr lang="ru-RU"/>
        </a:p>
      </dgm:t>
    </dgm:pt>
    <dgm:pt modelId="{5E1F4A4F-F199-41D8-869F-2087FF313935}" type="sibTrans" cxnId="{153134E7-E6D3-4160-87C3-C807DC970D87}">
      <dgm:prSet/>
      <dgm:spPr/>
      <dgm:t>
        <a:bodyPr/>
        <a:lstStyle/>
        <a:p>
          <a:endParaRPr lang="ru-RU"/>
        </a:p>
      </dgm:t>
    </dgm:pt>
    <dgm:pt modelId="{7B79AEC6-5BCB-41FF-8F4B-491FA57DA780}">
      <dgm:prSet custT="1"/>
      <dgm:spPr>
        <a:solidFill>
          <a:srgbClr val="003399"/>
        </a:solidFill>
        <a:ln w="38100">
          <a:solidFill>
            <a:srgbClr val="7030A0"/>
          </a:solidFill>
        </a:ln>
      </dgm:spPr>
      <dgm:t>
        <a:bodyPr/>
        <a:lstStyle/>
        <a:p>
          <a:r>
            <a:rPr lang="ru-RU" sz="2800" b="1" dirty="0" smtClean="0">
              <a:solidFill>
                <a:schemeClr val="tx1"/>
              </a:solidFill>
              <a:latin typeface="Times New Roman" panose="02020603050405020304" pitchFamily="18" charset="0"/>
              <a:cs typeface="Times New Roman" panose="02020603050405020304" pitchFamily="18" charset="0"/>
            </a:rPr>
            <a:t>ИНФОРМАЦИОННО-КОММУНИКАЦИОННЫЕ ТЕХНОЛОГИИ</a:t>
          </a:r>
          <a:endParaRPr lang="ru-RU" sz="2800" b="1" dirty="0">
            <a:solidFill>
              <a:schemeClr val="tx1"/>
            </a:solidFill>
            <a:latin typeface="Times New Roman" panose="02020603050405020304" pitchFamily="18" charset="0"/>
            <a:cs typeface="Times New Roman" panose="02020603050405020304" pitchFamily="18" charset="0"/>
          </a:endParaRPr>
        </a:p>
      </dgm:t>
    </dgm:pt>
    <dgm:pt modelId="{F909DE90-47BA-4E1C-B987-2BA4259E0D87}" type="parTrans" cxnId="{2DF140B4-72CC-468F-9CC0-8BBD954CD68E}">
      <dgm:prSet/>
      <dgm:spPr/>
      <dgm:t>
        <a:bodyPr/>
        <a:lstStyle/>
        <a:p>
          <a:endParaRPr lang="ru-RU"/>
        </a:p>
      </dgm:t>
    </dgm:pt>
    <dgm:pt modelId="{853D7971-A12B-43FA-A4A3-39C8D250BA45}" type="sibTrans" cxnId="{2DF140B4-72CC-468F-9CC0-8BBD954CD68E}">
      <dgm:prSet/>
      <dgm:spPr/>
      <dgm:t>
        <a:bodyPr/>
        <a:lstStyle/>
        <a:p>
          <a:endParaRPr lang="ru-RU"/>
        </a:p>
      </dgm:t>
    </dgm:pt>
    <dgm:pt modelId="{5147BB9F-3BCF-4B92-8780-AAFAC9CB207D}" type="pres">
      <dgm:prSet presAssocID="{7877BD79-F74A-4B63-B7EB-5042BD1FE443}" presName="Name0" presStyleCnt="0">
        <dgm:presLayoutVars>
          <dgm:chMax val="1"/>
          <dgm:dir/>
          <dgm:animLvl val="ctr"/>
          <dgm:resizeHandles val="exact"/>
        </dgm:presLayoutVars>
      </dgm:prSet>
      <dgm:spPr/>
      <dgm:t>
        <a:bodyPr/>
        <a:lstStyle/>
        <a:p>
          <a:endParaRPr lang="ru-RU"/>
        </a:p>
      </dgm:t>
    </dgm:pt>
    <dgm:pt modelId="{AEAD2E3C-A136-45B6-92C2-6FB3B910B87A}" type="pres">
      <dgm:prSet presAssocID="{BC3A72E2-8B1E-4582-B890-CE26E7821063}" presName="centerShape" presStyleLbl="node0" presStyleIdx="0" presStyleCnt="1" custScaleX="190108" custScaleY="138092" custLinFactNeighborX="4022" custLinFactNeighborY="4827"/>
      <dgm:spPr/>
      <dgm:t>
        <a:bodyPr/>
        <a:lstStyle/>
        <a:p>
          <a:endParaRPr lang="ru-RU"/>
        </a:p>
      </dgm:t>
    </dgm:pt>
    <dgm:pt modelId="{B868DA01-0D04-4EAE-8159-652618FD08DC}" type="pres">
      <dgm:prSet presAssocID="{9092107F-A3C8-469D-B4C6-E7D3B902AFB5}" presName="parTrans" presStyleLbl="sibTrans2D1" presStyleIdx="0" presStyleCnt="5" custLinFactNeighborX="-67671" custLinFactNeighborY="-2525"/>
      <dgm:spPr/>
      <dgm:t>
        <a:bodyPr/>
        <a:lstStyle/>
        <a:p>
          <a:endParaRPr lang="ru-RU"/>
        </a:p>
      </dgm:t>
    </dgm:pt>
    <dgm:pt modelId="{9B11D3C7-1A1A-466B-8642-B7ADE4C3F9D8}" type="pres">
      <dgm:prSet presAssocID="{9092107F-A3C8-469D-B4C6-E7D3B902AFB5}" presName="connectorText" presStyleLbl="sibTrans2D1" presStyleIdx="0" presStyleCnt="5"/>
      <dgm:spPr/>
      <dgm:t>
        <a:bodyPr/>
        <a:lstStyle/>
        <a:p>
          <a:endParaRPr lang="ru-RU"/>
        </a:p>
      </dgm:t>
    </dgm:pt>
    <dgm:pt modelId="{1E4D85D9-43EF-42A0-AA62-69598C538C6B}" type="pres">
      <dgm:prSet presAssocID="{3FACBE84-3ED5-4968-97D9-3EE1C35D0946}" presName="node" presStyleLbl="node1" presStyleIdx="0" presStyleCnt="5" custScaleX="135943" custRadScaleRad="86049" custRadScaleInc="292">
        <dgm:presLayoutVars>
          <dgm:bulletEnabled val="1"/>
        </dgm:presLayoutVars>
      </dgm:prSet>
      <dgm:spPr>
        <a:prstGeom prst="roundRect">
          <a:avLst/>
        </a:prstGeom>
      </dgm:spPr>
      <dgm:t>
        <a:bodyPr/>
        <a:lstStyle/>
        <a:p>
          <a:endParaRPr lang="ru-RU"/>
        </a:p>
      </dgm:t>
    </dgm:pt>
    <dgm:pt modelId="{B0C65EC8-39CF-4DB5-A9C6-266FECACF80F}" type="pres">
      <dgm:prSet presAssocID="{A6A48AB5-458C-453F-ADD6-46F8A9BA5CB1}" presName="parTrans" presStyleLbl="sibTrans2D1" presStyleIdx="1" presStyleCnt="5" custScaleX="107935" custLinFactNeighborX="-21054" custLinFactNeighborY="4413"/>
      <dgm:spPr/>
      <dgm:t>
        <a:bodyPr/>
        <a:lstStyle/>
        <a:p>
          <a:endParaRPr lang="ru-RU"/>
        </a:p>
      </dgm:t>
    </dgm:pt>
    <dgm:pt modelId="{AF8AA421-CC83-4897-A8B5-7EF2D6FB1557}" type="pres">
      <dgm:prSet presAssocID="{A6A48AB5-458C-453F-ADD6-46F8A9BA5CB1}" presName="connectorText" presStyleLbl="sibTrans2D1" presStyleIdx="1" presStyleCnt="5"/>
      <dgm:spPr/>
      <dgm:t>
        <a:bodyPr/>
        <a:lstStyle/>
        <a:p>
          <a:endParaRPr lang="ru-RU"/>
        </a:p>
      </dgm:t>
    </dgm:pt>
    <dgm:pt modelId="{C11E5F5C-53A0-4361-BD99-FF4D0A3E72BE}" type="pres">
      <dgm:prSet presAssocID="{FA9E9258-BF20-4600-906E-12E9D9653B92}" presName="node" presStyleLbl="node1" presStyleIdx="1" presStyleCnt="5" custScaleX="173358" custScaleY="100501" custRadScaleRad="167219" custRadScaleInc="-16751">
        <dgm:presLayoutVars>
          <dgm:bulletEnabled val="1"/>
        </dgm:presLayoutVars>
      </dgm:prSet>
      <dgm:spPr>
        <a:prstGeom prst="roundRect">
          <a:avLst/>
        </a:prstGeom>
      </dgm:spPr>
      <dgm:t>
        <a:bodyPr/>
        <a:lstStyle/>
        <a:p>
          <a:endParaRPr lang="ru-RU"/>
        </a:p>
      </dgm:t>
    </dgm:pt>
    <dgm:pt modelId="{8F8CD427-1266-41AF-B9BB-43CEC952A409}" type="pres">
      <dgm:prSet presAssocID="{F0E8BFF2-1D20-4668-A260-18F97933D955}" presName="parTrans" presStyleLbl="sibTrans2D1" presStyleIdx="2" presStyleCnt="5" custAng="1100953" custScaleX="125170" custLinFactNeighborX="-36767" custLinFactNeighborY="61866"/>
      <dgm:spPr/>
      <dgm:t>
        <a:bodyPr/>
        <a:lstStyle/>
        <a:p>
          <a:endParaRPr lang="ru-RU"/>
        </a:p>
      </dgm:t>
    </dgm:pt>
    <dgm:pt modelId="{EF0C16CC-5B02-435C-928A-968CADBC9A22}" type="pres">
      <dgm:prSet presAssocID="{F0E8BFF2-1D20-4668-A260-18F97933D955}" presName="connectorText" presStyleLbl="sibTrans2D1" presStyleIdx="2" presStyleCnt="5"/>
      <dgm:spPr/>
      <dgm:t>
        <a:bodyPr/>
        <a:lstStyle/>
        <a:p>
          <a:endParaRPr lang="ru-RU"/>
        </a:p>
      </dgm:t>
    </dgm:pt>
    <dgm:pt modelId="{91784C04-5008-4E33-8F4D-79FBA2978B65}" type="pres">
      <dgm:prSet presAssocID="{2EFE4550-34EE-4DB4-A625-9B9A52277EB2}" presName="node" presStyleLbl="node1" presStyleIdx="2" presStyleCnt="5" custScaleX="183329" custScaleY="122308" custRadScaleRad="165749" custRadScaleInc="-86755">
        <dgm:presLayoutVars>
          <dgm:bulletEnabled val="1"/>
        </dgm:presLayoutVars>
      </dgm:prSet>
      <dgm:spPr>
        <a:prstGeom prst="roundRect">
          <a:avLst/>
        </a:prstGeom>
      </dgm:spPr>
      <dgm:t>
        <a:bodyPr/>
        <a:lstStyle/>
        <a:p>
          <a:endParaRPr lang="ru-RU"/>
        </a:p>
      </dgm:t>
    </dgm:pt>
    <dgm:pt modelId="{EA70F959-6452-4CED-BB2C-3B266573A298}" type="pres">
      <dgm:prSet presAssocID="{F909DE90-47BA-4E1C-B987-2BA4259E0D87}" presName="parTrans" presStyleLbl="sibTrans2D1" presStyleIdx="3" presStyleCnt="5" custAng="20705263" custScaleX="137222" custLinFactNeighborX="23900" custLinFactNeighborY="68495"/>
      <dgm:spPr/>
      <dgm:t>
        <a:bodyPr/>
        <a:lstStyle/>
        <a:p>
          <a:endParaRPr lang="ru-RU"/>
        </a:p>
      </dgm:t>
    </dgm:pt>
    <dgm:pt modelId="{4441229F-4C26-4BD0-90F9-6537AA04F8AC}" type="pres">
      <dgm:prSet presAssocID="{F909DE90-47BA-4E1C-B987-2BA4259E0D87}" presName="connectorText" presStyleLbl="sibTrans2D1" presStyleIdx="3" presStyleCnt="5"/>
      <dgm:spPr/>
      <dgm:t>
        <a:bodyPr/>
        <a:lstStyle/>
        <a:p>
          <a:endParaRPr lang="ru-RU"/>
        </a:p>
      </dgm:t>
    </dgm:pt>
    <dgm:pt modelId="{E9B13607-C9E1-4580-9E89-7A9DDF1BCB8A}" type="pres">
      <dgm:prSet presAssocID="{7B79AEC6-5BCB-41FF-8F4B-491FA57DA780}" presName="node" presStyleLbl="node1" presStyleIdx="3" presStyleCnt="5" custScaleX="157994" custScaleY="170067" custRadScaleRad="160065" custRadScaleInc="85285">
        <dgm:presLayoutVars>
          <dgm:bulletEnabled val="1"/>
        </dgm:presLayoutVars>
      </dgm:prSet>
      <dgm:spPr>
        <a:prstGeom prst="roundRect">
          <a:avLst/>
        </a:prstGeom>
      </dgm:spPr>
      <dgm:t>
        <a:bodyPr/>
        <a:lstStyle/>
        <a:p>
          <a:endParaRPr lang="ru-RU"/>
        </a:p>
      </dgm:t>
    </dgm:pt>
    <dgm:pt modelId="{45F418F9-5CFB-479E-BABD-3611EC27EDBB}" type="pres">
      <dgm:prSet presAssocID="{A48F457C-ECAB-48BA-B60D-6A86E36BCB35}" presName="parTrans" presStyleLbl="sibTrans2D1" presStyleIdx="4" presStyleCnt="5"/>
      <dgm:spPr/>
      <dgm:t>
        <a:bodyPr/>
        <a:lstStyle/>
        <a:p>
          <a:endParaRPr lang="ru-RU"/>
        </a:p>
      </dgm:t>
    </dgm:pt>
    <dgm:pt modelId="{A75B38D7-0884-40B4-AD9F-D61D76C10B4B}" type="pres">
      <dgm:prSet presAssocID="{A48F457C-ECAB-48BA-B60D-6A86E36BCB35}" presName="connectorText" presStyleLbl="sibTrans2D1" presStyleIdx="4" presStyleCnt="5"/>
      <dgm:spPr/>
      <dgm:t>
        <a:bodyPr/>
        <a:lstStyle/>
        <a:p>
          <a:endParaRPr lang="ru-RU"/>
        </a:p>
      </dgm:t>
    </dgm:pt>
    <dgm:pt modelId="{5E5C8EDF-65F8-452F-90EB-13D4D28FA4CA}" type="pres">
      <dgm:prSet presAssocID="{DA1A8832-841A-4814-AB1B-A146C8B578DB}" presName="node" presStyleLbl="node1" presStyleIdx="4" presStyleCnt="5" custScaleX="175156" custScaleY="92663" custRadScaleRad="164065" custRadScaleInc="5544">
        <dgm:presLayoutVars>
          <dgm:bulletEnabled val="1"/>
        </dgm:presLayoutVars>
      </dgm:prSet>
      <dgm:spPr>
        <a:prstGeom prst="roundRect">
          <a:avLst/>
        </a:prstGeom>
      </dgm:spPr>
      <dgm:t>
        <a:bodyPr/>
        <a:lstStyle/>
        <a:p>
          <a:endParaRPr lang="ru-RU"/>
        </a:p>
      </dgm:t>
    </dgm:pt>
  </dgm:ptLst>
  <dgm:cxnLst>
    <dgm:cxn modelId="{A1E5EC03-A478-4676-B841-0825CD722CDF}" type="presOf" srcId="{F0E8BFF2-1D20-4668-A260-18F97933D955}" destId="{EF0C16CC-5B02-435C-928A-968CADBC9A22}" srcOrd="1" destOrd="0" presId="urn:microsoft.com/office/officeart/2005/8/layout/radial5"/>
    <dgm:cxn modelId="{153134E7-E6D3-4160-87C3-C807DC970D87}" srcId="{BC3A72E2-8B1E-4582-B890-CE26E7821063}" destId="{DA1A8832-841A-4814-AB1B-A146C8B578DB}" srcOrd="4" destOrd="0" parTransId="{A48F457C-ECAB-48BA-B60D-6A86E36BCB35}" sibTransId="{5E1F4A4F-F199-41D8-869F-2087FF313935}"/>
    <dgm:cxn modelId="{6456CD0B-02D1-4693-AD83-6D439D95F80A}" type="presOf" srcId="{9092107F-A3C8-469D-B4C6-E7D3B902AFB5}" destId="{B868DA01-0D04-4EAE-8159-652618FD08DC}" srcOrd="0" destOrd="0" presId="urn:microsoft.com/office/officeart/2005/8/layout/radial5"/>
    <dgm:cxn modelId="{74985BC8-358B-481B-A008-3D856C6DFAD7}" type="presOf" srcId="{7877BD79-F74A-4B63-B7EB-5042BD1FE443}" destId="{5147BB9F-3BCF-4B92-8780-AAFAC9CB207D}" srcOrd="0" destOrd="0" presId="urn:microsoft.com/office/officeart/2005/8/layout/radial5"/>
    <dgm:cxn modelId="{225C1C93-46D1-4768-B681-6E86E500D79E}" type="presOf" srcId="{DA1A8832-841A-4814-AB1B-A146C8B578DB}" destId="{5E5C8EDF-65F8-452F-90EB-13D4D28FA4CA}" srcOrd="0" destOrd="0" presId="urn:microsoft.com/office/officeart/2005/8/layout/radial5"/>
    <dgm:cxn modelId="{C1115BD2-322F-417A-9B2F-588EC51B4DEE}" type="presOf" srcId="{F0E8BFF2-1D20-4668-A260-18F97933D955}" destId="{8F8CD427-1266-41AF-B9BB-43CEC952A409}" srcOrd="0" destOrd="0" presId="urn:microsoft.com/office/officeart/2005/8/layout/radial5"/>
    <dgm:cxn modelId="{710CC99A-D980-4EB3-B1E1-F6CFE7BB558A}" type="presOf" srcId="{3FACBE84-3ED5-4968-97D9-3EE1C35D0946}" destId="{1E4D85D9-43EF-42A0-AA62-69598C538C6B}" srcOrd="0" destOrd="0" presId="urn:microsoft.com/office/officeart/2005/8/layout/radial5"/>
    <dgm:cxn modelId="{474D3B5D-24A7-49A9-98F9-92D2A8ED3D4C}" type="presOf" srcId="{F909DE90-47BA-4E1C-B987-2BA4259E0D87}" destId="{4441229F-4C26-4BD0-90F9-6537AA04F8AC}" srcOrd="1" destOrd="0" presId="urn:microsoft.com/office/officeart/2005/8/layout/radial5"/>
    <dgm:cxn modelId="{844D9F55-4417-4510-8F77-C9AFF1569F17}" srcId="{BC3A72E2-8B1E-4582-B890-CE26E7821063}" destId="{3FACBE84-3ED5-4968-97D9-3EE1C35D0946}" srcOrd="0" destOrd="0" parTransId="{9092107F-A3C8-469D-B4C6-E7D3B902AFB5}" sibTransId="{B4F2E284-FD65-430D-AC1B-BE22BE7258BC}"/>
    <dgm:cxn modelId="{70602A2E-690B-4666-8849-F567420BC902}" type="presOf" srcId="{7B79AEC6-5BCB-41FF-8F4B-491FA57DA780}" destId="{E9B13607-C9E1-4580-9E89-7A9DDF1BCB8A}" srcOrd="0" destOrd="0" presId="urn:microsoft.com/office/officeart/2005/8/layout/radial5"/>
    <dgm:cxn modelId="{F67CE647-95B6-4C6D-A9C7-940144146028}" type="presOf" srcId="{F909DE90-47BA-4E1C-B987-2BA4259E0D87}" destId="{EA70F959-6452-4CED-BB2C-3B266573A298}" srcOrd="0" destOrd="0" presId="urn:microsoft.com/office/officeart/2005/8/layout/radial5"/>
    <dgm:cxn modelId="{8F499DFD-997A-429C-845D-4452ACDD7AE3}" type="presOf" srcId="{A6A48AB5-458C-453F-ADD6-46F8A9BA5CB1}" destId="{B0C65EC8-39CF-4DB5-A9C6-266FECACF80F}" srcOrd="0" destOrd="0" presId="urn:microsoft.com/office/officeart/2005/8/layout/radial5"/>
    <dgm:cxn modelId="{652081DE-F284-427A-BD50-9867E0BDC371}" type="presOf" srcId="{2EFE4550-34EE-4DB4-A625-9B9A52277EB2}" destId="{91784C04-5008-4E33-8F4D-79FBA2978B65}" srcOrd="0" destOrd="0" presId="urn:microsoft.com/office/officeart/2005/8/layout/radial5"/>
    <dgm:cxn modelId="{2DF140B4-72CC-468F-9CC0-8BBD954CD68E}" srcId="{BC3A72E2-8B1E-4582-B890-CE26E7821063}" destId="{7B79AEC6-5BCB-41FF-8F4B-491FA57DA780}" srcOrd="3" destOrd="0" parTransId="{F909DE90-47BA-4E1C-B987-2BA4259E0D87}" sibTransId="{853D7971-A12B-43FA-A4A3-39C8D250BA45}"/>
    <dgm:cxn modelId="{7B23641A-3ED4-466B-878A-0E66B80DC080}" srcId="{7877BD79-F74A-4B63-B7EB-5042BD1FE443}" destId="{BC3A72E2-8B1E-4582-B890-CE26E7821063}" srcOrd="0" destOrd="0" parTransId="{015F8F7C-6B31-4B11-9E4C-CB3333452BE8}" sibTransId="{D7B465A9-FCE8-43AC-ADB0-5DB44C92706C}"/>
    <dgm:cxn modelId="{94FF077B-D05E-4129-872B-8CFBA6CDB9A9}" srcId="{BC3A72E2-8B1E-4582-B890-CE26E7821063}" destId="{FA9E9258-BF20-4600-906E-12E9D9653B92}" srcOrd="1" destOrd="0" parTransId="{A6A48AB5-458C-453F-ADD6-46F8A9BA5CB1}" sibTransId="{BF6676E6-F235-4E08-9659-AE0658BF1AF6}"/>
    <dgm:cxn modelId="{1D8D8125-A1FF-4D24-A380-8E78D46809E1}" type="presOf" srcId="{A6A48AB5-458C-453F-ADD6-46F8A9BA5CB1}" destId="{AF8AA421-CC83-4897-A8B5-7EF2D6FB1557}" srcOrd="1" destOrd="0" presId="urn:microsoft.com/office/officeart/2005/8/layout/radial5"/>
    <dgm:cxn modelId="{60C10935-DE30-4E25-8385-716B5DF996DE}" type="presOf" srcId="{A48F457C-ECAB-48BA-B60D-6A86E36BCB35}" destId="{45F418F9-5CFB-479E-BABD-3611EC27EDBB}" srcOrd="0" destOrd="0" presId="urn:microsoft.com/office/officeart/2005/8/layout/radial5"/>
    <dgm:cxn modelId="{9AA7BA7D-1A20-4F60-A2AB-AB9AF16ED706}" type="presOf" srcId="{A48F457C-ECAB-48BA-B60D-6A86E36BCB35}" destId="{A75B38D7-0884-40B4-AD9F-D61D76C10B4B}" srcOrd="1" destOrd="0" presId="urn:microsoft.com/office/officeart/2005/8/layout/radial5"/>
    <dgm:cxn modelId="{B1DB56BE-CCF0-4832-8921-F84C6E572050}" type="presOf" srcId="{BC3A72E2-8B1E-4582-B890-CE26E7821063}" destId="{AEAD2E3C-A136-45B6-92C2-6FB3B910B87A}" srcOrd="0" destOrd="0" presId="urn:microsoft.com/office/officeart/2005/8/layout/radial5"/>
    <dgm:cxn modelId="{CC1FB286-C8A6-4E92-95B4-5DCA89662CD5}" srcId="{BC3A72E2-8B1E-4582-B890-CE26E7821063}" destId="{2EFE4550-34EE-4DB4-A625-9B9A52277EB2}" srcOrd="2" destOrd="0" parTransId="{F0E8BFF2-1D20-4668-A260-18F97933D955}" sibTransId="{E0EB0E76-0252-4EB0-B7E7-530CFD1AC72E}"/>
    <dgm:cxn modelId="{F71B63E3-ACF1-49C7-A56B-2CB59985EFE5}" type="presOf" srcId="{FA9E9258-BF20-4600-906E-12E9D9653B92}" destId="{C11E5F5C-53A0-4361-BD99-FF4D0A3E72BE}" srcOrd="0" destOrd="0" presId="urn:microsoft.com/office/officeart/2005/8/layout/radial5"/>
    <dgm:cxn modelId="{21AB9D1D-7A46-4337-8660-FEE3C7B2E1FA}" type="presOf" srcId="{9092107F-A3C8-469D-B4C6-E7D3B902AFB5}" destId="{9B11D3C7-1A1A-466B-8642-B7ADE4C3F9D8}" srcOrd="1" destOrd="0" presId="urn:microsoft.com/office/officeart/2005/8/layout/radial5"/>
    <dgm:cxn modelId="{B1B38410-339B-4548-A6AF-632C1B049BBA}" type="presParOf" srcId="{5147BB9F-3BCF-4B92-8780-AAFAC9CB207D}" destId="{AEAD2E3C-A136-45B6-92C2-6FB3B910B87A}" srcOrd="0" destOrd="0" presId="urn:microsoft.com/office/officeart/2005/8/layout/radial5"/>
    <dgm:cxn modelId="{4AEDD3ED-6A49-4575-9789-25B55443759F}" type="presParOf" srcId="{5147BB9F-3BCF-4B92-8780-AAFAC9CB207D}" destId="{B868DA01-0D04-4EAE-8159-652618FD08DC}" srcOrd="1" destOrd="0" presId="urn:microsoft.com/office/officeart/2005/8/layout/radial5"/>
    <dgm:cxn modelId="{52635B98-9AA4-4A5B-8E5C-DC093C7DADD0}" type="presParOf" srcId="{B868DA01-0D04-4EAE-8159-652618FD08DC}" destId="{9B11D3C7-1A1A-466B-8642-B7ADE4C3F9D8}" srcOrd="0" destOrd="0" presId="urn:microsoft.com/office/officeart/2005/8/layout/radial5"/>
    <dgm:cxn modelId="{B235872A-946C-4490-AE26-9F862B038F6B}" type="presParOf" srcId="{5147BB9F-3BCF-4B92-8780-AAFAC9CB207D}" destId="{1E4D85D9-43EF-42A0-AA62-69598C538C6B}" srcOrd="2" destOrd="0" presId="urn:microsoft.com/office/officeart/2005/8/layout/radial5"/>
    <dgm:cxn modelId="{6D988CE1-EDCA-4346-8C43-1B142310860F}" type="presParOf" srcId="{5147BB9F-3BCF-4B92-8780-AAFAC9CB207D}" destId="{B0C65EC8-39CF-4DB5-A9C6-266FECACF80F}" srcOrd="3" destOrd="0" presId="urn:microsoft.com/office/officeart/2005/8/layout/radial5"/>
    <dgm:cxn modelId="{FBF1FD08-7EBD-4580-A246-B09D431755FB}" type="presParOf" srcId="{B0C65EC8-39CF-4DB5-A9C6-266FECACF80F}" destId="{AF8AA421-CC83-4897-A8B5-7EF2D6FB1557}" srcOrd="0" destOrd="0" presId="urn:microsoft.com/office/officeart/2005/8/layout/radial5"/>
    <dgm:cxn modelId="{21FE8EB0-CC4F-487E-9A47-0AA1556B67EB}" type="presParOf" srcId="{5147BB9F-3BCF-4B92-8780-AAFAC9CB207D}" destId="{C11E5F5C-53A0-4361-BD99-FF4D0A3E72BE}" srcOrd="4" destOrd="0" presId="urn:microsoft.com/office/officeart/2005/8/layout/radial5"/>
    <dgm:cxn modelId="{2C071058-7439-4ED7-8803-F8A6732B512D}" type="presParOf" srcId="{5147BB9F-3BCF-4B92-8780-AAFAC9CB207D}" destId="{8F8CD427-1266-41AF-B9BB-43CEC952A409}" srcOrd="5" destOrd="0" presId="urn:microsoft.com/office/officeart/2005/8/layout/radial5"/>
    <dgm:cxn modelId="{B7B875CB-747A-442F-95A1-CAD8210969EB}" type="presParOf" srcId="{8F8CD427-1266-41AF-B9BB-43CEC952A409}" destId="{EF0C16CC-5B02-435C-928A-968CADBC9A22}" srcOrd="0" destOrd="0" presId="urn:microsoft.com/office/officeart/2005/8/layout/radial5"/>
    <dgm:cxn modelId="{C44BF096-46BA-4B17-A6AD-E6136B310E25}" type="presParOf" srcId="{5147BB9F-3BCF-4B92-8780-AAFAC9CB207D}" destId="{91784C04-5008-4E33-8F4D-79FBA2978B65}" srcOrd="6" destOrd="0" presId="urn:microsoft.com/office/officeart/2005/8/layout/radial5"/>
    <dgm:cxn modelId="{99703B86-A7C9-4165-8D0A-1C336B4B4E89}" type="presParOf" srcId="{5147BB9F-3BCF-4B92-8780-AAFAC9CB207D}" destId="{EA70F959-6452-4CED-BB2C-3B266573A298}" srcOrd="7" destOrd="0" presId="urn:microsoft.com/office/officeart/2005/8/layout/radial5"/>
    <dgm:cxn modelId="{6CA8E054-5DB3-4BD0-8710-E012328002D6}" type="presParOf" srcId="{EA70F959-6452-4CED-BB2C-3B266573A298}" destId="{4441229F-4C26-4BD0-90F9-6537AA04F8AC}" srcOrd="0" destOrd="0" presId="urn:microsoft.com/office/officeart/2005/8/layout/radial5"/>
    <dgm:cxn modelId="{28633FB9-AE34-431B-AF98-9E2E4AD9C1FE}" type="presParOf" srcId="{5147BB9F-3BCF-4B92-8780-AAFAC9CB207D}" destId="{E9B13607-C9E1-4580-9E89-7A9DDF1BCB8A}" srcOrd="8" destOrd="0" presId="urn:microsoft.com/office/officeart/2005/8/layout/radial5"/>
    <dgm:cxn modelId="{ED52E229-7C19-427B-B620-E5B98FD0947D}" type="presParOf" srcId="{5147BB9F-3BCF-4B92-8780-AAFAC9CB207D}" destId="{45F418F9-5CFB-479E-BABD-3611EC27EDBB}" srcOrd="9" destOrd="0" presId="urn:microsoft.com/office/officeart/2005/8/layout/radial5"/>
    <dgm:cxn modelId="{23F2D77C-3574-4BFB-9B1C-7F9AD0CDE27B}" type="presParOf" srcId="{45F418F9-5CFB-479E-BABD-3611EC27EDBB}" destId="{A75B38D7-0884-40B4-AD9F-D61D76C10B4B}" srcOrd="0" destOrd="0" presId="urn:microsoft.com/office/officeart/2005/8/layout/radial5"/>
    <dgm:cxn modelId="{A8D020B6-545F-4540-8EF5-A4F13BAB831F}" type="presParOf" srcId="{5147BB9F-3BCF-4B92-8780-AAFAC9CB207D}" destId="{5E5C8EDF-65F8-452F-90EB-13D4D28FA4CA}"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AD2E3C-A136-45B6-92C2-6FB3B910B87A}">
      <dsp:nvSpPr>
        <dsp:cNvPr id="0" name=""/>
        <dsp:cNvSpPr/>
      </dsp:nvSpPr>
      <dsp:spPr>
        <a:xfrm>
          <a:off x="4191750" y="2194189"/>
          <a:ext cx="3562398" cy="2587680"/>
        </a:xfrm>
        <a:prstGeom prst="ellipse">
          <a:avLst/>
        </a:prstGeom>
        <a:solidFill>
          <a:schemeClr val="bg2"/>
        </a:solidFill>
        <a:ln w="38100" cap="rnd" cmpd="sng" algn="ctr">
          <a:solidFill>
            <a:srgbClr val="7030A0"/>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latin typeface="Times New Roman" panose="02020603050405020304" pitchFamily="18" charset="0"/>
              <a:cs typeface="Times New Roman" panose="02020603050405020304" pitchFamily="18" charset="0"/>
            </a:rPr>
            <a:t>ИННОВАЦИОННЫЕ ТЕХНОЛОГИИ</a:t>
          </a:r>
          <a:endParaRPr lang="ru-RU" sz="2800" kern="1200" dirty="0">
            <a:latin typeface="Times New Roman" panose="02020603050405020304" pitchFamily="18" charset="0"/>
            <a:cs typeface="Times New Roman" panose="02020603050405020304" pitchFamily="18" charset="0"/>
          </a:endParaRPr>
        </a:p>
      </dsp:txBody>
      <dsp:txXfrm>
        <a:off x="4713451" y="2573146"/>
        <a:ext cx="2518996" cy="1829766"/>
      </dsp:txXfrm>
    </dsp:sp>
    <dsp:sp modelId="{B868DA01-0D04-4EAE-8159-652618FD08DC}">
      <dsp:nvSpPr>
        <dsp:cNvPr id="0" name=""/>
        <dsp:cNvSpPr/>
      </dsp:nvSpPr>
      <dsp:spPr>
        <a:xfrm rot="15917361">
          <a:off x="5678987" y="1725229"/>
          <a:ext cx="149806"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0800000">
        <a:off x="5703303" y="1875048"/>
        <a:ext cx="104864" cy="382271"/>
      </dsp:txXfrm>
    </dsp:sp>
    <dsp:sp modelId="{1E4D85D9-43EF-42A0-AA62-69598C538C6B}">
      <dsp:nvSpPr>
        <dsp:cNvPr id="0" name=""/>
        <dsp:cNvSpPr/>
      </dsp:nvSpPr>
      <dsp:spPr>
        <a:xfrm>
          <a:off x="4492542" y="42636"/>
          <a:ext cx="2547410" cy="1873881"/>
        </a:xfrm>
        <a:prstGeom prst="roundRect">
          <a:avLst/>
        </a:prstGeom>
        <a:solidFill>
          <a:srgbClr val="1ABC35"/>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 ПРОЕКТОВ</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4584017" y="134111"/>
        <a:ext cx="2364460" cy="1690931"/>
      </dsp:txXfrm>
    </dsp:sp>
    <dsp:sp modelId="{B0C65EC8-39CF-4DB5-A9C6-266FECACF80F}">
      <dsp:nvSpPr>
        <dsp:cNvPr id="0" name=""/>
        <dsp:cNvSpPr/>
      </dsp:nvSpPr>
      <dsp:spPr>
        <a:xfrm rot="19904843">
          <a:off x="7444186" y="2123394"/>
          <a:ext cx="759228"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a:off x="7455571" y="2296056"/>
        <a:ext cx="568092" cy="382271"/>
      </dsp:txXfrm>
    </dsp:sp>
    <dsp:sp modelId="{C11E5F5C-53A0-4361-BD99-FF4D0A3E72BE}">
      <dsp:nvSpPr>
        <dsp:cNvPr id="0" name=""/>
        <dsp:cNvSpPr/>
      </dsp:nvSpPr>
      <dsp:spPr>
        <a:xfrm>
          <a:off x="8140927" y="508526"/>
          <a:ext cx="3248523" cy="1883269"/>
        </a:xfrm>
        <a:prstGeom prst="roundRect">
          <a:avLst/>
        </a:prstGeom>
        <a:solidFill>
          <a:srgbClr val="BE18A6"/>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 ПРОБЛЕМНОГО ОБУЧЕНИЯ</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8232861" y="600460"/>
        <a:ext cx="3064655" cy="1699401"/>
      </dsp:txXfrm>
    </dsp:sp>
    <dsp:sp modelId="{8F8CD427-1266-41AF-B9BB-43CEC952A409}">
      <dsp:nvSpPr>
        <dsp:cNvPr id="0" name=""/>
        <dsp:cNvSpPr/>
      </dsp:nvSpPr>
      <dsp:spPr>
        <a:xfrm rot="2338382">
          <a:off x="7498788" y="4289797"/>
          <a:ext cx="508560"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a:off x="7515766" y="4369242"/>
        <a:ext cx="355992" cy="382271"/>
      </dsp:txXfrm>
    </dsp:sp>
    <dsp:sp modelId="{91784C04-5008-4E33-8F4D-79FBA2978B65}">
      <dsp:nvSpPr>
        <dsp:cNvPr id="0" name=""/>
        <dsp:cNvSpPr/>
      </dsp:nvSpPr>
      <dsp:spPr>
        <a:xfrm>
          <a:off x="8050321" y="3770344"/>
          <a:ext cx="3435367" cy="2291906"/>
        </a:xfrm>
        <a:prstGeom prst="roundRect">
          <a:avLst/>
        </a:prstGeom>
        <a:solidFill>
          <a:srgbClr val="FFC000"/>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ИССЛЕДОВА</a:t>
          </a:r>
        </a:p>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ТЕЛЬСКАЯ ДЕЯТЕЛЬНОСТЬ</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8162203" y="3882226"/>
        <a:ext cx="3211603" cy="2068142"/>
      </dsp:txXfrm>
    </dsp:sp>
    <dsp:sp modelId="{EA70F959-6452-4CED-BB2C-3B266573A298}">
      <dsp:nvSpPr>
        <dsp:cNvPr id="0" name=""/>
        <dsp:cNvSpPr/>
      </dsp:nvSpPr>
      <dsp:spPr>
        <a:xfrm rot="8760081">
          <a:off x="3594660" y="4337958"/>
          <a:ext cx="805628"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0800000">
        <a:off x="3769459" y="4411943"/>
        <a:ext cx="614492" cy="382271"/>
      </dsp:txXfrm>
    </dsp:sp>
    <dsp:sp modelId="{E9B13607-C9E1-4580-9E89-7A9DDF1BCB8A}">
      <dsp:nvSpPr>
        <dsp:cNvPr id="0" name=""/>
        <dsp:cNvSpPr/>
      </dsp:nvSpPr>
      <dsp:spPr>
        <a:xfrm>
          <a:off x="428438" y="3300874"/>
          <a:ext cx="2960620" cy="3186853"/>
        </a:xfrm>
        <a:prstGeom prst="roundRect">
          <a:avLst/>
        </a:prstGeom>
        <a:solidFill>
          <a:srgbClr val="003399"/>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tx1"/>
              </a:solidFill>
              <a:latin typeface="Times New Roman" panose="02020603050405020304" pitchFamily="18" charset="0"/>
              <a:cs typeface="Times New Roman" panose="02020603050405020304" pitchFamily="18" charset="0"/>
            </a:rPr>
            <a:t>ИНФОРМАЦИОННО-КОММУНИКАЦИОННЫЕ ТЕХНОЛОГИИ</a:t>
          </a:r>
          <a:endParaRPr lang="ru-RU" sz="2800" b="1" kern="1200" dirty="0">
            <a:solidFill>
              <a:schemeClr val="tx1"/>
            </a:solidFill>
            <a:latin typeface="Times New Roman" panose="02020603050405020304" pitchFamily="18" charset="0"/>
            <a:cs typeface="Times New Roman" panose="02020603050405020304" pitchFamily="18" charset="0"/>
          </a:endParaRPr>
        </a:p>
      </dsp:txBody>
      <dsp:txXfrm>
        <a:off x="572964" y="3445400"/>
        <a:ext cx="2671568" cy="2897801"/>
      </dsp:txXfrm>
    </dsp:sp>
    <dsp:sp modelId="{45F418F9-5CFB-479E-BABD-3611EC27EDBB}">
      <dsp:nvSpPr>
        <dsp:cNvPr id="0" name=""/>
        <dsp:cNvSpPr/>
      </dsp:nvSpPr>
      <dsp:spPr>
        <a:xfrm rot="12123928">
          <a:off x="3342994" y="2264956"/>
          <a:ext cx="797105"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0800000">
        <a:off x="3527130" y="2428282"/>
        <a:ext cx="605969" cy="382271"/>
      </dsp:txXfrm>
    </dsp:sp>
    <dsp:sp modelId="{5E5C8EDF-65F8-452F-90EB-13D4D28FA4CA}">
      <dsp:nvSpPr>
        <dsp:cNvPr id="0" name=""/>
        <dsp:cNvSpPr/>
      </dsp:nvSpPr>
      <dsp:spPr>
        <a:xfrm>
          <a:off x="79951" y="896302"/>
          <a:ext cx="3282215" cy="1736394"/>
        </a:xfrm>
        <a:prstGeom prst="roundRect">
          <a:avLst/>
        </a:prstGeom>
        <a:solidFill>
          <a:srgbClr val="FC8888"/>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a:t>
          </a:r>
        </a:p>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ПОРТФОЛИО ДОШКОЛЬНИКА</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164715" y="981066"/>
        <a:ext cx="3112687" cy="1566866"/>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517FB-0DA2-4281-9AC8-046903A739D9}" type="datetimeFigureOut">
              <a:rPr lang="ru-RU" smtClean="0"/>
              <a:pPr/>
              <a:t>12.10.2017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F877D-B13B-4950-8CD2-D1D5BB4E46A8}" type="slidenum">
              <a:rPr lang="ru-RU" smtClean="0"/>
              <a:pPr/>
              <a:t>‹#›</a:t>
            </a:fld>
            <a:endParaRPr lang="ru-RU"/>
          </a:p>
        </p:txBody>
      </p:sp>
    </p:spTree>
    <p:extLst>
      <p:ext uri="{BB962C8B-B14F-4D97-AF65-F5344CB8AC3E}">
        <p14:creationId xmlns:p14="http://schemas.microsoft.com/office/powerpoint/2010/main" xmlns="" val="2871013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DCF877D-B13B-4950-8CD2-D1D5BB4E46A8}" type="slidenum">
              <a:rPr lang="ru-RU" smtClean="0"/>
              <a:pPr/>
              <a:t>21</a:t>
            </a:fld>
            <a:endParaRPr lang="ru-RU"/>
          </a:p>
        </p:txBody>
      </p:sp>
    </p:spTree>
    <p:extLst>
      <p:ext uri="{BB962C8B-B14F-4D97-AF65-F5344CB8AC3E}">
        <p14:creationId xmlns:p14="http://schemas.microsoft.com/office/powerpoint/2010/main" xmlns="" val="2456471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5657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9334838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7215354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64955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373909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21623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544377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94872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80003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97852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199207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595646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34086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623226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2002433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338805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00215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972495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184623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86004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503546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6550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8139596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346596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04435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40587873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108899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223056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5746214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027594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051865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394269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8943168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7009226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33694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214148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121446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9313033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485459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372654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9397029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2733465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315738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1646280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826951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552475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147355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946779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668139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5120211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091432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7409253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2446325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0000529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2586323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149844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11166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18417754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7965020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038220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5172242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5640766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75191434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438976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07342818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5448423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422360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43524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8325179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8770580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137546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86369485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99851889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56668265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245623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2825334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726743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0479835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54640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690239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822941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152941581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719633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964649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496009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02249009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545514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532855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746917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333726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6214686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259287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85606024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7154576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933292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0269440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7554770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35486606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8144321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42150694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12.10.2017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38153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3.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theme" Target="../theme/theme4.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18" Type="http://schemas.openxmlformats.org/officeDocument/2006/relationships/theme" Target="../theme/theme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theme" Target="../theme/theme6.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393677908"/>
      </p:ext>
    </p:extLst>
  </p:cSld>
  <p:clrMap bg1="lt1" tx1="dk1" bg2="lt2" tx2="dk2" accent1="accent1" accent2="accent2" accent3="accent3" accent4="accent4" accent5="accent5" accent6="accent6" hlink="hlink" folHlink="folHlink"/>
  <p:sldLayoutIdLst>
    <p:sldLayoutId id="2147484163" r:id="rId1"/>
    <p:sldLayoutId id="2147484164" r:id="rId2"/>
    <p:sldLayoutId id="2147484165" r:id="rId3"/>
    <p:sldLayoutId id="2147484166" r:id="rId4"/>
    <p:sldLayoutId id="2147484167" r:id="rId5"/>
    <p:sldLayoutId id="2147484168" r:id="rId6"/>
    <p:sldLayoutId id="2147484169" r:id="rId7"/>
    <p:sldLayoutId id="2147484170" r:id="rId8"/>
    <p:sldLayoutId id="2147484171" r:id="rId9"/>
    <p:sldLayoutId id="2147484172" r:id="rId10"/>
    <p:sldLayoutId id="2147484173" r:id="rId11"/>
    <p:sldLayoutId id="2147484174" r:id="rId12"/>
    <p:sldLayoutId id="2147484175" r:id="rId13"/>
    <p:sldLayoutId id="2147484176" r:id="rId14"/>
    <p:sldLayoutId id="2147484177" r:id="rId15"/>
    <p:sldLayoutId id="2147484178"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132673165"/>
      </p:ext>
    </p:extLst>
  </p:cSld>
  <p:clrMap bg1="dk1" tx1="lt1" bg2="dk2" tx2="lt2" accent1="accent1" accent2="accent2" accent3="accent3" accent4="accent4" accent5="accent5" accent6="accent6" hlink="hlink" folHlink="folHlink"/>
  <p:sldLayoutIdLst>
    <p:sldLayoutId id="2147484180" r:id="rId1"/>
    <p:sldLayoutId id="2147484181" r:id="rId2"/>
    <p:sldLayoutId id="2147484182" r:id="rId3"/>
    <p:sldLayoutId id="2147484183" r:id="rId4"/>
    <p:sldLayoutId id="2147484184" r:id="rId5"/>
    <p:sldLayoutId id="2147484185" r:id="rId6"/>
    <p:sldLayoutId id="2147484186" r:id="rId7"/>
    <p:sldLayoutId id="2147484187" r:id="rId8"/>
    <p:sldLayoutId id="2147484188" r:id="rId9"/>
    <p:sldLayoutId id="2147484189" r:id="rId10"/>
    <p:sldLayoutId id="2147484190" r:id="rId11"/>
    <p:sldLayoutId id="2147484191" r:id="rId12"/>
    <p:sldLayoutId id="2147484192" r:id="rId13"/>
    <p:sldLayoutId id="2147484193" r:id="rId14"/>
    <p:sldLayoutId id="2147484194" r:id="rId15"/>
    <p:sldLayoutId id="2147484195" r:id="rId16"/>
    <p:sldLayoutId id="214748419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17755249"/>
      </p:ext>
    </p:extLst>
  </p:cSld>
  <p:clrMap bg1="dk1" tx1="lt1" bg2="dk2" tx2="lt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0" r:id="rId11"/>
    <p:sldLayoutId id="2147484281" r:id="rId12"/>
    <p:sldLayoutId id="2147484282" r:id="rId13"/>
    <p:sldLayoutId id="2147484283" r:id="rId14"/>
    <p:sldLayoutId id="2147484284" r:id="rId15"/>
    <p:sldLayoutId id="2147484285" r:id="rId16"/>
    <p:sldLayoutId id="21474842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703861095"/>
      </p:ext>
    </p:extLst>
  </p:cSld>
  <p:clrMap bg1="dk1" tx1="lt1" bg2="dk2" tx2="lt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 id="2147484311" r:id="rId12"/>
    <p:sldLayoutId id="2147484312" r:id="rId13"/>
    <p:sldLayoutId id="2147484313" r:id="rId14"/>
    <p:sldLayoutId id="2147484314" r:id="rId15"/>
    <p:sldLayoutId id="2147484315" r:id="rId16"/>
    <p:sldLayoutId id="214748431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115754842"/>
      </p:ext>
    </p:extLst>
  </p:cSld>
  <p:clrMap bg1="dk1" tx1="lt1" bg2="dk2" tx2="lt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4" r:id="rId7"/>
    <p:sldLayoutId id="2147484325" r:id="rId8"/>
    <p:sldLayoutId id="2147484326" r:id="rId9"/>
    <p:sldLayoutId id="2147484327" r:id="rId10"/>
    <p:sldLayoutId id="2147484328" r:id="rId11"/>
    <p:sldLayoutId id="2147484329" r:id="rId12"/>
    <p:sldLayoutId id="2147484330" r:id="rId13"/>
    <p:sldLayoutId id="2147484331" r:id="rId14"/>
    <p:sldLayoutId id="2147484332" r:id="rId15"/>
    <p:sldLayoutId id="2147484333" r:id="rId16"/>
    <p:sldLayoutId id="2147484334"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12.10.2017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3311734"/>
      </p:ext>
    </p:extLst>
  </p:cSld>
  <p:clrMap bg1="dk1" tx1="lt1" bg2="dk2" tx2="lt2" accent1="accent1" accent2="accent2" accent3="accent3" accent4="accent4" accent5="accent5" accent6="accent6" hlink="hlink" folHlink="folHlink"/>
  <p:sldLayoutIdLst>
    <p:sldLayoutId id="2147484336" r:id="rId1"/>
    <p:sldLayoutId id="2147484337" r:id="rId2"/>
    <p:sldLayoutId id="2147484338" r:id="rId3"/>
    <p:sldLayoutId id="2147484339" r:id="rId4"/>
    <p:sldLayoutId id="2147484340" r:id="rId5"/>
    <p:sldLayoutId id="2147484341" r:id="rId6"/>
    <p:sldLayoutId id="2147484342" r:id="rId7"/>
    <p:sldLayoutId id="2147484343" r:id="rId8"/>
    <p:sldLayoutId id="2147484344" r:id="rId9"/>
    <p:sldLayoutId id="2147484345" r:id="rId10"/>
    <p:sldLayoutId id="2147484346" r:id="rId11"/>
    <p:sldLayoutId id="2147484347" r:id="rId12"/>
    <p:sldLayoutId id="2147484348" r:id="rId13"/>
    <p:sldLayoutId id="2147484349" r:id="rId14"/>
    <p:sldLayoutId id="2147484350" r:id="rId15"/>
    <p:sldLayoutId id="2147484351" r:id="rId16"/>
    <p:sldLayoutId id="214748435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0.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7.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4.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07243" y="1455821"/>
            <a:ext cx="7766936" cy="2643141"/>
          </a:xfrm>
        </p:spPr>
        <p:txBody>
          <a:bodyPr>
            <a:noAutofit/>
          </a:bodyPr>
          <a:lstStyle/>
          <a:p>
            <a:pPr algn="ctr"/>
            <a:r>
              <a:rPr lang="ru-RU" sz="6000"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Современные формы, методы и приемы в ДОУ в свете ФГОС</a:t>
            </a:r>
            <a:endParaRPr lang="ru-RU" sz="6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207243" y="4496001"/>
            <a:ext cx="8467112" cy="1194936"/>
          </a:xfrm>
        </p:spPr>
        <p:txBody>
          <a:bodyPr>
            <a:noAutofit/>
          </a:bodyPr>
          <a:lstStyle/>
          <a:p>
            <a:pPr algn="r"/>
            <a:r>
              <a:rPr lang="ru-RU" sz="2000" b="1" dirty="0" smtClean="0">
                <a:solidFill>
                  <a:schemeClr val="tx1"/>
                </a:solidFill>
                <a:latin typeface="Times New Roman" panose="02020603050405020304" pitchFamily="18" charset="0"/>
                <a:cs typeface="Times New Roman" panose="02020603050405020304" pitchFamily="18" charset="0"/>
              </a:rPr>
              <a:t>Подготовила</a:t>
            </a:r>
            <a:r>
              <a:rPr lang="ru-RU" sz="2000" b="1" dirty="0">
                <a:solidFill>
                  <a:schemeClr val="tx1"/>
                </a:solidFill>
                <a:latin typeface="Times New Roman" panose="02020603050405020304" pitchFamily="18" charset="0"/>
                <a:cs typeface="Times New Roman" panose="02020603050405020304" pitchFamily="18" charset="0"/>
              </a:rPr>
              <a:t>: воспитатель МАДОУ ЦРР – детский сад № 99</a:t>
            </a:r>
          </a:p>
          <a:p>
            <a:pPr algn="r"/>
            <a:r>
              <a:rPr lang="ru-RU" sz="2000" b="1" dirty="0">
                <a:solidFill>
                  <a:schemeClr val="tx1"/>
                </a:solidFill>
                <a:latin typeface="Times New Roman" panose="02020603050405020304" pitchFamily="18" charset="0"/>
                <a:cs typeface="Times New Roman" panose="02020603050405020304" pitchFamily="18" charset="0"/>
              </a:rPr>
              <a:t>Октябрьского района городского </a:t>
            </a:r>
            <a:r>
              <a:rPr lang="ru-RU" sz="2000" b="1" dirty="0" smtClean="0">
                <a:solidFill>
                  <a:schemeClr val="tx1"/>
                </a:solidFill>
                <a:latin typeface="Times New Roman" panose="02020603050405020304" pitchFamily="18" charset="0"/>
                <a:cs typeface="Times New Roman" panose="02020603050405020304" pitchFamily="18" charset="0"/>
              </a:rPr>
              <a:t>округа</a:t>
            </a:r>
          </a:p>
          <a:p>
            <a:pPr algn="r"/>
            <a:r>
              <a:rPr lang="ru-RU" sz="2000" b="1" dirty="0" smtClean="0">
                <a:solidFill>
                  <a:schemeClr val="tx1"/>
                </a:solidFill>
                <a:latin typeface="Times New Roman" panose="02020603050405020304" pitchFamily="18" charset="0"/>
                <a:cs typeface="Times New Roman" panose="02020603050405020304" pitchFamily="18" charset="0"/>
              </a:rPr>
              <a:t> </a:t>
            </a:r>
            <a:r>
              <a:rPr lang="ru-RU" sz="2000" b="1" dirty="0">
                <a:solidFill>
                  <a:schemeClr val="tx1"/>
                </a:solidFill>
                <a:latin typeface="Times New Roman" panose="02020603050405020304" pitchFamily="18" charset="0"/>
                <a:cs typeface="Times New Roman" panose="02020603050405020304" pitchFamily="18" charset="0"/>
              </a:rPr>
              <a:t>г. Уфа </a:t>
            </a:r>
            <a:r>
              <a:rPr lang="ru-RU" sz="2000" b="1" dirty="0" smtClean="0">
                <a:solidFill>
                  <a:schemeClr val="tx1"/>
                </a:solidFill>
                <a:latin typeface="Times New Roman" panose="02020603050405020304" pitchFamily="18" charset="0"/>
                <a:cs typeface="Times New Roman" panose="02020603050405020304" pitchFamily="18" charset="0"/>
              </a:rPr>
              <a:t>Республики Башкортостан</a:t>
            </a:r>
          </a:p>
          <a:p>
            <a:pPr algn="r"/>
            <a:endParaRPr lang="ru-RU" sz="2000" b="1" dirty="0" smtClean="0">
              <a:solidFill>
                <a:schemeClr val="tx1"/>
              </a:solidFill>
              <a:latin typeface="Times New Roman" panose="02020603050405020304" pitchFamily="18" charset="0"/>
              <a:cs typeface="Times New Roman" panose="02020603050405020304" pitchFamily="18" charset="0"/>
            </a:endParaRPr>
          </a:p>
          <a:p>
            <a:pPr algn="r"/>
            <a:endParaRPr lang="ru-RU" sz="2000" b="1" dirty="0">
              <a:solidFill>
                <a:schemeClr val="tx1"/>
              </a:solidFill>
              <a:latin typeface="Times New Roman" panose="02020603050405020304" pitchFamily="18" charset="0"/>
              <a:cs typeface="Times New Roman" panose="02020603050405020304" pitchFamily="18" charset="0"/>
            </a:endParaRPr>
          </a:p>
          <a:p>
            <a:endParaRPr lang="ru-RU" sz="2000" dirty="0"/>
          </a:p>
        </p:txBody>
      </p:sp>
    </p:spTree>
    <p:extLst>
      <p:ext uri="{BB962C8B-B14F-4D97-AF65-F5344CB8AC3E}">
        <p14:creationId xmlns:p14="http://schemas.microsoft.com/office/powerpoint/2010/main" xmlns="" val="792296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4628087" y="2145292"/>
            <a:ext cx="2998696" cy="16943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latin typeface="Times New Roman" panose="02020603050405020304" pitchFamily="18" charset="0"/>
                <a:cs typeface="Times New Roman" panose="02020603050405020304" pitchFamily="18" charset="0"/>
              </a:rPr>
              <a:t>ФОРМЫ РАБОТЫ</a:t>
            </a:r>
            <a:endParaRPr lang="ru-RU" sz="3600" dirty="0">
              <a:latin typeface="Times New Roman" panose="02020603050405020304" pitchFamily="18" charset="0"/>
              <a:cs typeface="Times New Roman" panose="02020603050405020304" pitchFamily="18" charset="0"/>
            </a:endParaRPr>
          </a:p>
        </p:txBody>
      </p:sp>
      <p:sp>
        <p:nvSpPr>
          <p:cNvPr id="5" name="Блок-схема: перфолента 4"/>
          <p:cNvSpPr/>
          <p:nvPr/>
        </p:nvSpPr>
        <p:spPr>
          <a:xfrm>
            <a:off x="242046" y="81754"/>
            <a:ext cx="3966881" cy="857387"/>
          </a:xfrm>
          <a:prstGeom prst="flowChartPunchedTap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КОЛЛЕКЦИОНИРОВАНИЯ</a:t>
            </a:r>
            <a:endParaRPr lang="ru-RU" sz="2400" dirty="0">
              <a:latin typeface="Times New Roman" panose="02020603050405020304" pitchFamily="18" charset="0"/>
              <a:cs typeface="Times New Roman" panose="02020603050405020304" pitchFamily="18" charset="0"/>
            </a:endParaRPr>
          </a:p>
        </p:txBody>
      </p:sp>
      <p:sp>
        <p:nvSpPr>
          <p:cNvPr id="6" name="Блок-схема: перфолента 5"/>
          <p:cNvSpPr/>
          <p:nvPr/>
        </p:nvSpPr>
        <p:spPr>
          <a:xfrm>
            <a:off x="117661" y="1194945"/>
            <a:ext cx="3146612" cy="835870"/>
          </a:xfrm>
          <a:prstGeom prst="flowChartPunchedTape">
            <a:avLst/>
          </a:prstGeom>
          <a:ln>
            <a:solidFill>
              <a:srgbClr val="002060"/>
            </a:solidFill>
          </a:ln>
        </p:spPr>
        <p:style>
          <a:lnRef idx="0">
            <a:schemeClr val="accent4"/>
          </a:lnRef>
          <a:fillRef idx="3">
            <a:schemeClr val="accent4"/>
          </a:fillRef>
          <a:effectRef idx="3">
            <a:schemeClr val="accent4"/>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ЛОГИЧЕСКИЕ ИГРЫ</a:t>
            </a:r>
            <a:endParaRPr lang="ru-RU" sz="2400" dirty="0">
              <a:latin typeface="Times New Roman" panose="02020603050405020304" pitchFamily="18" charset="0"/>
              <a:cs typeface="Times New Roman" panose="02020603050405020304" pitchFamily="18" charset="0"/>
            </a:endParaRPr>
          </a:p>
        </p:txBody>
      </p:sp>
      <p:sp>
        <p:nvSpPr>
          <p:cNvPr id="8" name="Блок-схема: перфолента 7"/>
          <p:cNvSpPr/>
          <p:nvPr/>
        </p:nvSpPr>
        <p:spPr>
          <a:xfrm>
            <a:off x="117661" y="2228530"/>
            <a:ext cx="4329954" cy="812201"/>
          </a:xfrm>
          <a:prstGeom prst="flowChartPunchedTap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ЭКСПЕРИМЕНТЫ И ОПЫТЫ</a:t>
            </a:r>
            <a:endParaRPr lang="ru-RU" sz="2400" dirty="0">
              <a:latin typeface="Times New Roman" panose="02020603050405020304" pitchFamily="18" charset="0"/>
              <a:cs typeface="Times New Roman" panose="02020603050405020304" pitchFamily="18" charset="0"/>
            </a:endParaRPr>
          </a:p>
        </p:txBody>
      </p:sp>
      <p:sp>
        <p:nvSpPr>
          <p:cNvPr id="9" name="Блок-схема: перфолента 8"/>
          <p:cNvSpPr/>
          <p:nvPr/>
        </p:nvSpPr>
        <p:spPr>
          <a:xfrm>
            <a:off x="544688" y="5494328"/>
            <a:ext cx="4316508" cy="986078"/>
          </a:xfrm>
          <a:prstGeom prst="flowChartPunchedTap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ПРАЗДНИКИ, РАЗВЛЕЧЕНИЯ</a:t>
            </a:r>
            <a:endParaRPr lang="ru-RU" sz="2400" dirty="0">
              <a:latin typeface="Times New Roman" panose="02020603050405020304" pitchFamily="18" charset="0"/>
              <a:cs typeface="Times New Roman" panose="02020603050405020304" pitchFamily="18" charset="0"/>
            </a:endParaRPr>
          </a:p>
        </p:txBody>
      </p:sp>
      <p:sp>
        <p:nvSpPr>
          <p:cNvPr id="10" name="Блок-схема: перфолента 9"/>
          <p:cNvSpPr/>
          <p:nvPr/>
        </p:nvSpPr>
        <p:spPr>
          <a:xfrm>
            <a:off x="8644961" y="39897"/>
            <a:ext cx="2770092" cy="857387"/>
          </a:xfrm>
          <a:prstGeom prst="flowChartPunchedTape">
            <a:avLst/>
          </a:prstGeom>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СОРЕВНОВАНИЯ</a:t>
            </a:r>
            <a:endParaRPr lang="ru-RU" sz="2400" dirty="0">
              <a:latin typeface="Times New Roman" panose="02020603050405020304" pitchFamily="18" charset="0"/>
              <a:cs typeface="Times New Roman" panose="02020603050405020304" pitchFamily="18" charset="0"/>
            </a:endParaRPr>
          </a:p>
        </p:txBody>
      </p:sp>
      <p:sp>
        <p:nvSpPr>
          <p:cNvPr id="11" name="Блок-схема: перфолента 10"/>
          <p:cNvSpPr/>
          <p:nvPr/>
        </p:nvSpPr>
        <p:spPr>
          <a:xfrm>
            <a:off x="7691712" y="1068813"/>
            <a:ext cx="4316507" cy="962002"/>
          </a:xfrm>
          <a:prstGeom prst="flowChartPunchedTape">
            <a:avLst/>
          </a:prstGeom>
        </p:spPr>
        <p:style>
          <a:lnRef idx="3">
            <a:schemeClr val="lt1"/>
          </a:lnRef>
          <a:fillRef idx="1">
            <a:schemeClr val="accent3"/>
          </a:fillRef>
          <a:effectRef idx="1">
            <a:schemeClr val="accent3"/>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СЛОВОТВОРЧЕСКИЕ ИГРЫ</a:t>
            </a:r>
            <a:endParaRPr lang="ru-RU" sz="2400" dirty="0">
              <a:latin typeface="Times New Roman" panose="02020603050405020304" pitchFamily="18" charset="0"/>
              <a:cs typeface="Times New Roman" panose="02020603050405020304" pitchFamily="18" charset="0"/>
            </a:endParaRPr>
          </a:p>
        </p:txBody>
      </p:sp>
      <p:sp>
        <p:nvSpPr>
          <p:cNvPr id="12" name="Блок-схема: перфолента 11"/>
          <p:cNvSpPr/>
          <p:nvPr/>
        </p:nvSpPr>
        <p:spPr>
          <a:xfrm>
            <a:off x="117661" y="3258072"/>
            <a:ext cx="2366684" cy="950977"/>
          </a:xfrm>
          <a:prstGeom prst="flowChartPunchedTap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НАБЛЮДЕНИЯ</a:t>
            </a:r>
            <a:endParaRPr lang="ru-RU" sz="2400" dirty="0">
              <a:latin typeface="Times New Roman" panose="02020603050405020304" pitchFamily="18" charset="0"/>
              <a:cs typeface="Times New Roman" panose="02020603050405020304" pitchFamily="18" charset="0"/>
            </a:endParaRPr>
          </a:p>
        </p:txBody>
      </p:sp>
      <p:sp>
        <p:nvSpPr>
          <p:cNvPr id="13" name="Блок-схема: перфолента 12"/>
          <p:cNvSpPr/>
          <p:nvPr/>
        </p:nvSpPr>
        <p:spPr>
          <a:xfrm>
            <a:off x="8592666" y="2030815"/>
            <a:ext cx="3415553" cy="937801"/>
          </a:xfrm>
          <a:prstGeom prst="flowChartPunchedTape">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7030A0"/>
                </a:solidFill>
                <a:latin typeface="Times New Roman" panose="02020603050405020304" pitchFamily="18" charset="0"/>
                <a:cs typeface="Times New Roman" panose="02020603050405020304" pitchFamily="18" charset="0"/>
              </a:rPr>
              <a:t>КОНСТРУИРОВАНИЕ</a:t>
            </a:r>
            <a:endParaRPr lang="ru-RU" sz="2400" dirty="0">
              <a:solidFill>
                <a:srgbClr val="7030A0"/>
              </a:solidFill>
              <a:latin typeface="Times New Roman" panose="02020603050405020304" pitchFamily="18" charset="0"/>
              <a:cs typeface="Times New Roman" panose="02020603050405020304" pitchFamily="18" charset="0"/>
            </a:endParaRPr>
          </a:p>
        </p:txBody>
      </p:sp>
      <p:sp>
        <p:nvSpPr>
          <p:cNvPr id="14" name="Блок-схема: перфолента 13"/>
          <p:cNvSpPr/>
          <p:nvPr/>
        </p:nvSpPr>
        <p:spPr>
          <a:xfrm>
            <a:off x="117661" y="4356915"/>
            <a:ext cx="3765180" cy="970339"/>
          </a:xfrm>
          <a:prstGeom prst="flowChartPunchedTap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ДИДАКТИЧЕСКИЕ ИГРЫ</a:t>
            </a:r>
            <a:endParaRPr lang="ru-RU" sz="2400" dirty="0">
              <a:latin typeface="Times New Roman" panose="02020603050405020304" pitchFamily="18" charset="0"/>
              <a:cs typeface="Times New Roman" panose="02020603050405020304" pitchFamily="18" charset="0"/>
            </a:endParaRPr>
          </a:p>
        </p:txBody>
      </p:sp>
      <p:sp>
        <p:nvSpPr>
          <p:cNvPr id="16" name="Блок-схема: перфолента 15"/>
          <p:cNvSpPr/>
          <p:nvPr/>
        </p:nvSpPr>
        <p:spPr>
          <a:xfrm>
            <a:off x="8485090" y="3987652"/>
            <a:ext cx="3523129" cy="1175546"/>
          </a:xfrm>
          <a:prstGeom prst="flowChartPunchedTape">
            <a:avLst/>
          </a:prstGeom>
          <a:solidFill>
            <a:srgbClr val="00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solidFill>
                  <a:schemeClr val="tx1"/>
                </a:solidFill>
                <a:latin typeface="Times New Roman" panose="02020603050405020304" pitchFamily="18" charset="0"/>
                <a:cs typeface="Times New Roman" panose="02020603050405020304" pitchFamily="18" charset="0"/>
              </a:rPr>
              <a:t>СИТУАЦИИ ОБЩЕНИЯ, </a:t>
            </a:r>
          </a:p>
          <a:p>
            <a:pPr algn="ctr"/>
            <a:r>
              <a:rPr lang="ru-RU" sz="2400" dirty="0" smtClean="0">
                <a:solidFill>
                  <a:schemeClr val="tx1"/>
                </a:solidFill>
                <a:latin typeface="Times New Roman" panose="02020603050405020304" pitchFamily="18" charset="0"/>
                <a:cs typeface="Times New Roman" panose="02020603050405020304" pitchFamily="18" charset="0"/>
              </a:rPr>
              <a:t>БЕСЕДЫ</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7" name="Блок-схема: перфолента 16"/>
          <p:cNvSpPr/>
          <p:nvPr/>
        </p:nvSpPr>
        <p:spPr>
          <a:xfrm>
            <a:off x="5174187" y="81314"/>
            <a:ext cx="2366684" cy="987499"/>
          </a:xfrm>
          <a:prstGeom prst="flowChartPunchedTap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ЭКСКУРСИИ</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8" name="Блок-схема: перфолента 17"/>
          <p:cNvSpPr/>
          <p:nvPr/>
        </p:nvSpPr>
        <p:spPr>
          <a:xfrm>
            <a:off x="7812292" y="5494327"/>
            <a:ext cx="3042394" cy="986078"/>
          </a:xfrm>
          <a:prstGeom prst="flowChartPunchedTape">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ИССЛЕДОВАНИЯ</a:t>
            </a:r>
            <a:endParaRPr lang="ru-RU" sz="2400" dirty="0">
              <a:latin typeface="Times New Roman" panose="02020603050405020304" pitchFamily="18" charset="0"/>
              <a:cs typeface="Times New Roman" panose="02020603050405020304" pitchFamily="18" charset="0"/>
            </a:endParaRPr>
          </a:p>
        </p:txBody>
      </p:sp>
      <p:sp>
        <p:nvSpPr>
          <p:cNvPr id="19" name="Блок-схема: перфолента 18"/>
          <p:cNvSpPr/>
          <p:nvPr/>
        </p:nvSpPr>
        <p:spPr>
          <a:xfrm>
            <a:off x="8949014" y="2968616"/>
            <a:ext cx="3059205" cy="859823"/>
          </a:xfrm>
          <a:prstGeom prst="flowChartPunchedTape">
            <a:avLst/>
          </a:prstGeom>
          <a:solidFill>
            <a:srgbClr val="FC88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a:t>
            </a:r>
            <a:r>
              <a:rPr lang="ru-RU" sz="2400" dirty="0" smtClean="0">
                <a:solidFill>
                  <a:schemeClr val="bg1">
                    <a:lumMod val="95000"/>
                    <a:lumOff val="5000"/>
                  </a:schemeClr>
                </a:solidFill>
                <a:latin typeface="Times New Roman" panose="02020603050405020304" pitchFamily="18" charset="0"/>
                <a:cs typeface="Times New Roman" panose="02020603050405020304" pitchFamily="18" charset="0"/>
              </a:rPr>
              <a:t>КРУЖКИ, СТУДИИ</a:t>
            </a:r>
            <a:endParaRPr lang="ru-RU" sz="24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cxnSp>
        <p:nvCxnSpPr>
          <p:cNvPr id="21" name="Прямая со стрелкой 20"/>
          <p:cNvCxnSpPr/>
          <p:nvPr/>
        </p:nvCxnSpPr>
        <p:spPr>
          <a:xfrm flipH="1" flipV="1">
            <a:off x="4208927" y="793377"/>
            <a:ext cx="1640544" cy="136576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Прямая со стрелкой 22"/>
          <p:cNvCxnSpPr/>
          <p:nvPr/>
        </p:nvCxnSpPr>
        <p:spPr>
          <a:xfrm flipV="1">
            <a:off x="6278277" y="409257"/>
            <a:ext cx="2314389" cy="17125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5" name="Прямая со стрелкой 24"/>
          <p:cNvCxnSpPr/>
          <p:nvPr/>
        </p:nvCxnSpPr>
        <p:spPr>
          <a:xfrm flipV="1">
            <a:off x="6789825" y="1810293"/>
            <a:ext cx="879933" cy="44876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Прямая со стрелкой 28"/>
          <p:cNvCxnSpPr>
            <a:endCxn id="13" idx="1"/>
          </p:cNvCxnSpPr>
          <p:nvPr/>
        </p:nvCxnSpPr>
        <p:spPr>
          <a:xfrm>
            <a:off x="7395882" y="2496680"/>
            <a:ext cx="1196784" cy="30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1" name="Прямая со стрелкой 30"/>
          <p:cNvCxnSpPr>
            <a:endCxn id="19" idx="1"/>
          </p:cNvCxnSpPr>
          <p:nvPr/>
        </p:nvCxnSpPr>
        <p:spPr>
          <a:xfrm>
            <a:off x="7733734" y="2968616"/>
            <a:ext cx="1215280" cy="42991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Прямая со стрелкой 32"/>
          <p:cNvCxnSpPr>
            <a:stCxn id="2" idx="5"/>
            <a:endCxn id="16" idx="1"/>
          </p:cNvCxnSpPr>
          <p:nvPr/>
        </p:nvCxnSpPr>
        <p:spPr>
          <a:xfrm>
            <a:off x="7187634" y="3591492"/>
            <a:ext cx="1297456" cy="98393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Прямая со стрелкой 42"/>
          <p:cNvCxnSpPr>
            <a:stCxn id="2" idx="3"/>
          </p:cNvCxnSpPr>
          <p:nvPr/>
        </p:nvCxnSpPr>
        <p:spPr>
          <a:xfrm flipH="1">
            <a:off x="3882841" y="3591492"/>
            <a:ext cx="1184395" cy="83218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Прямая со стрелкой 44"/>
          <p:cNvCxnSpPr>
            <a:endCxn id="12" idx="3"/>
          </p:cNvCxnSpPr>
          <p:nvPr/>
        </p:nvCxnSpPr>
        <p:spPr>
          <a:xfrm flipH="1">
            <a:off x="2484345" y="3378103"/>
            <a:ext cx="2262248" cy="3554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7" name="Прямая со стрелкой 46"/>
          <p:cNvCxnSpPr>
            <a:endCxn id="8" idx="3"/>
          </p:cNvCxnSpPr>
          <p:nvPr/>
        </p:nvCxnSpPr>
        <p:spPr>
          <a:xfrm flipH="1" flipV="1">
            <a:off x="4447615" y="2634631"/>
            <a:ext cx="248766" cy="947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9" name="Прямая со стрелкой 48"/>
          <p:cNvCxnSpPr>
            <a:stCxn id="2" idx="1"/>
            <a:endCxn id="6" idx="3"/>
          </p:cNvCxnSpPr>
          <p:nvPr/>
        </p:nvCxnSpPr>
        <p:spPr>
          <a:xfrm flipH="1" flipV="1">
            <a:off x="3264273" y="1612880"/>
            <a:ext cx="1802963" cy="7805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5" name="Прямая со стрелкой 54"/>
          <p:cNvCxnSpPr>
            <a:stCxn id="2" idx="0"/>
          </p:cNvCxnSpPr>
          <p:nvPr/>
        </p:nvCxnSpPr>
        <p:spPr>
          <a:xfrm flipV="1">
            <a:off x="6127435" y="1068813"/>
            <a:ext cx="0" cy="107647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3" name="Прямая со стрелкой 62"/>
          <p:cNvCxnSpPr/>
          <p:nvPr/>
        </p:nvCxnSpPr>
        <p:spPr>
          <a:xfrm flipH="1">
            <a:off x="4239189" y="3722837"/>
            <a:ext cx="1083747" cy="175228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5" name="Прямая со стрелкой 64"/>
          <p:cNvCxnSpPr/>
          <p:nvPr/>
        </p:nvCxnSpPr>
        <p:spPr>
          <a:xfrm>
            <a:off x="6941150" y="3717394"/>
            <a:ext cx="1917098" cy="185322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 name="Блок-схема: перфолента 6"/>
          <p:cNvSpPr/>
          <p:nvPr/>
        </p:nvSpPr>
        <p:spPr>
          <a:xfrm>
            <a:off x="5554514" y="5494327"/>
            <a:ext cx="1606030" cy="98607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anose="02020603050405020304" pitchFamily="18" charset="0"/>
                <a:cs typeface="Times New Roman" panose="02020603050405020304" pitchFamily="18" charset="0"/>
              </a:rPr>
              <a:t>КВН</a:t>
            </a:r>
            <a:endParaRPr lang="ru-RU" sz="2800" dirty="0">
              <a:latin typeface="Times New Roman" panose="02020603050405020304" pitchFamily="18" charset="0"/>
              <a:cs typeface="Times New Roman" panose="02020603050405020304" pitchFamily="18" charset="0"/>
            </a:endParaRPr>
          </a:p>
        </p:txBody>
      </p:sp>
      <p:cxnSp>
        <p:nvCxnSpPr>
          <p:cNvPr id="20" name="Прямая со стрелкой 19"/>
          <p:cNvCxnSpPr>
            <a:stCxn id="2" idx="4"/>
            <a:endCxn id="7" idx="0"/>
          </p:cNvCxnSpPr>
          <p:nvPr/>
        </p:nvCxnSpPr>
        <p:spPr>
          <a:xfrm>
            <a:off x="6127435" y="3839621"/>
            <a:ext cx="230094" cy="17533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5724812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9624" y="0"/>
            <a:ext cx="11712388" cy="6740307"/>
          </a:xfrm>
          <a:prstGeom prst="rect">
            <a:avLst/>
          </a:prstGeom>
        </p:spPr>
        <p:txBody>
          <a:bodyPr wrap="square">
            <a:spAutoFit/>
          </a:bodyPr>
          <a:lstStyle/>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Также в </a:t>
            </a:r>
            <a:r>
              <a:rPr lang="ru-RU" sz="2400" b="1" dirty="0" err="1" smtClean="0">
                <a:solidFill>
                  <a:srgbClr val="7030A0"/>
                </a:solidFill>
                <a:latin typeface="Times New Roman" panose="02020603050405020304" pitchFamily="18" charset="0"/>
                <a:cs typeface="Times New Roman" panose="02020603050405020304" pitchFamily="18" charset="0"/>
              </a:rPr>
              <a:t>воспитательно</a:t>
            </a:r>
            <a:r>
              <a:rPr lang="ru-RU" sz="2400" b="1" dirty="0" smtClean="0">
                <a:solidFill>
                  <a:srgbClr val="7030A0"/>
                </a:solidFill>
                <a:latin typeface="Times New Roman" panose="02020603050405020304" pitchFamily="18" charset="0"/>
                <a:cs typeface="Times New Roman" panose="02020603050405020304" pitchFamily="18" charset="0"/>
              </a:rPr>
              <a:t>-образовательном процессе используются формы работы: </a:t>
            </a:r>
          </a:p>
          <a:p>
            <a:pPr algn="just" eaLnBrk="0" hangingPunct="0">
              <a:tabLst>
                <a:tab pos="457200" algn="l"/>
              </a:tabLst>
            </a:pPr>
            <a:r>
              <a:rPr lang="ru-RU" sz="2400" b="1" dirty="0" err="1" smtClean="0">
                <a:solidFill>
                  <a:srgbClr val="7030A0"/>
                </a:solidFill>
                <a:latin typeface="Times New Roman" panose="02020603050405020304" pitchFamily="18" charset="0"/>
                <a:cs typeface="Times New Roman" panose="02020603050405020304" pitchFamily="18" charset="0"/>
              </a:rPr>
              <a:t>здоровьезберегающие</a:t>
            </a:r>
            <a:r>
              <a:rPr lang="ru-RU" sz="2400" b="1" dirty="0" smtClean="0">
                <a:solidFill>
                  <a:srgbClr val="7030A0"/>
                </a:solidFill>
                <a:latin typeface="Times New Roman" panose="02020603050405020304" pitchFamily="18" charset="0"/>
                <a:cs typeface="Times New Roman" panose="02020603050405020304" pitchFamily="18" charset="0"/>
              </a:rPr>
              <a:t> мероприятия, </a:t>
            </a: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компьютерные презентации, </a:t>
            </a: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анализ проблемных ситуаций, </a:t>
            </a: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выставки изобразительного искусства,</a:t>
            </a: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рассматривания, мастерские, вернисажи, и т.д.</a:t>
            </a:r>
          </a:p>
          <a:p>
            <a:pPr algn="just" eaLnBrk="0" hangingPunct="0">
              <a:tabLst>
                <a:tab pos="457200" algn="l"/>
              </a:tabLst>
            </a:pPr>
            <a:endParaRPr lang="ru-RU" sz="2400" b="1" dirty="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 </a:t>
            </a:r>
          </a:p>
          <a:p>
            <a:pPr algn="just" eaLnBrk="0" hangingPunct="0">
              <a:tabLst>
                <a:tab pos="457200" algn="l"/>
              </a:tabLst>
            </a:pPr>
            <a:r>
              <a:rPr lang="ru-RU" sz="2400" b="1" dirty="0" smtClean="0">
                <a:solidFill>
                  <a:srgbClr val="7030A0"/>
                </a:solidFill>
                <a:latin typeface="Times New Roman" panose="02020603050405020304" pitchFamily="18" charset="0"/>
                <a:cs typeface="Times New Roman" panose="02020603050405020304" pitchFamily="18" charset="0"/>
              </a:rPr>
              <a:t> </a:t>
            </a: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smtClean="0">
              <a:solidFill>
                <a:srgbClr val="7030A0"/>
              </a:solidFill>
              <a:latin typeface="Times New Roman" panose="02020603050405020304" pitchFamily="18" charset="0"/>
              <a:cs typeface="Times New Roman" panose="02020603050405020304" pitchFamily="18" charset="0"/>
            </a:endParaRPr>
          </a:p>
          <a:p>
            <a:pPr algn="just" eaLnBrk="0" hangingPunct="0">
              <a:tabLst>
                <a:tab pos="457200" algn="l"/>
              </a:tabLst>
            </a:pPr>
            <a:endParaRPr lang="ru-RU" sz="2400" b="1" dirty="0">
              <a:solidFill>
                <a:srgbClr val="7030A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7938398" y="3626263"/>
            <a:ext cx="3985929" cy="298944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3089847" y="2442411"/>
            <a:ext cx="4662004" cy="38260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8032094" y="476336"/>
            <a:ext cx="3904802" cy="29286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Рисунок 8"/>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439749" y="2601237"/>
            <a:ext cx="2463552" cy="3667216"/>
          </a:xfrm>
          <a:prstGeom prst="rect">
            <a:avLst/>
          </a:prstGeom>
        </p:spPr>
      </p:pic>
    </p:spTree>
    <p:extLst>
      <p:ext uri="{BB962C8B-B14F-4D97-AF65-F5344CB8AC3E}">
        <p14:creationId xmlns:p14="http://schemas.microsoft.com/office/powerpoint/2010/main" xmlns="" val="200292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720426" y="99504"/>
            <a:ext cx="4633627" cy="30942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Рисунок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20426" y="3343464"/>
            <a:ext cx="4633627" cy="34030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382253" y="3343464"/>
            <a:ext cx="4537374" cy="34030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382253" y="99504"/>
            <a:ext cx="4537374" cy="30097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454209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94000">
              <a:schemeClr val="accent5"/>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66170" y="192504"/>
            <a:ext cx="7014411" cy="2132685"/>
          </a:xfrm>
          <a:prstGeom prst="roundRect">
            <a:avLst/>
          </a:prstGeom>
          <a:solidFill>
            <a:srgbClr val="FFFF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dirty="0">
                <a:solidFill>
                  <a:srgbClr val="FF0000"/>
                </a:solidFill>
                <a:latin typeface="Times New Roman" panose="02020603050405020304" pitchFamily="18" charset="0"/>
                <a:cs typeface="Times New Roman" panose="02020603050405020304" pitchFamily="18" charset="0"/>
              </a:rPr>
              <a:t>«МЕТОД» </a:t>
            </a:r>
            <a:r>
              <a:rPr lang="ru-RU" sz="2400" dirty="0" smtClean="0">
                <a:solidFill>
                  <a:schemeClr val="bg1"/>
                </a:solidFill>
                <a:latin typeface="Times New Roman" panose="02020603050405020304" pitchFamily="18" charset="0"/>
                <a:cs typeface="Times New Roman" panose="02020603050405020304" pitchFamily="18" charset="0"/>
              </a:rPr>
              <a:t>- путь </a:t>
            </a:r>
            <a:r>
              <a:rPr lang="ru-RU" sz="2400" dirty="0">
                <a:solidFill>
                  <a:schemeClr val="bg1"/>
                </a:solidFill>
                <a:latin typeface="Times New Roman" panose="02020603050405020304" pitchFamily="18" charset="0"/>
                <a:cs typeface="Times New Roman" panose="02020603050405020304" pitchFamily="18" charset="0"/>
              </a:rPr>
              <a:t>к чему-либо, </a:t>
            </a:r>
            <a:r>
              <a:rPr lang="ru-RU" sz="2400" dirty="0" smtClean="0">
                <a:solidFill>
                  <a:schemeClr val="bg1"/>
                </a:solidFill>
                <a:latin typeface="Times New Roman" panose="02020603050405020304" pitchFamily="18" charset="0"/>
                <a:cs typeface="Times New Roman" panose="02020603050405020304" pitchFamily="18" charset="0"/>
              </a:rPr>
              <a:t>способ достижения </a:t>
            </a:r>
            <a:r>
              <a:rPr lang="ru-RU" sz="2400" dirty="0">
                <a:solidFill>
                  <a:schemeClr val="bg1"/>
                </a:solidFill>
                <a:latin typeface="Times New Roman" panose="02020603050405020304" pitchFamily="18" charset="0"/>
                <a:cs typeface="Times New Roman" panose="02020603050405020304" pitchFamily="18" charset="0"/>
              </a:rPr>
              <a:t>цели</a:t>
            </a:r>
            <a:r>
              <a:rPr lang="ru-RU" sz="2400" dirty="0" smtClean="0">
                <a:solidFill>
                  <a:schemeClr val="bg1"/>
                </a:solidFill>
                <a:latin typeface="Times New Roman" panose="02020603050405020304" pitchFamily="18" charset="0"/>
                <a:cs typeface="Times New Roman" panose="02020603050405020304" pitchFamily="18" charset="0"/>
              </a:rPr>
              <a:t>. Каждый </a:t>
            </a:r>
            <a:r>
              <a:rPr lang="ru-RU" sz="2400" dirty="0">
                <a:solidFill>
                  <a:schemeClr val="bg1"/>
                </a:solidFill>
                <a:latin typeface="Times New Roman" panose="02020603050405020304" pitchFamily="18" charset="0"/>
                <a:cs typeface="Times New Roman" panose="02020603050405020304" pitchFamily="18" charset="0"/>
              </a:rPr>
              <a:t>метод состоит из определённых приёмов.</a:t>
            </a:r>
          </a:p>
          <a:p>
            <a:pPr algn="just"/>
            <a:r>
              <a:rPr lang="ru-RU" sz="2400" b="1" dirty="0">
                <a:solidFill>
                  <a:srgbClr val="FF0000"/>
                </a:solidFill>
                <a:latin typeface="Times New Roman" panose="02020603050405020304" pitchFamily="18" charset="0"/>
                <a:cs typeface="Times New Roman" panose="02020603050405020304" pitchFamily="18" charset="0"/>
              </a:rPr>
              <a:t>ПРИЁМ обучения </a:t>
            </a:r>
            <a:r>
              <a:rPr lang="ru-RU" sz="2400" dirty="0" smtClean="0">
                <a:solidFill>
                  <a:schemeClr val="bg1"/>
                </a:solidFill>
                <a:latin typeface="Times New Roman" panose="02020603050405020304" pitchFamily="18" charset="0"/>
                <a:cs typeface="Times New Roman" panose="02020603050405020304" pitchFamily="18" charset="0"/>
              </a:rPr>
              <a:t>– варианты применения данного метода.</a:t>
            </a:r>
          </a:p>
        </p:txBody>
      </p:sp>
      <p:sp>
        <p:nvSpPr>
          <p:cNvPr id="3" name="Скругленный прямоугольник 2"/>
          <p:cNvSpPr/>
          <p:nvPr/>
        </p:nvSpPr>
        <p:spPr>
          <a:xfrm>
            <a:off x="7411453" y="192505"/>
            <a:ext cx="4644559" cy="2132684"/>
          </a:xfrm>
          <a:prstGeom prst="roundRect">
            <a:avLst/>
          </a:prstGeom>
          <a:solidFill>
            <a:srgbClr val="FFFF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1"/>
                </a:solidFill>
                <a:latin typeface="Times New Roman" panose="02020603050405020304" pitchFamily="18" charset="0"/>
                <a:cs typeface="Times New Roman" panose="02020603050405020304" pitchFamily="18" charset="0"/>
              </a:rPr>
              <a:t>Выбор метода </a:t>
            </a:r>
            <a:r>
              <a:rPr lang="ru-RU" sz="2400" dirty="0">
                <a:solidFill>
                  <a:schemeClr val="bg1"/>
                </a:solidFill>
                <a:latin typeface="Times New Roman" panose="02020603050405020304" pitchFamily="18" charset="0"/>
                <a:cs typeface="Times New Roman" panose="02020603050405020304" pitchFamily="18" charset="0"/>
              </a:rPr>
              <a:t>обучения</a:t>
            </a:r>
          </a:p>
          <a:p>
            <a:pPr algn="ctr"/>
            <a:r>
              <a:rPr lang="ru-RU" sz="2400" dirty="0">
                <a:solidFill>
                  <a:schemeClr val="bg1"/>
                </a:solidFill>
                <a:latin typeface="Times New Roman" panose="02020603050405020304" pitchFamily="18" charset="0"/>
                <a:cs typeface="Times New Roman" panose="02020603050405020304" pitchFamily="18" charset="0"/>
              </a:rPr>
              <a:t>з</a:t>
            </a:r>
            <a:r>
              <a:rPr lang="ru-RU" sz="2400" dirty="0" smtClean="0">
                <a:solidFill>
                  <a:schemeClr val="bg1"/>
                </a:solidFill>
                <a:latin typeface="Times New Roman" panose="02020603050405020304" pitchFamily="18" charset="0"/>
                <a:cs typeface="Times New Roman" panose="02020603050405020304" pitchFamily="18" charset="0"/>
              </a:rPr>
              <a:t>ависит от </a:t>
            </a:r>
            <a:r>
              <a:rPr lang="ru-RU" sz="2400" dirty="0">
                <a:solidFill>
                  <a:schemeClr val="bg1"/>
                </a:solidFill>
                <a:latin typeface="Times New Roman" panose="02020603050405020304" pitchFamily="18" charset="0"/>
                <a:cs typeface="Times New Roman" panose="02020603050405020304" pitchFamily="18" charset="0"/>
              </a:rPr>
              <a:t>цели и </a:t>
            </a:r>
            <a:r>
              <a:rPr lang="ru-RU" sz="2400" dirty="0" smtClean="0">
                <a:solidFill>
                  <a:schemeClr val="bg1"/>
                </a:solidFill>
                <a:latin typeface="Times New Roman" panose="02020603050405020304" pitchFamily="18" charset="0"/>
                <a:cs typeface="Times New Roman" panose="02020603050405020304" pitchFamily="18" charset="0"/>
              </a:rPr>
              <a:t>содержания</a:t>
            </a:r>
          </a:p>
          <a:p>
            <a:pPr algn="ctr"/>
            <a:r>
              <a:rPr lang="ru-RU" sz="2400" dirty="0" smtClean="0">
                <a:solidFill>
                  <a:schemeClr val="bg1"/>
                </a:solidFill>
                <a:latin typeface="Times New Roman" panose="02020603050405020304" pitchFamily="18" charset="0"/>
                <a:cs typeface="Times New Roman" panose="02020603050405020304" pitchFamily="18" charset="0"/>
              </a:rPr>
              <a:t>образовательной</a:t>
            </a:r>
          </a:p>
          <a:p>
            <a:pPr algn="ctr"/>
            <a:r>
              <a:rPr lang="ru-RU" sz="2400" dirty="0" smtClean="0">
                <a:solidFill>
                  <a:schemeClr val="bg1"/>
                </a:solidFill>
                <a:latin typeface="Times New Roman" panose="02020603050405020304" pitchFamily="18" charset="0"/>
                <a:cs typeface="Times New Roman" panose="02020603050405020304" pitchFamily="18" charset="0"/>
              </a:rPr>
              <a:t>деятельности.</a:t>
            </a:r>
          </a:p>
        </p:txBody>
      </p:sp>
      <p:sp>
        <p:nvSpPr>
          <p:cNvPr id="4" name="Скругленный прямоугольник 3"/>
          <p:cNvSpPr/>
          <p:nvPr/>
        </p:nvSpPr>
        <p:spPr>
          <a:xfrm>
            <a:off x="66170" y="2518139"/>
            <a:ext cx="2846117" cy="3655567"/>
          </a:xfrm>
          <a:prstGeom prst="roundRect">
            <a:avLst/>
          </a:prstGeom>
          <a:gradFill flip="none" rotWithShape="1">
            <a:gsLst>
              <a:gs pos="49000">
                <a:srgbClr val="1ABC35"/>
              </a:gs>
              <a:gs pos="100000">
                <a:schemeClr val="bg2">
                  <a:shade val="96000"/>
                  <a:hueMod val="88000"/>
                  <a:satMod val="220000"/>
                  <a:lumMod val="82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800" b="1" dirty="0">
                <a:solidFill>
                  <a:srgbClr val="7030A0"/>
                </a:solidFill>
                <a:latin typeface="Times New Roman" panose="02020603050405020304" pitchFamily="18" charset="0"/>
                <a:cs typeface="Times New Roman" panose="02020603050405020304" pitchFamily="18" charset="0"/>
              </a:rPr>
              <a:t>МЕТОДЫ</a:t>
            </a:r>
          </a:p>
          <a:p>
            <a:pPr algn="ctr"/>
            <a:r>
              <a:rPr lang="ru-RU" sz="2800" b="1" dirty="0" smtClean="0">
                <a:solidFill>
                  <a:srgbClr val="7030A0"/>
                </a:solidFill>
                <a:latin typeface="Times New Roman" panose="02020603050405020304" pitchFamily="18" charset="0"/>
                <a:cs typeface="Times New Roman" panose="02020603050405020304" pitchFamily="18" charset="0"/>
              </a:rPr>
              <a:t>Практические</a:t>
            </a:r>
          </a:p>
          <a:p>
            <a:r>
              <a:rPr lang="ru-RU" sz="2400" b="1" dirty="0" smtClean="0">
                <a:solidFill>
                  <a:schemeClr val="bg1"/>
                </a:solidFill>
                <a:latin typeface="Times New Roman" panose="02020603050405020304" pitchFamily="18" charset="0"/>
                <a:cs typeface="Times New Roman" panose="02020603050405020304" pitchFamily="18" charset="0"/>
              </a:rPr>
              <a:t> опыт</a:t>
            </a: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cs typeface="Times New Roman" panose="02020603050405020304" pitchFamily="18" charset="0"/>
              </a:rPr>
              <a:t>упражнение</a:t>
            </a: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err="1" smtClean="0">
                <a:solidFill>
                  <a:schemeClr val="bg1"/>
                </a:solidFill>
                <a:latin typeface="Times New Roman" panose="02020603050405020304" pitchFamily="18" charset="0"/>
                <a:cs typeface="Times New Roman" panose="02020603050405020304" pitchFamily="18" charset="0"/>
              </a:rPr>
              <a:t>эксперименти</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err="1" smtClean="0">
                <a:solidFill>
                  <a:schemeClr val="bg1"/>
                </a:solidFill>
                <a:latin typeface="Times New Roman" panose="02020603050405020304" pitchFamily="18" charset="0"/>
                <a:cs typeface="Times New Roman" panose="02020603050405020304" pitchFamily="18" charset="0"/>
              </a:rPr>
              <a:t>рование</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 моделирование</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3041839" y="2518140"/>
            <a:ext cx="3081286" cy="3655567"/>
          </a:xfrm>
          <a:prstGeom prst="roundRect">
            <a:avLst/>
          </a:prstGeom>
          <a:gradFill>
            <a:gsLst>
              <a:gs pos="54000">
                <a:srgbClr val="1ABC35"/>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ctr"/>
            <a:r>
              <a:rPr lang="ru-RU" sz="2800" b="1" dirty="0" smtClean="0">
                <a:solidFill>
                  <a:srgbClr val="7030A0"/>
                </a:solidFill>
                <a:latin typeface="Times New Roman" panose="02020603050405020304" pitchFamily="18" charset="0"/>
                <a:cs typeface="Times New Roman" panose="02020603050405020304" pitchFamily="18" charset="0"/>
              </a:rPr>
              <a:t>МЕТОДЫ</a:t>
            </a:r>
          </a:p>
          <a:p>
            <a:pPr algn="ctr"/>
            <a:r>
              <a:rPr lang="ru-RU" sz="2800" b="1" dirty="0">
                <a:solidFill>
                  <a:srgbClr val="7030A0"/>
                </a:solidFill>
                <a:latin typeface="Times New Roman" panose="02020603050405020304" pitchFamily="18" charset="0"/>
                <a:cs typeface="Times New Roman" panose="02020603050405020304" pitchFamily="18" charset="0"/>
              </a:rPr>
              <a:t>н</a:t>
            </a:r>
            <a:r>
              <a:rPr lang="ru-RU" sz="2800" b="1" dirty="0" smtClean="0">
                <a:solidFill>
                  <a:srgbClr val="7030A0"/>
                </a:solidFill>
                <a:latin typeface="Times New Roman" panose="02020603050405020304" pitchFamily="18" charset="0"/>
                <a:cs typeface="Times New Roman" panose="02020603050405020304" pitchFamily="18" charset="0"/>
              </a:rPr>
              <a:t>аглядные:</a:t>
            </a:r>
          </a:p>
          <a:p>
            <a:r>
              <a:rPr lang="ru-RU" sz="2400" b="1" dirty="0" smtClean="0">
                <a:solidFill>
                  <a:schemeClr val="bg1"/>
                </a:solidFill>
                <a:latin typeface="Times New Roman" panose="02020603050405020304" pitchFamily="18" charset="0"/>
                <a:cs typeface="Times New Roman" panose="02020603050405020304" pitchFamily="18" charset="0"/>
              </a:rPr>
              <a:t>наблюдения      демонстрация   </a:t>
            </a:r>
          </a:p>
          <a:p>
            <a:r>
              <a:rPr lang="ru-RU" sz="2400" b="1" dirty="0" smtClean="0">
                <a:solidFill>
                  <a:schemeClr val="bg1"/>
                </a:solidFill>
                <a:latin typeface="Times New Roman" panose="02020603050405020304" pitchFamily="18" charset="0"/>
                <a:cs typeface="Times New Roman" panose="02020603050405020304" pitchFamily="18" charset="0"/>
              </a:rPr>
              <a:t>мультфильмов </a:t>
            </a:r>
          </a:p>
          <a:p>
            <a:r>
              <a:rPr lang="ru-RU" sz="2400" b="1" dirty="0" smtClean="0">
                <a:solidFill>
                  <a:schemeClr val="bg1"/>
                </a:solidFill>
                <a:latin typeface="Times New Roman" panose="02020603050405020304" pitchFamily="18" charset="0"/>
                <a:cs typeface="Times New Roman" panose="02020603050405020304" pitchFamily="18" charset="0"/>
              </a:rPr>
              <a:t>и т.д.               рассматривание иллюстраций</a:t>
            </a:r>
          </a:p>
          <a:p>
            <a:r>
              <a:rPr lang="ru-RU" sz="2400" b="1" dirty="0" smtClean="0">
                <a:solidFill>
                  <a:schemeClr val="bg1"/>
                </a:solidFill>
                <a:latin typeface="Times New Roman" panose="02020603050405020304" pitchFamily="18" charset="0"/>
                <a:cs typeface="Times New Roman" panose="02020603050405020304" pitchFamily="18" charset="0"/>
              </a:rPr>
              <a:t>кукольные театры</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7411453" y="3862137"/>
            <a:ext cx="45719" cy="721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6221581" y="2518141"/>
            <a:ext cx="2875224" cy="3655565"/>
          </a:xfrm>
          <a:prstGeom prst="roundRect">
            <a:avLst/>
          </a:prstGeom>
          <a:gradFill>
            <a:gsLst>
              <a:gs pos="56000">
                <a:srgbClr val="1ABC35"/>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800" b="1" dirty="0" smtClean="0">
                <a:solidFill>
                  <a:srgbClr val="7030A0"/>
                </a:solidFill>
                <a:latin typeface="Times New Roman" panose="02020603050405020304" pitchFamily="18" charset="0"/>
                <a:cs typeface="Times New Roman" panose="02020603050405020304" pitchFamily="18" charset="0"/>
              </a:rPr>
              <a:t>МЕТОДЫ словесные </a:t>
            </a:r>
            <a:endParaRPr lang="ru-RU" sz="2800" b="1" dirty="0">
              <a:solidFill>
                <a:srgbClr val="7030A0"/>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рассказ </a:t>
            </a:r>
            <a:r>
              <a:rPr lang="ru-RU" sz="2400" b="1" dirty="0">
                <a:solidFill>
                  <a:schemeClr val="bg1"/>
                </a:solidFill>
                <a:latin typeface="Times New Roman" panose="02020603050405020304" pitchFamily="18" charset="0"/>
                <a:cs typeface="Times New Roman" panose="02020603050405020304" pitchFamily="18" charset="0"/>
              </a:rPr>
              <a:t>педагога </a:t>
            </a:r>
          </a:p>
          <a:p>
            <a:r>
              <a:rPr lang="ru-RU" sz="2400" b="1" dirty="0" smtClean="0">
                <a:solidFill>
                  <a:schemeClr val="bg1"/>
                </a:solidFill>
                <a:latin typeface="Times New Roman" panose="02020603050405020304" pitchFamily="18" charset="0"/>
                <a:cs typeface="Times New Roman" panose="02020603050405020304" pitchFamily="18" charset="0"/>
              </a:rPr>
              <a:t>беседа </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чтение </a:t>
            </a:r>
            <a:r>
              <a:rPr lang="ru-RU" sz="2400" b="1" dirty="0">
                <a:solidFill>
                  <a:schemeClr val="bg1"/>
                </a:solidFill>
                <a:latin typeface="Times New Roman" panose="02020603050405020304" pitchFamily="18" charset="0"/>
                <a:cs typeface="Times New Roman" panose="02020603050405020304" pitchFamily="18" charset="0"/>
              </a:rPr>
              <a:t>художественной литературы </a:t>
            </a:r>
          </a:p>
        </p:txBody>
      </p:sp>
      <p:sp>
        <p:nvSpPr>
          <p:cNvPr id="8" name="Скругленный прямоугольник 7"/>
          <p:cNvSpPr/>
          <p:nvPr/>
        </p:nvSpPr>
        <p:spPr>
          <a:xfrm>
            <a:off x="9262620" y="2518140"/>
            <a:ext cx="2793392" cy="3655567"/>
          </a:xfrm>
          <a:prstGeom prst="roundRect">
            <a:avLst/>
          </a:prstGeom>
          <a:gradFill>
            <a:gsLst>
              <a:gs pos="51000">
                <a:srgbClr val="1ABC35">
                  <a:lumMod val="91000"/>
                  <a:lumOff val="9000"/>
                </a:srgbClr>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algn="ctr"/>
            <a:r>
              <a:rPr lang="ru-RU" sz="2400" b="1" dirty="0" smtClean="0">
                <a:solidFill>
                  <a:srgbClr val="7030A0"/>
                </a:solidFill>
                <a:latin typeface="Times New Roman" panose="02020603050405020304" pitchFamily="18" charset="0"/>
                <a:cs typeface="Times New Roman" panose="02020603050405020304" pitchFamily="18" charset="0"/>
              </a:rPr>
              <a:t>МЕТОДЫ </a:t>
            </a:r>
            <a:r>
              <a:rPr lang="ru-RU" sz="2800" b="1" dirty="0" smtClean="0">
                <a:solidFill>
                  <a:srgbClr val="7030A0"/>
                </a:solidFill>
                <a:latin typeface="Times New Roman" panose="02020603050405020304" pitchFamily="18" charset="0"/>
                <a:cs typeface="Times New Roman" panose="02020603050405020304" pitchFamily="18" charset="0"/>
              </a:rPr>
              <a:t>  игровые </a:t>
            </a:r>
            <a:endParaRPr lang="ru-RU" sz="2800" b="1" dirty="0">
              <a:solidFill>
                <a:srgbClr val="7030A0"/>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дидактическая </a:t>
            </a:r>
            <a:r>
              <a:rPr lang="ru-RU" sz="2400" b="1" dirty="0">
                <a:solidFill>
                  <a:schemeClr val="bg1"/>
                </a:solidFill>
                <a:latin typeface="Times New Roman" panose="02020603050405020304" pitchFamily="18" charset="0"/>
                <a:cs typeface="Times New Roman" panose="02020603050405020304" pitchFamily="18" charset="0"/>
              </a:rPr>
              <a:t>игра </a:t>
            </a:r>
          </a:p>
          <a:p>
            <a:r>
              <a:rPr lang="ru-RU" sz="2400" b="1" dirty="0" smtClean="0">
                <a:solidFill>
                  <a:schemeClr val="bg1"/>
                </a:solidFill>
                <a:latin typeface="Times New Roman" panose="02020603050405020304" pitchFamily="18" charset="0"/>
                <a:cs typeface="Times New Roman" panose="02020603050405020304" pitchFamily="18" charset="0"/>
              </a:rPr>
              <a:t>воображаемая </a:t>
            </a:r>
            <a:r>
              <a:rPr lang="ru-RU" sz="2400" b="1" dirty="0">
                <a:solidFill>
                  <a:schemeClr val="bg1"/>
                </a:solidFill>
                <a:latin typeface="Times New Roman" panose="02020603050405020304" pitchFamily="18" charset="0"/>
                <a:cs typeface="Times New Roman" panose="02020603050405020304" pitchFamily="18" charset="0"/>
              </a:rPr>
              <a:t>ситуация в развёрнутом </a:t>
            </a:r>
            <a:r>
              <a:rPr lang="ru-RU" sz="2400" b="1" dirty="0" smtClean="0">
                <a:solidFill>
                  <a:schemeClr val="bg1"/>
                </a:solidFill>
                <a:latin typeface="Times New Roman" panose="02020603050405020304" pitchFamily="18" charset="0"/>
                <a:cs typeface="Times New Roman" panose="02020603050405020304" pitchFamily="18" charset="0"/>
              </a:rPr>
              <a:t>виде </a:t>
            </a:r>
          </a:p>
          <a:p>
            <a:r>
              <a:rPr lang="ru-RU" sz="2400" b="1" dirty="0">
                <a:solidFill>
                  <a:schemeClr val="bg1"/>
                </a:solidFill>
                <a:latin typeface="Times New Roman" panose="02020603050405020304" pitchFamily="18" charset="0"/>
                <a:cs typeface="Times New Roman" panose="02020603050405020304" pitchFamily="18" charset="0"/>
              </a:rPr>
              <a:t>и</a:t>
            </a:r>
            <a:r>
              <a:rPr lang="ru-RU" sz="2400" b="1" dirty="0" smtClean="0">
                <a:solidFill>
                  <a:schemeClr val="bg1"/>
                </a:solidFill>
                <a:latin typeface="Times New Roman" panose="02020603050405020304" pitchFamily="18" charset="0"/>
                <a:cs typeface="Times New Roman" panose="02020603050405020304" pitchFamily="18" charset="0"/>
              </a:rPr>
              <a:t>гры-забавы</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661595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rgbClr val="00B0F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125407" y="1529118"/>
            <a:ext cx="5409120" cy="3239830"/>
          </a:xfrm>
          <a:prstGeom prst="roundRect">
            <a:avLst/>
          </a:prstGeom>
          <a:gradFill flip="none" rotWithShape="1">
            <a:gsLst>
              <a:gs pos="49000">
                <a:srgbClr val="1ABC35"/>
              </a:gs>
              <a:gs pos="100000">
                <a:schemeClr val="bg2">
                  <a:shade val="96000"/>
                  <a:hueMod val="88000"/>
                  <a:satMod val="220000"/>
                  <a:lumMod val="82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ru-RU" sz="2400" b="1" dirty="0" smtClean="0">
                <a:solidFill>
                  <a:schemeClr val="bg1"/>
                </a:solidFill>
                <a:latin typeface="Times New Roman" panose="02020603050405020304" pitchFamily="18" charset="0"/>
                <a:cs typeface="Times New Roman" panose="02020603050405020304" pitchFamily="18" charset="0"/>
              </a:rPr>
              <a:t>внезапное </a:t>
            </a:r>
            <a:r>
              <a:rPr lang="ru-RU" sz="2400" b="1" dirty="0">
                <a:solidFill>
                  <a:schemeClr val="bg1"/>
                </a:solidFill>
                <a:latin typeface="Times New Roman" panose="02020603050405020304" pitchFamily="18" charset="0"/>
                <a:cs typeface="Times New Roman" panose="02020603050405020304" pitchFamily="18" charset="0"/>
              </a:rPr>
              <a:t>появление объектов, </a:t>
            </a:r>
            <a:r>
              <a:rPr lang="ru-RU" sz="2400" b="1" dirty="0" smtClean="0">
                <a:solidFill>
                  <a:schemeClr val="bg1"/>
                </a:solidFill>
                <a:latin typeface="Times New Roman" panose="02020603050405020304" pitchFamily="18" charset="0"/>
                <a:cs typeface="Times New Roman" panose="02020603050405020304" pitchFamily="18" charset="0"/>
              </a:rPr>
              <a:t>игрушек,</a:t>
            </a:r>
            <a:r>
              <a:rPr lang="ru-RU" sz="2400" b="1" dirty="0">
                <a:solidFill>
                  <a:schemeClr val="bg1"/>
                </a:solidFill>
                <a:latin typeface="Times New Roman" panose="02020603050405020304" pitchFamily="18" charset="0"/>
                <a:cs typeface="Times New Roman" panose="02020603050405020304" pitchFamily="18" charset="0"/>
              </a:rPr>
              <a:t>  </a:t>
            </a:r>
            <a:endParaRPr lang="ru-RU" sz="2400" b="1" dirty="0" smtClean="0">
              <a:solidFill>
                <a:schemeClr val="bg1"/>
              </a:solidFill>
              <a:latin typeface="Times New Roman" panose="02020603050405020304" pitchFamily="18" charset="0"/>
              <a:cs typeface="Times New Roman" panose="02020603050405020304" pitchFamily="18" charset="0"/>
            </a:endParaRP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выполнение </a:t>
            </a:r>
            <a:r>
              <a:rPr lang="ru-RU" sz="2400" b="1" dirty="0">
                <a:solidFill>
                  <a:schemeClr val="bg1"/>
                </a:solidFill>
                <a:latin typeface="Times New Roman" panose="02020603050405020304" pitchFamily="18" charset="0"/>
                <a:cs typeface="Times New Roman" panose="02020603050405020304" pitchFamily="18" charset="0"/>
              </a:rPr>
              <a:t>воспитателем </a:t>
            </a:r>
            <a:r>
              <a:rPr lang="ru-RU" sz="2400" b="1" dirty="0" smtClean="0">
                <a:solidFill>
                  <a:schemeClr val="bg1"/>
                </a:solidFill>
                <a:latin typeface="Times New Roman" panose="02020603050405020304" pitchFamily="18" charset="0"/>
                <a:cs typeface="Times New Roman" panose="02020603050405020304" pitchFamily="18" charset="0"/>
              </a:rPr>
              <a:t> различных </a:t>
            </a:r>
            <a:r>
              <a:rPr lang="ru-RU" sz="2400" b="1" dirty="0">
                <a:solidFill>
                  <a:schemeClr val="bg1"/>
                </a:solidFill>
                <a:latin typeface="Times New Roman" panose="02020603050405020304" pitchFamily="18" charset="0"/>
                <a:cs typeface="Times New Roman" panose="02020603050405020304" pitchFamily="18" charset="0"/>
              </a:rPr>
              <a:t>игровых действий,</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загадывание загадок,</a:t>
            </a:r>
            <a:r>
              <a:rPr lang="en-US" sz="2400" b="1" dirty="0">
                <a:solidFill>
                  <a:schemeClr val="bg1"/>
                </a:solidFill>
                <a:latin typeface="Times New Roman" panose="02020603050405020304" pitchFamily="18" charset="0"/>
                <a:cs typeface="Times New Roman" panose="02020603050405020304" pitchFamily="18" charset="0"/>
              </a:rPr>
              <a:t>  </a:t>
            </a:r>
            <a:endParaRPr lang="ru-RU" sz="2400" b="1" dirty="0" smtClean="0">
              <a:solidFill>
                <a:schemeClr val="bg1"/>
              </a:solidFill>
              <a:latin typeface="Times New Roman" panose="02020603050405020304" pitchFamily="18" charset="0"/>
              <a:cs typeface="Times New Roman" panose="02020603050405020304" pitchFamily="18" charset="0"/>
            </a:endParaRP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введение </a:t>
            </a:r>
            <a:r>
              <a:rPr lang="ru-RU" sz="2400" b="1" dirty="0">
                <a:solidFill>
                  <a:schemeClr val="bg1"/>
                </a:solidFill>
                <a:latin typeface="Times New Roman" panose="02020603050405020304" pitchFamily="18" charset="0"/>
                <a:cs typeface="Times New Roman" panose="02020603050405020304" pitchFamily="18" charset="0"/>
              </a:rPr>
              <a:t>элементов соревнований</a:t>
            </a:r>
            <a:r>
              <a:rPr lang="ru-RU" sz="2400" b="1" dirty="0" smtClean="0">
                <a:solidFill>
                  <a:schemeClr val="bg1"/>
                </a:solidFill>
                <a:latin typeface="Times New Roman" panose="02020603050405020304" pitchFamily="18" charset="0"/>
                <a:cs typeface="Times New Roman" panose="02020603050405020304" pitchFamily="18" charset="0"/>
              </a:rPr>
              <a:t>,</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a:t>
            </a:r>
            <a:r>
              <a:rPr lang="en-US" sz="2400" b="1" dirty="0" err="1" smtClean="0">
                <a:solidFill>
                  <a:schemeClr val="bg1"/>
                </a:solidFill>
                <a:latin typeface="Times New Roman" panose="02020603050405020304" pitchFamily="18" charset="0"/>
                <a:cs typeface="Times New Roman" panose="02020603050405020304" pitchFamily="18" charset="0"/>
              </a:rPr>
              <a:t>создание</a:t>
            </a: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b="1" dirty="0" err="1">
                <a:solidFill>
                  <a:schemeClr val="bg1"/>
                </a:solidFill>
                <a:latin typeface="Times New Roman" panose="02020603050405020304" pitchFamily="18" charset="0"/>
                <a:cs typeface="Times New Roman" panose="02020603050405020304" pitchFamily="18" charset="0"/>
              </a:rPr>
              <a:t>игровой</a:t>
            </a:r>
            <a:r>
              <a:rPr lang="en-US" sz="2400" b="1" dirty="0">
                <a:solidFill>
                  <a:schemeClr val="bg1"/>
                </a:solidFill>
                <a:latin typeface="Times New Roman" panose="02020603050405020304" pitchFamily="18" charset="0"/>
                <a:cs typeface="Times New Roman" panose="02020603050405020304" pitchFamily="18" charset="0"/>
              </a:rPr>
              <a:t> </a:t>
            </a:r>
            <a:r>
              <a:rPr lang="en-US" sz="2400" b="1" dirty="0" err="1" smtClean="0">
                <a:solidFill>
                  <a:schemeClr val="bg1"/>
                </a:solidFill>
                <a:latin typeface="Times New Roman" panose="02020603050405020304" pitchFamily="18" charset="0"/>
                <a:cs typeface="Times New Roman" panose="02020603050405020304" pitchFamily="18" charset="0"/>
              </a:rPr>
              <a:t>ситуации</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760234" y="192689"/>
            <a:ext cx="3233210" cy="111560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Методы </a:t>
            </a:r>
          </a:p>
          <a:p>
            <a:pPr algn="ctr"/>
            <a:r>
              <a:rPr lang="ru-RU" sz="3200" b="1" dirty="0" smtClean="0">
                <a:solidFill>
                  <a:schemeClr val="bg1"/>
                </a:solidFill>
                <a:latin typeface="Times New Roman" panose="02020603050405020304" pitchFamily="18" charset="0"/>
                <a:cs typeface="Times New Roman" panose="02020603050405020304" pitchFamily="18" charset="0"/>
              </a:rPr>
              <a:t>игровые</a:t>
            </a:r>
            <a:endParaRPr lang="ru-RU" sz="3200" b="1" dirty="0">
              <a:solidFill>
                <a:schemeClr val="bg1"/>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87764" y="192689"/>
            <a:ext cx="4560499" cy="23964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Рисунок 11"/>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5823285" y="2791327"/>
            <a:ext cx="5895474" cy="39704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1344510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0">
              <a:srgbClr val="FFFF0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Скругленный прямоугольник 2"/>
          <p:cNvSpPr/>
          <p:nvPr/>
        </p:nvSpPr>
        <p:spPr>
          <a:xfrm>
            <a:off x="685616" y="202498"/>
            <a:ext cx="316893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наглядные</a:t>
            </a:r>
            <a:endParaRPr lang="ru-RU" sz="3200" b="1" dirty="0">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8146487" y="202498"/>
            <a:ext cx="306546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словесные</a:t>
            </a:r>
            <a:endParaRPr lang="ru-RU" sz="3200" b="1" dirty="0">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6358146" y="1318102"/>
            <a:ext cx="5719230" cy="5209308"/>
          </a:xfrm>
          <a:prstGeom prst="roundRect">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b="1" dirty="0" smtClean="0">
                <a:solidFill>
                  <a:schemeClr val="bg1"/>
                </a:solidFill>
                <a:latin typeface="Times New Roman" panose="02020603050405020304" pitchFamily="18" charset="0"/>
                <a:cs typeface="Times New Roman" panose="02020603050405020304" pitchFamily="18" charset="0"/>
              </a:rPr>
              <a:t>- Показ </a:t>
            </a:r>
            <a:r>
              <a:rPr lang="ru-RU" sz="2400" b="1" dirty="0">
                <a:solidFill>
                  <a:schemeClr val="bg1"/>
                </a:solidFill>
                <a:latin typeface="Times New Roman" panose="02020603050405020304" pitchFamily="18" charset="0"/>
                <a:cs typeface="Times New Roman" panose="02020603050405020304" pitchFamily="18" charset="0"/>
              </a:rPr>
              <a:t>с называнием игрушек, п</a:t>
            </a:r>
            <a:r>
              <a:rPr lang="ru-RU" sz="2400" b="1" dirty="0" smtClean="0">
                <a:solidFill>
                  <a:schemeClr val="bg1"/>
                </a:solidFill>
                <a:latin typeface="Times New Roman" panose="02020603050405020304" pitchFamily="18" charset="0"/>
                <a:cs typeface="Times New Roman" panose="02020603050405020304" pitchFamily="18" charset="0"/>
              </a:rPr>
              <a:t>редметов.</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Подсказывание </a:t>
            </a:r>
            <a:r>
              <a:rPr lang="ru-RU" sz="2400" b="1" dirty="0">
                <a:solidFill>
                  <a:schemeClr val="bg1"/>
                </a:solidFill>
                <a:latin typeface="Times New Roman" panose="02020603050405020304" pitchFamily="18" charset="0"/>
                <a:cs typeface="Times New Roman" panose="02020603050405020304" pitchFamily="18" charset="0"/>
              </a:rPr>
              <a:t>нужного </a:t>
            </a:r>
            <a:r>
              <a:rPr lang="ru-RU" sz="2400" b="1" dirty="0" smtClean="0">
                <a:solidFill>
                  <a:schemeClr val="bg1"/>
                </a:solidFill>
                <a:latin typeface="Times New Roman" panose="02020603050405020304" pitchFamily="18" charset="0"/>
                <a:cs typeface="Times New Roman" panose="02020603050405020304" pitchFamily="18" charset="0"/>
              </a:rPr>
              <a:t>слова</a:t>
            </a:r>
            <a:endParaRPr lang="ru-RU" sz="2400" b="1" dirty="0">
              <a:solidFill>
                <a:schemeClr val="bg1"/>
              </a:solidFill>
              <a:latin typeface="Times New Roman" panose="02020603050405020304" pitchFamily="18" charset="0"/>
              <a:cs typeface="Times New Roman" panose="02020603050405020304" pitchFamily="18" charset="0"/>
            </a:endParaRP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Объяснение </a:t>
            </a:r>
            <a:r>
              <a:rPr lang="ru-RU" sz="2400" b="1" dirty="0">
                <a:solidFill>
                  <a:schemeClr val="bg1"/>
                </a:solidFill>
                <a:latin typeface="Times New Roman" panose="02020603050405020304" pitchFamily="18" charset="0"/>
                <a:cs typeface="Times New Roman" panose="02020603050405020304" pitchFamily="18" charset="0"/>
              </a:rPr>
              <a:t>назначения </a:t>
            </a:r>
            <a:r>
              <a:rPr lang="ru-RU" sz="2400" b="1" dirty="0" smtClean="0">
                <a:solidFill>
                  <a:schemeClr val="bg1"/>
                </a:solidFill>
                <a:latin typeface="Times New Roman" panose="02020603050405020304" pitchFamily="18" charset="0"/>
                <a:cs typeface="Times New Roman" panose="02020603050405020304" pitchFamily="18" charset="0"/>
              </a:rPr>
              <a:t>предмета. </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 Многократное повторение </a:t>
            </a:r>
            <a:r>
              <a:rPr lang="ru-RU" sz="2400" b="1" dirty="0">
                <a:solidFill>
                  <a:schemeClr val="bg1"/>
                </a:solidFill>
                <a:latin typeface="Times New Roman" panose="02020603050405020304" pitchFamily="18" charset="0"/>
                <a:cs typeface="Times New Roman" panose="02020603050405020304" pitchFamily="18" charset="0"/>
              </a:rPr>
              <a:t>нового слова в сочетании со </a:t>
            </a:r>
            <a:r>
              <a:rPr lang="ru-RU" sz="2400" b="1" dirty="0" smtClean="0">
                <a:solidFill>
                  <a:schemeClr val="bg1"/>
                </a:solidFill>
                <a:latin typeface="Times New Roman" panose="02020603050405020304" pitchFamily="18" charset="0"/>
                <a:cs typeface="Times New Roman" panose="02020603050405020304" pitchFamily="18" charset="0"/>
              </a:rPr>
              <a:t>знакомым</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Вопросы.</a:t>
            </a:r>
          </a:p>
          <a:p>
            <a:pPr marL="342900" indent="-342900">
              <a:buFontTx/>
              <a:buChar char="-"/>
            </a:pPr>
            <a:r>
              <a:rPr lang="ru-RU" sz="2400" b="1" dirty="0" err="1" smtClean="0">
                <a:solidFill>
                  <a:schemeClr val="bg1"/>
                </a:solidFill>
                <a:latin typeface="Times New Roman" panose="02020603050405020304" pitchFamily="18" charset="0"/>
                <a:cs typeface="Times New Roman" panose="02020603050405020304" pitchFamily="18" charset="0"/>
              </a:rPr>
              <a:t>Договаривание</a:t>
            </a:r>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cs typeface="Times New Roman" panose="02020603050405020304" pitchFamily="18" charset="0"/>
              </a:rPr>
              <a:t>слова в конце фразы </a:t>
            </a:r>
            <a:endParaRPr lang="ru-RU" sz="2400" b="1" dirty="0" smtClean="0">
              <a:solidFill>
                <a:schemeClr val="bg1"/>
              </a:solidFill>
              <a:latin typeface="Times New Roman" panose="02020603050405020304" pitchFamily="18" charset="0"/>
              <a:cs typeface="Times New Roman" panose="02020603050405020304" pitchFamily="18" charset="0"/>
            </a:endParaRP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Пояснение, Напоминание.</a:t>
            </a:r>
          </a:p>
          <a:p>
            <a:pPr marL="342900" indent="-342900">
              <a:buFontTx/>
              <a:buChar char="-"/>
            </a:pPr>
            <a:r>
              <a:rPr lang="ru-RU" sz="2400" b="1" dirty="0">
                <a:solidFill>
                  <a:schemeClr val="bg1"/>
                </a:solidFill>
                <a:latin typeface="Times New Roman" panose="02020603050405020304" pitchFamily="18" charset="0"/>
                <a:cs typeface="Times New Roman" panose="02020603050405020304" pitchFamily="18" charset="0"/>
              </a:rPr>
              <a:t> </a:t>
            </a:r>
            <a:r>
              <a:rPr lang="ru-RU" sz="2400" b="1" dirty="0" smtClean="0">
                <a:solidFill>
                  <a:schemeClr val="bg1"/>
                </a:solidFill>
                <a:latin typeface="Times New Roman" panose="02020603050405020304" pitchFamily="18" charset="0"/>
                <a:cs typeface="Times New Roman" panose="02020603050405020304" pitchFamily="18" charset="0"/>
              </a:rPr>
              <a:t>Использование </a:t>
            </a:r>
            <a:r>
              <a:rPr lang="ru-RU" sz="2400" b="1" dirty="0">
                <a:solidFill>
                  <a:schemeClr val="bg1"/>
                </a:solidFill>
                <a:latin typeface="Times New Roman" panose="02020603050405020304" pitchFamily="18" charset="0"/>
                <a:cs typeface="Times New Roman" panose="02020603050405020304" pitchFamily="18" charset="0"/>
              </a:rPr>
              <a:t>художественного </a:t>
            </a:r>
            <a:r>
              <a:rPr lang="ru-RU" sz="2400" b="1" dirty="0" smtClean="0">
                <a:solidFill>
                  <a:schemeClr val="bg1"/>
                </a:solidFill>
                <a:latin typeface="Times New Roman" panose="02020603050405020304" pitchFamily="18" charset="0"/>
                <a:cs typeface="Times New Roman" panose="02020603050405020304" pitchFamily="18" charset="0"/>
              </a:rPr>
              <a:t>слова</a:t>
            </a:r>
          </a:p>
          <a:p>
            <a:r>
              <a:rPr lang="ru-RU" sz="2000" b="1" dirty="0" smtClean="0">
                <a:latin typeface="Times New Roman" panose="02020603050405020304" pitchFamily="18" charset="0"/>
                <a:cs typeface="Times New Roman" panose="02020603050405020304" pitchFamily="18" charset="0"/>
              </a:rPr>
              <a:t> </a:t>
            </a:r>
            <a:endParaRPr lang="ru-RU" sz="2000" b="1" dirty="0">
              <a:solidFill>
                <a:schemeClr val="bg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68811" y="1318102"/>
            <a:ext cx="6006906" cy="5209308"/>
          </a:xfrm>
          <a:prstGeom prst="roundRect">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b="1" dirty="0" smtClean="0">
                <a:solidFill>
                  <a:schemeClr val="bg1"/>
                </a:solidFill>
                <a:latin typeface="Times New Roman" panose="02020603050405020304" pitchFamily="18" charset="0"/>
                <a:cs typeface="Times New Roman" panose="02020603050405020304" pitchFamily="18" charset="0"/>
              </a:rPr>
              <a:t>- Непосредственное восприятие предмета, игрушки.</a:t>
            </a:r>
            <a:br>
              <a:rPr lang="ru-RU" sz="2400" b="1" dirty="0" smtClean="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Показ с называнием </a:t>
            </a:r>
          </a:p>
          <a:p>
            <a:r>
              <a:rPr lang="ru-RU" sz="2400" b="1" dirty="0" smtClean="0">
                <a:solidFill>
                  <a:schemeClr val="bg1"/>
                </a:solidFill>
                <a:latin typeface="Times New Roman" panose="02020603050405020304" pitchFamily="18" charset="0"/>
                <a:cs typeface="Times New Roman" panose="02020603050405020304" pitchFamily="18" charset="0"/>
              </a:rPr>
              <a:t>- Пояснение </a:t>
            </a:r>
            <a:r>
              <a:rPr lang="ru-RU" sz="2400" b="1" dirty="0">
                <a:solidFill>
                  <a:schemeClr val="bg1"/>
                </a:solidFill>
                <a:latin typeface="Times New Roman" panose="02020603050405020304" pitchFamily="18" charset="0"/>
                <a:cs typeface="Times New Roman" panose="02020603050405020304" pitchFamily="18" charset="0"/>
              </a:rPr>
              <a:t>к тому, что видят </a:t>
            </a:r>
            <a:r>
              <a:rPr lang="ru-RU" sz="2400" b="1" dirty="0" smtClean="0">
                <a:solidFill>
                  <a:schemeClr val="bg1"/>
                </a:solidFill>
                <a:latin typeface="Times New Roman" panose="02020603050405020304" pitchFamily="18" charset="0"/>
                <a:cs typeface="Times New Roman" panose="02020603050405020304" pitchFamily="18" charset="0"/>
              </a:rPr>
              <a:t>дети</a:t>
            </a:r>
          </a:p>
          <a:p>
            <a:r>
              <a:rPr lang="ru-RU" sz="2400" b="1" dirty="0" smtClean="0">
                <a:solidFill>
                  <a:schemeClr val="bg1"/>
                </a:solidFill>
                <a:latin typeface="Times New Roman" panose="02020603050405020304" pitchFamily="18" charset="0"/>
                <a:cs typeface="Times New Roman" panose="02020603050405020304" pitchFamily="18" charset="0"/>
              </a:rPr>
              <a:t>- Активное </a:t>
            </a:r>
            <a:r>
              <a:rPr lang="ru-RU" sz="2400" b="1" dirty="0">
                <a:solidFill>
                  <a:schemeClr val="bg1"/>
                </a:solidFill>
                <a:latin typeface="Times New Roman" panose="02020603050405020304" pitchFamily="18" charset="0"/>
                <a:cs typeface="Times New Roman" panose="02020603050405020304" pitchFamily="18" charset="0"/>
              </a:rPr>
              <a:t>действие детей.</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Приближение </a:t>
            </a:r>
            <a:r>
              <a:rPr lang="ru-RU" sz="2400" b="1" dirty="0">
                <a:solidFill>
                  <a:schemeClr val="bg1"/>
                </a:solidFill>
                <a:latin typeface="Times New Roman" panose="02020603050405020304" pitchFamily="18" charset="0"/>
                <a:cs typeface="Times New Roman" panose="02020603050405020304" pitchFamily="18" charset="0"/>
              </a:rPr>
              <a:t>объекта к детям.</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Задание детям</a:t>
            </a:r>
          </a:p>
          <a:p>
            <a:r>
              <a:rPr lang="ru-RU" sz="2400" b="1" dirty="0" smtClean="0">
                <a:solidFill>
                  <a:schemeClr val="bg1"/>
                </a:solidFill>
                <a:latin typeface="Times New Roman" panose="02020603050405020304" pitchFamily="18" charset="0"/>
                <a:cs typeface="Times New Roman" panose="02020603050405020304" pitchFamily="18" charset="0"/>
              </a:rPr>
              <a:t>- Вопросы </a:t>
            </a:r>
          </a:p>
          <a:p>
            <a:r>
              <a:rPr lang="ru-RU" sz="2400" b="1" dirty="0" smtClean="0">
                <a:solidFill>
                  <a:schemeClr val="bg1"/>
                </a:solidFill>
                <a:latin typeface="Times New Roman" panose="02020603050405020304" pitchFamily="18" charset="0"/>
                <a:cs typeface="Times New Roman" panose="02020603050405020304" pitchFamily="18" charset="0"/>
              </a:rPr>
              <a:t>- Художественное </a:t>
            </a:r>
            <a:r>
              <a:rPr lang="ru-RU" sz="2400" b="1" dirty="0">
                <a:solidFill>
                  <a:schemeClr val="bg1"/>
                </a:solidFill>
                <a:latin typeface="Times New Roman" panose="02020603050405020304" pitchFamily="18" charset="0"/>
                <a:cs typeface="Times New Roman" panose="02020603050405020304" pitchFamily="18" charset="0"/>
              </a:rPr>
              <a:t>слово.</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Включение </a:t>
            </a:r>
            <a:r>
              <a:rPr lang="ru-RU" sz="2400" b="1" dirty="0">
                <a:solidFill>
                  <a:schemeClr val="bg1"/>
                </a:solidFill>
                <a:latin typeface="Times New Roman" panose="02020603050405020304" pitchFamily="18" charset="0"/>
                <a:cs typeface="Times New Roman" panose="02020603050405020304" pitchFamily="18" charset="0"/>
              </a:rPr>
              <a:t>предметов в </a:t>
            </a:r>
            <a:r>
              <a:rPr lang="ru-RU" sz="2400" b="1" dirty="0" smtClean="0">
                <a:solidFill>
                  <a:schemeClr val="bg1"/>
                </a:solidFill>
                <a:latin typeface="Times New Roman" panose="02020603050405020304" pitchFamily="18" charset="0"/>
                <a:cs typeface="Times New Roman" panose="02020603050405020304" pitchFamily="18" charset="0"/>
              </a:rPr>
              <a:t>деятельность детей</a:t>
            </a:r>
          </a:p>
          <a:p>
            <a:r>
              <a:rPr lang="ru-RU" sz="2400" b="1" dirty="0" smtClean="0">
                <a:solidFill>
                  <a:schemeClr val="bg1"/>
                </a:solidFill>
                <a:latin typeface="Times New Roman" panose="02020603050405020304" pitchFamily="18" charset="0"/>
                <a:cs typeface="Times New Roman" panose="02020603050405020304" pitchFamily="18" charset="0"/>
              </a:rPr>
              <a:t> - Выполнение игровых действий.</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4387036" y="202498"/>
            <a:ext cx="322696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практические</a:t>
            </a:r>
            <a:endParaRPr lang="ru-RU" sz="3200" b="1" dirty="0">
              <a:latin typeface="Times New Roman" panose="02020603050405020304" pitchFamily="18" charset="0"/>
              <a:cs typeface="Times New Roman" panose="02020603050405020304" pitchFamily="18" charset="0"/>
            </a:endParaRPr>
          </a:p>
        </p:txBody>
      </p:sp>
      <p:cxnSp>
        <p:nvCxnSpPr>
          <p:cNvPr id="12" name="Прямая со стрелкой 11"/>
          <p:cNvCxnSpPr>
            <a:stCxn id="7" idx="1"/>
            <a:endCxn id="3" idx="3"/>
          </p:cNvCxnSpPr>
          <p:nvPr/>
        </p:nvCxnSpPr>
        <p:spPr>
          <a:xfrm flipH="1">
            <a:off x="3854549" y="659698"/>
            <a:ext cx="532487" cy="0"/>
          </a:xfrm>
          <a:prstGeom prst="straightConnector1">
            <a:avLst/>
          </a:prstGeom>
          <a:ln w="28575">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a:stCxn id="7" idx="3"/>
            <a:endCxn id="4" idx="1"/>
          </p:cNvCxnSpPr>
          <p:nvPr/>
        </p:nvCxnSpPr>
        <p:spPr>
          <a:xfrm>
            <a:off x="7613999" y="659698"/>
            <a:ext cx="532488" cy="0"/>
          </a:xfrm>
          <a:prstGeom prst="straightConnector1">
            <a:avLst/>
          </a:prstGeom>
          <a:ln w="28575">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01120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3">
                <a:lumMod val="60000"/>
                <a:lumOff val="4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aphicFrame>
        <p:nvGraphicFramePr>
          <p:cNvPr id="18" name="Схема 17"/>
          <p:cNvGraphicFramePr/>
          <p:nvPr>
            <p:extLst>
              <p:ext uri="{D42A27DB-BD31-4B8C-83A1-F6EECF244321}">
                <p14:modId xmlns:p14="http://schemas.microsoft.com/office/powerpoint/2010/main" xmlns="" val="33706068"/>
              </p:ext>
            </p:extLst>
          </p:nvPr>
        </p:nvGraphicFramePr>
        <p:xfrm>
          <a:off x="576775" y="98474"/>
          <a:ext cx="11507373" cy="6625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23642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68812" y="168809"/>
            <a:ext cx="6499274" cy="2799473"/>
          </a:xfrm>
          <a:prstGeom prst="roundRect">
            <a:avLst/>
          </a:prstGeom>
          <a:solidFill>
            <a:srgbClr val="C0000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solidFill>
                  <a:schemeClr val="bg1"/>
                </a:solidFill>
                <a:latin typeface="Times New Roman" panose="02020603050405020304" pitchFamily="18" charset="0"/>
                <a:cs typeface="Times New Roman" panose="02020603050405020304" pitchFamily="18" charset="0"/>
              </a:rPr>
              <a:t>Метод портфолио </a:t>
            </a:r>
            <a:r>
              <a:rPr lang="ru-RU" sz="2800" b="1" dirty="0" smtClean="0">
                <a:latin typeface="Times New Roman" panose="02020603050405020304" pitchFamily="18" charset="0"/>
                <a:cs typeface="Times New Roman" panose="02020603050405020304" pitchFamily="18" charset="0"/>
              </a:rPr>
              <a:t>– направлена </a:t>
            </a:r>
            <a:r>
              <a:rPr lang="ru-RU" sz="2800" b="1" dirty="0">
                <a:latin typeface="Times New Roman" panose="02020603050405020304" pitchFamily="18" charset="0"/>
                <a:cs typeface="Times New Roman" panose="02020603050405020304" pitchFamily="18" charset="0"/>
              </a:rPr>
              <a:t>на взаимодействие всех участников образовательного процесса. Дети, педагоги и родители совместно участвуют в создании единого творческого продукта</a:t>
            </a:r>
            <a:r>
              <a:rPr lang="ru-RU" sz="2800" dirty="0"/>
              <a:t>.</a:t>
            </a:r>
            <a:r>
              <a:rPr lang="ru-RU" sz="2800" b="1" dirty="0" smtClean="0">
                <a:latin typeface="Times New Roman" panose="02020603050405020304" pitchFamily="18" charset="0"/>
                <a:cs typeface="Times New Roman" panose="02020603050405020304" pitchFamily="18" charset="0"/>
              </a:rPr>
              <a:t> </a:t>
            </a:r>
            <a:endParaRPr lang="ru-RU" sz="2800" b="1" dirty="0">
              <a:latin typeface="Times New Roman" panose="02020603050405020304" pitchFamily="18" charset="0"/>
              <a:cs typeface="Times New Roman" panose="02020603050405020304" pitchFamily="18" charset="0"/>
            </a:endParaRPr>
          </a:p>
        </p:txBody>
      </p:sp>
      <p:sp>
        <p:nvSpPr>
          <p:cNvPr id="5" name="Стрелка вправо 4"/>
          <p:cNvSpPr/>
          <p:nvPr/>
        </p:nvSpPr>
        <p:spPr>
          <a:xfrm>
            <a:off x="6668086" y="1139483"/>
            <a:ext cx="815926" cy="703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7484012" y="309485"/>
            <a:ext cx="4525109" cy="24055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solidFill>
                  <a:srgbClr val="003399"/>
                </a:solidFill>
                <a:latin typeface="Times New Roman" panose="02020603050405020304" pitchFamily="18" charset="0"/>
                <a:cs typeface="Times New Roman" panose="02020603050405020304" pitchFamily="18" charset="0"/>
              </a:rPr>
              <a:t>1)</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ПОРТФОЛИО ДОШКОЛЬНИКА</a:t>
            </a:r>
          </a:p>
          <a:p>
            <a:pPr algn="just"/>
            <a:r>
              <a:rPr lang="ru-RU" sz="2800" b="1" dirty="0" smtClean="0">
                <a:solidFill>
                  <a:srgbClr val="003399"/>
                </a:solidFill>
                <a:latin typeface="Times New Roman" panose="02020603050405020304" pitchFamily="18" charset="0"/>
                <a:cs typeface="Times New Roman" panose="02020603050405020304" pitchFamily="18" charset="0"/>
              </a:rPr>
              <a:t>2)</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ПОРТФОЛИО</a:t>
            </a:r>
            <a:r>
              <a:rPr lang="ru-RU" sz="2800" b="1" dirty="0" smtClean="0">
                <a:solidFill>
                  <a:srgbClr val="003399"/>
                </a:solidFill>
                <a:latin typeface="Times New Roman" panose="02020603050405020304" pitchFamily="18" charset="0"/>
                <a:cs typeface="Times New Roman" panose="02020603050405020304" pitchFamily="18" charset="0"/>
              </a:rPr>
              <a:t>    </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ПЕДАГОГА</a:t>
            </a:r>
          </a:p>
          <a:p>
            <a:pPr algn="just"/>
            <a:r>
              <a:rPr lang="ru-RU" sz="2800" b="1" dirty="0" smtClean="0">
                <a:solidFill>
                  <a:srgbClr val="003399"/>
                </a:solidFill>
                <a:latin typeface="Times New Roman" panose="02020603050405020304" pitchFamily="18" charset="0"/>
                <a:cs typeface="Times New Roman" panose="02020603050405020304" pitchFamily="18" charset="0"/>
              </a:rPr>
              <a:t>3) </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ДЕТСКОГО САДА</a:t>
            </a:r>
            <a:endParaRPr lang="ru-RU" sz="2800"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68812" y="3137095"/>
            <a:ext cx="6499274" cy="3418449"/>
          </a:xfrm>
          <a:prstGeom prst="roundRect">
            <a:avLst/>
          </a:prstGeom>
          <a:solidFill>
            <a:srgbClr val="00206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latin typeface="Times New Roman" panose="02020603050405020304" pitchFamily="18" charset="0"/>
                <a:cs typeface="Times New Roman" panose="02020603050405020304" pitchFamily="18" charset="0"/>
              </a:rPr>
              <a:t>МЕТОД ПРОЕКТОВ - </a:t>
            </a:r>
            <a:r>
              <a:rPr lang="ru-RU" sz="2400" b="1" dirty="0">
                <a:latin typeface="Times New Roman" panose="02020603050405020304" pitchFamily="18" charset="0"/>
                <a:cs typeface="Times New Roman" panose="02020603050405020304" pitchFamily="18" charset="0"/>
              </a:rPr>
              <a:t>Он формирует у детей познавательный интерес к различным областям знаний, развивает навыки </a:t>
            </a:r>
            <a:r>
              <a:rPr lang="ru-RU" sz="2400" b="1" dirty="0" smtClean="0">
                <a:latin typeface="Times New Roman" panose="02020603050405020304" pitchFamily="18" charset="0"/>
                <a:cs typeface="Times New Roman" panose="02020603050405020304" pitchFamily="18" charset="0"/>
              </a:rPr>
              <a:t>сотрудничества</a:t>
            </a:r>
            <a:r>
              <a:rPr lang="ru-RU" sz="2800" dirty="0" smtClean="0"/>
              <a:t>. </a:t>
            </a:r>
            <a:r>
              <a:rPr lang="ru-RU" sz="2400" b="1" dirty="0" smtClean="0">
                <a:latin typeface="Times New Roman" panose="02020603050405020304" pitchFamily="18" charset="0"/>
                <a:cs typeface="Times New Roman" panose="02020603050405020304" pitchFamily="18" charset="0"/>
              </a:rPr>
              <a:t>Ориентирован </a:t>
            </a:r>
            <a:r>
              <a:rPr lang="ru-RU" sz="2400" b="1" dirty="0">
                <a:latin typeface="Times New Roman" panose="02020603050405020304" pitchFamily="18" charset="0"/>
                <a:cs typeface="Times New Roman" panose="02020603050405020304" pitchFamily="18" charset="0"/>
              </a:rPr>
              <a:t>на самостоятельную деятельность участников проекта – индивидуальную, парную или групповую, которую они выполняют в течение определенного отрезка времени.</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p:txBody>
      </p:sp>
      <p:sp>
        <p:nvSpPr>
          <p:cNvPr id="8" name="Стрелка вправо 7"/>
          <p:cNvSpPr/>
          <p:nvPr/>
        </p:nvSpPr>
        <p:spPr>
          <a:xfrm>
            <a:off x="6668086" y="4501660"/>
            <a:ext cx="815926" cy="6893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7484012" y="3031583"/>
            <a:ext cx="4525109" cy="3453621"/>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514350" indent="-514350" algn="just">
              <a:buAutoNum type="arabicParenR"/>
            </a:pPr>
            <a:r>
              <a:rPr lang="ru-RU" sz="2400" b="1" dirty="0" smtClean="0">
                <a:solidFill>
                  <a:schemeClr val="bg1"/>
                </a:solidFill>
                <a:latin typeface="Times New Roman" panose="02020603050405020304" pitchFamily="18" charset="0"/>
                <a:cs typeface="Times New Roman" panose="02020603050405020304" pitchFamily="18" charset="0"/>
              </a:rPr>
              <a:t>ИССЛЕДОВАТЕЛЬ</a:t>
            </a:r>
          </a:p>
          <a:p>
            <a:pPr algn="just"/>
            <a:r>
              <a:rPr lang="ru-RU" sz="2400" b="1" dirty="0" smtClean="0">
                <a:solidFill>
                  <a:schemeClr val="bg1"/>
                </a:solidFill>
                <a:latin typeface="Times New Roman" panose="02020603050405020304" pitchFamily="18" charset="0"/>
                <a:cs typeface="Times New Roman" panose="02020603050405020304" pitchFamily="18" charset="0"/>
              </a:rPr>
              <a:t>СКИЕ, </a:t>
            </a:r>
          </a:p>
          <a:p>
            <a:pPr algn="just"/>
            <a:r>
              <a:rPr lang="ru-RU" sz="2400" b="1" dirty="0" smtClean="0">
                <a:solidFill>
                  <a:schemeClr val="bg1"/>
                </a:solidFill>
                <a:latin typeface="Times New Roman" panose="02020603050405020304" pitchFamily="18" charset="0"/>
                <a:cs typeface="Times New Roman" panose="02020603050405020304" pitchFamily="18" charset="0"/>
              </a:rPr>
              <a:t>2)ТВОРЧЕСКИЕ, 3)ИГРОВЫЕ, 4)ИНФОРМАЦИОННЫЕ</a:t>
            </a:r>
          </a:p>
          <a:p>
            <a:pPr algn="just"/>
            <a:r>
              <a:rPr lang="ru-RU" sz="2400" b="1" dirty="0" smtClean="0">
                <a:solidFill>
                  <a:schemeClr val="bg1"/>
                </a:solidFill>
                <a:latin typeface="Times New Roman" panose="02020603050405020304" pitchFamily="18" charset="0"/>
                <a:cs typeface="Times New Roman" panose="02020603050405020304" pitchFamily="18" charset="0"/>
              </a:rPr>
              <a:t>5)ПРАКТИКО-ОРИЕНТИРОВАННЫЕ ПРОЕКТЫ.</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22515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582" y="112541"/>
            <a:ext cx="11348159" cy="2152357"/>
          </a:xfrm>
        </p:spPr>
        <p:txBody>
          <a:bodyPr>
            <a:normAutofit fontScale="90000"/>
          </a:bodyPr>
          <a:lstStyle/>
          <a:p>
            <a:pPr algn="just"/>
            <a:r>
              <a:rPr lang="ru-RU" sz="3200" b="1" dirty="0">
                <a:solidFill>
                  <a:srgbClr val="7030A0"/>
                </a:solidFill>
                <a:latin typeface="Times New Roman" panose="02020603050405020304" pitchFamily="18" charset="0"/>
                <a:cs typeface="Times New Roman" panose="02020603050405020304" pitchFamily="18" charset="0"/>
              </a:rPr>
              <a:t>МЕТОД ПРОБЛЕМНОГО ОБУЧЕНИЯ </a:t>
            </a:r>
            <a:r>
              <a:rPr lang="ru-RU" sz="2700" b="1" dirty="0">
                <a:solidFill>
                  <a:schemeClr val="accent6">
                    <a:lumMod val="50000"/>
                  </a:schemeClr>
                </a:solidFill>
                <a:latin typeface="Times New Roman" panose="02020603050405020304" pitchFamily="18" charset="0"/>
                <a:cs typeface="Times New Roman" panose="02020603050405020304" pitchFamily="18" charset="0"/>
              </a:rPr>
              <a:t>– воспитатель создает познавательную задачу, ситуацию и предоставляет детям возможность изыскивать средства ее решения, используя ранее усвоенные знания и умения. Проблемное обучение активизирует мысль детей, придает ей критичность, приучает к самостоятельности в процессе познания. </a:t>
            </a:r>
            <a:br>
              <a:rPr lang="ru-RU" sz="2700" b="1" dirty="0">
                <a:solidFill>
                  <a:schemeClr val="accent6">
                    <a:lumMod val="50000"/>
                  </a:schemeClr>
                </a:solidFill>
                <a:latin typeface="Times New Roman" panose="02020603050405020304" pitchFamily="18" charset="0"/>
                <a:cs typeface="Times New Roman" panose="02020603050405020304" pitchFamily="18" charset="0"/>
              </a:rPr>
            </a:br>
            <a:endParaRPr lang="ru-RU" sz="2700" b="1" dirty="0">
              <a:solidFill>
                <a:schemeClr val="accent6">
                  <a:lumMod val="50000"/>
                </a:schemeClr>
              </a:solidFill>
            </a:endParaRPr>
          </a:p>
        </p:txBody>
      </p:sp>
      <p:sp>
        <p:nvSpPr>
          <p:cNvPr id="3" name="Объект 2"/>
          <p:cNvSpPr>
            <a:spLocks noGrp="1"/>
          </p:cNvSpPr>
          <p:nvPr>
            <p:ph idx="1"/>
          </p:nvPr>
        </p:nvSpPr>
        <p:spPr>
          <a:xfrm>
            <a:off x="309489" y="2187968"/>
            <a:ext cx="11690253" cy="4522321"/>
          </a:xfrm>
        </p:spPr>
        <p:txBody>
          <a:bodyPr>
            <a:normAutofit fontScale="92500"/>
          </a:bodyPr>
          <a:lstStyle/>
          <a:p>
            <a:pPr marL="0" indent="0">
              <a:buNone/>
            </a:pPr>
            <a:r>
              <a:rPr lang="ru-RU" sz="2400" b="1" dirty="0">
                <a:solidFill>
                  <a:srgbClr val="7030A0"/>
                </a:solidFill>
                <a:latin typeface="Times New Roman" panose="02020603050405020304" pitchFamily="18" charset="0"/>
                <a:cs typeface="Times New Roman" panose="02020603050405020304" pitchFamily="18" charset="0"/>
              </a:rPr>
              <a:t>Существуют четыре уровня </a:t>
            </a:r>
            <a:r>
              <a:rPr lang="ru-RU" sz="2400" b="1" dirty="0" err="1">
                <a:solidFill>
                  <a:srgbClr val="7030A0"/>
                </a:solidFill>
                <a:latin typeface="Times New Roman" panose="02020603050405020304" pitchFamily="18" charset="0"/>
                <a:cs typeface="Times New Roman" panose="02020603050405020304" pitchFamily="18" charset="0"/>
              </a:rPr>
              <a:t>проблемности</a:t>
            </a:r>
            <a:r>
              <a:rPr lang="ru-RU" sz="2400" b="1" dirty="0">
                <a:solidFill>
                  <a:srgbClr val="7030A0"/>
                </a:solidFill>
                <a:latin typeface="Times New Roman" panose="02020603050405020304" pitchFamily="18" charset="0"/>
                <a:cs typeface="Times New Roman" panose="02020603050405020304" pitchFamily="18" charset="0"/>
              </a:rPr>
              <a:t> в обучении:</a:t>
            </a:r>
          </a:p>
          <a:p>
            <a:pPr algn="just"/>
            <a:r>
              <a:rPr lang="ru-RU" sz="2400" b="1" dirty="0">
                <a:solidFill>
                  <a:srgbClr val="7030A0"/>
                </a:solidFill>
                <a:latin typeface="Times New Roman" panose="02020603050405020304" pitchFamily="18" charset="0"/>
                <a:cs typeface="Times New Roman" panose="02020603050405020304" pitchFamily="18" charset="0"/>
              </a:rPr>
              <a:t>1. Воспитатель сам ставит проблему (задачу) и сам решает её при активном слушании и обсуждении детьми.</a:t>
            </a:r>
          </a:p>
          <a:p>
            <a:pPr algn="just"/>
            <a:r>
              <a:rPr lang="ru-RU" sz="2400" b="1" dirty="0">
                <a:solidFill>
                  <a:srgbClr val="7030A0"/>
                </a:solidFill>
                <a:latin typeface="Times New Roman" panose="02020603050405020304" pitchFamily="18" charset="0"/>
                <a:cs typeface="Times New Roman" panose="02020603050405020304" pitchFamily="18" charset="0"/>
              </a:rPr>
              <a:t>2. Воспитатель ставит проблему, дети самостоятельно или под его руководством находят решение. Воспитатель направляет ребёнка на самостоятельные поиски путей решения (частично-поисковый метод).</a:t>
            </a:r>
          </a:p>
          <a:p>
            <a:pPr algn="just"/>
            <a:r>
              <a:rPr lang="ru-RU" sz="2400" b="1" dirty="0">
                <a:solidFill>
                  <a:srgbClr val="7030A0"/>
                </a:solidFill>
                <a:latin typeface="Times New Roman" panose="02020603050405020304" pitchFamily="18" charset="0"/>
                <a:cs typeface="Times New Roman" panose="02020603050405020304" pitchFamily="18" charset="0"/>
              </a:rPr>
              <a:t>3. Ребёнок ставит проблему, воспитатель помогает её решить. У ребёнка воспитывается способность самостоятельно формулировать проблему.</a:t>
            </a:r>
          </a:p>
          <a:p>
            <a:pPr algn="just"/>
            <a:r>
              <a:rPr lang="ru-RU" sz="2400" b="1" dirty="0">
                <a:solidFill>
                  <a:srgbClr val="7030A0"/>
                </a:solidFill>
                <a:latin typeface="Times New Roman" panose="02020603050405020304" pitchFamily="18" charset="0"/>
                <a:cs typeface="Times New Roman" panose="02020603050405020304" pitchFamily="18" charset="0"/>
              </a:rPr>
              <a:t>4. Ребёнок сам ставит проблему и сам её решает. Воспитатель даже не указывает на проблему: ребёнок должен увидеть её самостоятельно, а увидев, сформулировать и исследовать возможности и способы её решения. (Исследовательский метод)</a:t>
            </a:r>
          </a:p>
          <a:p>
            <a:pPr algn="just"/>
            <a:endParaRPr lang="ru-RU" dirty="0"/>
          </a:p>
        </p:txBody>
      </p:sp>
    </p:spTree>
    <p:extLst>
      <p:ext uri="{BB962C8B-B14F-4D97-AF65-F5344CB8AC3E}">
        <p14:creationId xmlns:p14="http://schemas.microsoft.com/office/powerpoint/2010/main" xmlns="" val="37472891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9883" y="140677"/>
            <a:ext cx="11483926" cy="6494085"/>
          </a:xfrm>
          <a:prstGeom prst="rect">
            <a:avLst/>
          </a:prstGeom>
        </p:spPr>
        <p:txBody>
          <a:bodyPr wrap="square">
            <a:spAutoFit/>
          </a:bodyPr>
          <a:lstStyle/>
          <a:p>
            <a:pPr algn="ctr"/>
            <a:r>
              <a:rPr lang="ru-RU" sz="2400" b="1" i="1" dirty="0">
                <a:solidFill>
                  <a:srgbClr val="7030A0"/>
                </a:solidFill>
                <a:latin typeface="Times New Roman" panose="02020603050405020304" pitchFamily="18" charset="0"/>
                <a:cs typeface="Times New Roman" panose="02020603050405020304" pitchFamily="18" charset="0"/>
              </a:rPr>
              <a:t>ИССЛЕДОВАТЕЛЬСКАЯ ДЕЯТЕЛЬНОСТЬ </a:t>
            </a:r>
            <a:endParaRPr lang="ru-RU" sz="2400" b="1" dirty="0">
              <a:solidFill>
                <a:srgbClr val="7030A0"/>
              </a:solidFill>
              <a:latin typeface="Times New Roman" panose="02020603050405020304" pitchFamily="18" charset="0"/>
              <a:cs typeface="Times New Roman" panose="02020603050405020304" pitchFamily="18" charset="0"/>
            </a:endParaRPr>
          </a:p>
          <a:p>
            <a:r>
              <a:rPr lang="ru-RU" sz="2800" b="1" dirty="0">
                <a:solidFill>
                  <a:schemeClr val="bg1"/>
                </a:solidFill>
                <a:latin typeface="Times New Roman" panose="02020603050405020304" pitchFamily="18" charset="0"/>
                <a:cs typeface="Times New Roman" panose="02020603050405020304" pitchFamily="18" charset="0"/>
              </a:rPr>
              <a:t>- эвристические беседы</a:t>
            </a:r>
          </a:p>
          <a:p>
            <a:r>
              <a:rPr lang="ru-RU" sz="2800" b="1" dirty="0">
                <a:solidFill>
                  <a:schemeClr val="bg1"/>
                </a:solidFill>
                <a:latin typeface="Times New Roman" panose="02020603050405020304" pitchFamily="18" charset="0"/>
                <a:cs typeface="Times New Roman" panose="02020603050405020304" pitchFamily="18" charset="0"/>
              </a:rPr>
              <a:t>- постановка и решение вопросов проблемного характера</a:t>
            </a:r>
          </a:p>
          <a:p>
            <a:r>
              <a:rPr lang="ru-RU" sz="2800" b="1" dirty="0">
                <a:solidFill>
                  <a:schemeClr val="bg1"/>
                </a:solidFill>
                <a:latin typeface="Times New Roman" panose="02020603050405020304" pitchFamily="18" charset="0"/>
                <a:cs typeface="Times New Roman" panose="02020603050405020304" pitchFamily="18" charset="0"/>
              </a:rPr>
              <a:t>- наблюдения</a:t>
            </a:r>
          </a:p>
          <a:p>
            <a:r>
              <a:rPr lang="ru-RU" sz="2800" b="1" dirty="0">
                <a:solidFill>
                  <a:schemeClr val="bg1"/>
                </a:solidFill>
                <a:latin typeface="Times New Roman" panose="02020603050405020304" pitchFamily="18" charset="0"/>
                <a:cs typeface="Times New Roman" panose="02020603050405020304" pitchFamily="18" charset="0"/>
              </a:rPr>
              <a:t>- моделирование (создание моделей об изменениях в неживой</a:t>
            </a:r>
          </a:p>
          <a:p>
            <a:r>
              <a:rPr lang="ru-RU" sz="2800" b="1" dirty="0">
                <a:solidFill>
                  <a:schemeClr val="bg1"/>
                </a:solidFill>
                <a:latin typeface="Times New Roman" panose="02020603050405020304" pitchFamily="18" charset="0"/>
                <a:cs typeface="Times New Roman" panose="02020603050405020304" pitchFamily="18" charset="0"/>
              </a:rPr>
              <a:t> природе)</a:t>
            </a:r>
          </a:p>
          <a:p>
            <a:r>
              <a:rPr lang="ru-RU" sz="2800" b="1" dirty="0">
                <a:solidFill>
                  <a:schemeClr val="bg1"/>
                </a:solidFill>
                <a:latin typeface="Times New Roman" panose="02020603050405020304" pitchFamily="18" charset="0"/>
                <a:cs typeface="Times New Roman" panose="02020603050405020304" pitchFamily="18" charset="0"/>
              </a:rPr>
              <a:t>- опыты</a:t>
            </a:r>
          </a:p>
          <a:p>
            <a:r>
              <a:rPr lang="ru-RU" sz="2800" b="1" dirty="0">
                <a:solidFill>
                  <a:schemeClr val="bg1"/>
                </a:solidFill>
                <a:latin typeface="Times New Roman" panose="02020603050405020304" pitchFamily="18" charset="0"/>
                <a:cs typeface="Times New Roman" panose="02020603050405020304" pitchFamily="18" charset="0"/>
              </a:rPr>
              <a:t>- фиксация результатов: наблюдений, опытов, экспериментов, </a:t>
            </a:r>
          </a:p>
          <a:p>
            <a:r>
              <a:rPr lang="ru-RU" sz="2800" b="1" dirty="0">
                <a:solidFill>
                  <a:schemeClr val="bg1"/>
                </a:solidFill>
                <a:latin typeface="Times New Roman" panose="02020603050405020304" pitchFamily="18" charset="0"/>
                <a:cs typeface="Times New Roman" panose="02020603050405020304" pitchFamily="18" charset="0"/>
              </a:rPr>
              <a:t>трудовой деятельности</a:t>
            </a:r>
          </a:p>
          <a:p>
            <a:r>
              <a:rPr lang="ru-RU" sz="2800" b="1" dirty="0">
                <a:solidFill>
                  <a:schemeClr val="bg1"/>
                </a:solidFill>
                <a:latin typeface="Times New Roman" panose="02020603050405020304" pitchFamily="18" charset="0"/>
                <a:cs typeface="Times New Roman" panose="02020603050405020304" pitchFamily="18" charset="0"/>
              </a:rPr>
              <a:t>- «погружение» в краски, звуки, запахи и образы природы</a:t>
            </a:r>
          </a:p>
          <a:p>
            <a:r>
              <a:rPr lang="ru-RU" sz="2800" b="1" dirty="0">
                <a:solidFill>
                  <a:schemeClr val="bg1"/>
                </a:solidFill>
                <a:latin typeface="Times New Roman" panose="02020603050405020304" pitchFamily="18" charset="0"/>
                <a:cs typeface="Times New Roman" panose="02020603050405020304" pitchFamily="18" charset="0"/>
              </a:rPr>
              <a:t>- подражание голосам и звукам природы</a:t>
            </a:r>
          </a:p>
          <a:p>
            <a:r>
              <a:rPr lang="ru-RU" sz="2800" b="1" dirty="0">
                <a:solidFill>
                  <a:schemeClr val="bg1"/>
                </a:solidFill>
                <a:latin typeface="Times New Roman" panose="02020603050405020304" pitchFamily="18" charset="0"/>
                <a:cs typeface="Times New Roman" panose="02020603050405020304" pitchFamily="18" charset="0"/>
              </a:rPr>
              <a:t>- использование художественного слова</a:t>
            </a:r>
          </a:p>
          <a:p>
            <a:r>
              <a:rPr lang="ru-RU" sz="2800" b="1" dirty="0">
                <a:solidFill>
                  <a:schemeClr val="bg1"/>
                </a:solidFill>
                <a:latin typeface="Times New Roman" panose="02020603050405020304" pitchFamily="18" charset="0"/>
                <a:cs typeface="Times New Roman" panose="02020603050405020304" pitchFamily="18" charset="0"/>
              </a:rPr>
              <a:t>- дидактические игры, игровые обучающие и </a:t>
            </a:r>
            <a:r>
              <a:rPr lang="ru-RU" sz="2800" b="1" dirty="0" smtClean="0">
                <a:solidFill>
                  <a:schemeClr val="bg1"/>
                </a:solidFill>
                <a:latin typeface="Times New Roman" panose="02020603050405020304" pitchFamily="18" charset="0"/>
                <a:cs typeface="Times New Roman" panose="02020603050405020304" pitchFamily="18" charset="0"/>
              </a:rPr>
              <a:t>творческие развивающие</a:t>
            </a:r>
            <a:r>
              <a:rPr lang="ru-RU" sz="2800" b="1" dirty="0">
                <a:solidFill>
                  <a:schemeClr val="bg1"/>
                </a:solidFill>
                <a:latin typeface="Times New Roman" panose="02020603050405020304" pitchFamily="18" charset="0"/>
                <a:cs typeface="Times New Roman" panose="02020603050405020304" pitchFamily="18" charset="0"/>
              </a:rPr>
              <a:t> </a:t>
            </a:r>
            <a:r>
              <a:rPr lang="ru-RU" sz="2800" b="1" dirty="0" smtClean="0">
                <a:solidFill>
                  <a:schemeClr val="bg1"/>
                </a:solidFill>
                <a:latin typeface="Times New Roman" panose="02020603050405020304" pitchFamily="18" charset="0"/>
                <a:cs typeface="Times New Roman" panose="02020603050405020304" pitchFamily="18" charset="0"/>
              </a:rPr>
              <a:t>ситуации</a:t>
            </a:r>
            <a:endParaRPr lang="ru-RU" sz="2800" b="1" dirty="0">
              <a:solidFill>
                <a:schemeClr val="bg1"/>
              </a:solidFill>
              <a:latin typeface="Times New Roman" panose="02020603050405020304" pitchFamily="18" charset="0"/>
              <a:cs typeface="Times New Roman" panose="02020603050405020304" pitchFamily="18" charset="0"/>
            </a:endParaRPr>
          </a:p>
          <a:p>
            <a:r>
              <a:rPr lang="ru-RU" sz="2800" b="1" dirty="0">
                <a:solidFill>
                  <a:schemeClr val="bg1"/>
                </a:solidFill>
                <a:latin typeface="Times New Roman" panose="02020603050405020304" pitchFamily="18" charset="0"/>
                <a:cs typeface="Times New Roman" panose="02020603050405020304" pitchFamily="18" charset="0"/>
              </a:rPr>
              <a:t>- трудовые поручения, </a:t>
            </a:r>
            <a:r>
              <a:rPr lang="ru-RU" sz="2800" b="1" dirty="0" smtClean="0">
                <a:solidFill>
                  <a:schemeClr val="bg1"/>
                </a:solidFill>
                <a:latin typeface="Times New Roman" panose="02020603050405020304" pitchFamily="18" charset="0"/>
                <a:cs typeface="Times New Roman" panose="02020603050405020304" pitchFamily="18" charset="0"/>
              </a:rPr>
              <a:t>действия</a:t>
            </a:r>
            <a:endParaRPr lang="ru-RU"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31985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884" y="236621"/>
            <a:ext cx="8596668" cy="798095"/>
          </a:xfrm>
        </p:spPr>
        <p:txBody>
          <a:bodyPr/>
          <a:lstStyle/>
          <a:p>
            <a:pPr algn="ctr"/>
            <a:r>
              <a:rPr lang="ru-RU" b="1" dirty="0" smtClean="0"/>
              <a:t>Что дает нам ФГОС?</a:t>
            </a:r>
            <a:endParaRPr lang="ru-RU" b="1" dirty="0"/>
          </a:p>
        </p:txBody>
      </p:sp>
      <p:sp>
        <p:nvSpPr>
          <p:cNvPr id="3" name="Объект 2"/>
          <p:cNvSpPr>
            <a:spLocks noGrp="1"/>
          </p:cNvSpPr>
          <p:nvPr>
            <p:ph idx="1"/>
          </p:nvPr>
        </p:nvSpPr>
        <p:spPr>
          <a:xfrm>
            <a:off x="1760176" y="1034716"/>
            <a:ext cx="8596668" cy="5317958"/>
          </a:xfrm>
        </p:spPr>
        <p:txBody>
          <a:bodyPr>
            <a:normAutofit/>
          </a:bodyPr>
          <a:lstStyle/>
          <a:p>
            <a:pPr algn="just"/>
            <a:r>
              <a:rPr lang="ru-RU" dirty="0" smtClean="0"/>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Введение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Федерального Государственного Образовательного Стандарта позволяет говорить сегодня о становлении новой системы дошкольного образования, где одним из ключевых моментов является необходимость использования всех педагогических ресурсов для эффективного развития ребёнка</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a:t>
            </a:r>
          </a:p>
          <a:p>
            <a:pPr algn="just"/>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Приоритетным направлением в организации образовательного процесса дошкольных учреждений должен стать:</a:t>
            </a:r>
          </a:p>
          <a:p>
            <a:pPr algn="just"/>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индивидуальный подход к ребёнку,</a:t>
            </a:r>
          </a:p>
          <a:p>
            <a:pPr algn="just"/>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сохранение самоценности дошкольного детства и самой природы дошкольника. </a:t>
            </a:r>
          </a:p>
        </p:txBody>
      </p:sp>
    </p:spTree>
    <p:extLst>
      <p:ext uri="{BB962C8B-B14F-4D97-AF65-F5344CB8AC3E}">
        <p14:creationId xmlns:p14="http://schemas.microsoft.com/office/powerpoint/2010/main" xmlns="" val="3234492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extBox 1"/>
          <p:cNvSpPr txBox="1"/>
          <p:nvPr/>
        </p:nvSpPr>
        <p:spPr>
          <a:xfrm>
            <a:off x="126611" y="112541"/>
            <a:ext cx="11887200" cy="6278642"/>
          </a:xfrm>
          <a:prstGeom prst="rect">
            <a:avLst/>
          </a:prstGeom>
          <a:noFill/>
        </p:spPr>
        <p:txBody>
          <a:bodyPr wrap="square" rtlCol="0">
            <a:spAutoFit/>
          </a:bodyPr>
          <a:lstStyle/>
          <a:p>
            <a:r>
              <a:rPr lang="ru-RU" sz="2400" b="1" dirty="0">
                <a:solidFill>
                  <a:schemeClr val="bg1"/>
                </a:solidFill>
                <a:latin typeface="Times New Roman" panose="02020603050405020304" pitchFamily="18" charset="0"/>
                <a:cs typeface="Times New Roman" panose="02020603050405020304" pitchFamily="18" charset="0"/>
              </a:rPr>
              <a:t>С внедрением ИКТ возникает целый ряд новых детских деятельностей тесно связанных с компьютером (компьютерное конструирование, творческое экспериментирование, игра-воображение и т. д., в них во всей полноте проявляются такие познавательные процессы, как произвольное внимание, запоминание мышление, представление, память, восприятие</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a:solidFill>
                  <a:schemeClr val="bg1"/>
                </a:solidFill>
                <a:latin typeface="Times New Roman" panose="02020603050405020304" pitchFamily="18" charset="0"/>
                <a:cs typeface="Times New Roman" panose="02020603050405020304" pitchFamily="18" charset="0"/>
              </a:rPr>
              <a:t>ИКТ в работе современного педагога:</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a:t>
            </a:r>
            <a:r>
              <a:rPr lang="ru-RU" sz="2400" b="1" dirty="0">
                <a:latin typeface="Times New Roman" panose="02020603050405020304" pitchFamily="18" charset="0"/>
                <a:cs typeface="Times New Roman" panose="02020603050405020304" pitchFamily="18" charset="0"/>
              </a:rPr>
              <a:t>. Подбор иллюстративного материала к занятиям и для оформления стендов, группы, кабинетов (сканирование, интернет, принтер, презентация).</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2. Подбор дополнительного познавательного материала к занятиям, знакомство со   сценариями праздников и других мероприятий.</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3. Обмен опытом, знакомство с периодикой, наработками других педагогов России и зарубежья.</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4. Оформление групповой документации, отчетов. </a:t>
            </a:r>
            <a:endParaRPr lang="ru-RU" sz="2400" b="1" dirty="0" smtClean="0">
              <a:latin typeface="Times New Roman" panose="02020603050405020304" pitchFamily="18" charset="0"/>
              <a:cs typeface="Times New Roman" panose="02020603050405020304" pitchFamily="18" charset="0"/>
            </a:endParaRPr>
          </a:p>
          <a:p>
            <a:r>
              <a:rPr lang="ru-RU" sz="2400" b="1" dirty="0" smtClean="0">
                <a:latin typeface="Times New Roman" panose="02020603050405020304" pitchFamily="18" charset="0"/>
                <a:cs typeface="Times New Roman" panose="02020603050405020304" pitchFamily="18" charset="0"/>
              </a:rPr>
              <a:t>5</a:t>
            </a:r>
            <a:r>
              <a:rPr lang="ru-RU" sz="2400" b="1" dirty="0">
                <a:latin typeface="Times New Roman" panose="02020603050405020304" pitchFamily="18" charset="0"/>
                <a:cs typeface="Times New Roman" panose="02020603050405020304" pitchFamily="18" charset="0"/>
              </a:rPr>
              <a:t>. Создание презентаций в программе </a:t>
            </a:r>
            <a:r>
              <a:rPr lang="ru-RU" sz="2400" b="1" dirty="0" err="1">
                <a:latin typeface="Times New Roman" panose="02020603050405020304" pitchFamily="18" charset="0"/>
                <a:cs typeface="Times New Roman" panose="02020603050405020304" pitchFamily="18" charset="0"/>
              </a:rPr>
              <a:t>Рower</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Рoint</a:t>
            </a:r>
            <a:r>
              <a:rPr lang="ru-RU" sz="2400" b="1" dirty="0">
                <a:latin typeface="Times New Roman" panose="02020603050405020304" pitchFamily="18" charset="0"/>
                <a:cs typeface="Times New Roman" panose="02020603050405020304" pitchFamily="18" charset="0"/>
              </a:rPr>
              <a:t> для повышения эффективности образовательных занятий с детьми и педагогической компетенции у родителей в процессе проведения родительских собраний</a:t>
            </a:r>
            <a:r>
              <a:rPr lang="ru-RU" sz="2400" b="1" dirty="0" smtClean="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xmlns="" val="25483577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extBox 1"/>
          <p:cNvSpPr txBox="1"/>
          <p:nvPr/>
        </p:nvSpPr>
        <p:spPr>
          <a:xfrm>
            <a:off x="187569" y="196946"/>
            <a:ext cx="11840308" cy="1692771"/>
          </a:xfrm>
          <a:prstGeom prst="rect">
            <a:avLst/>
          </a:prstGeom>
          <a:noFill/>
        </p:spPr>
        <p:txBody>
          <a:bodyPr wrap="square" rtlCol="0">
            <a:spAutoFit/>
          </a:bodyPr>
          <a:lstStyle/>
          <a:p>
            <a:r>
              <a:rPr lang="ru-RU" sz="2400" b="1" dirty="0" smtClean="0">
                <a:solidFill>
                  <a:schemeClr val="bg1"/>
                </a:solidFill>
                <a:latin typeface="Times New Roman" panose="02020603050405020304" pitchFamily="18" charset="0"/>
                <a:cs typeface="Times New Roman" panose="02020603050405020304" pitchFamily="18" charset="0"/>
              </a:rPr>
              <a:t>В своей работе я начала использовать метод проектов. В педагогической копилке детского сада появился новый проект на тему космос:</a:t>
            </a:r>
            <a:r>
              <a:rPr lang="ru-RU" sz="2400" b="1" dirty="0" smtClean="0">
                <a:latin typeface="Times New Roman" panose="02020603050405020304" pitchFamily="18" charset="0"/>
                <a:cs typeface="Times New Roman" panose="02020603050405020304" pitchFamily="18" charset="0"/>
              </a:rPr>
              <a:t> </a:t>
            </a:r>
          </a:p>
          <a:p>
            <a:r>
              <a:rPr lang="ru-RU" sz="2400" b="1" dirty="0" smtClean="0">
                <a:latin typeface="Times New Roman" panose="02020603050405020304" pitchFamily="18" charset="0"/>
                <a:cs typeface="Times New Roman" panose="02020603050405020304" pitchFamily="18" charset="0"/>
              </a:rPr>
              <a:t>     </a:t>
            </a:r>
            <a:r>
              <a:rPr lang="ru-RU" sz="2800" b="1" dirty="0" smtClean="0">
                <a:solidFill>
                  <a:srgbClr val="FFFF00"/>
                </a:solidFill>
                <a:latin typeface="Times New Roman" panose="02020603050405020304" pitchFamily="18" charset="0"/>
                <a:cs typeface="Times New Roman" panose="02020603050405020304" pitchFamily="18" charset="0"/>
              </a:rPr>
              <a:t>«КОСМОС – ЭТО ИНТЕРЕСНО».</a:t>
            </a:r>
          </a:p>
          <a:p>
            <a:r>
              <a:rPr lang="ru-RU" sz="2400" dirty="0" smtClean="0">
                <a:solidFill>
                  <a:srgbClr val="FFFF00"/>
                </a:solidFill>
                <a:latin typeface="Times New Roman" panose="02020603050405020304" pitchFamily="18" charset="0"/>
                <a:cs typeface="Times New Roman" panose="02020603050405020304" pitchFamily="18" charset="0"/>
              </a:rPr>
              <a:t> </a:t>
            </a:r>
            <a:r>
              <a:rPr lang="ru-RU" sz="2400" b="1" dirty="0" smtClean="0">
                <a:solidFill>
                  <a:schemeClr val="accent4">
                    <a:lumMod val="50000"/>
                  </a:schemeClr>
                </a:solidFill>
                <a:latin typeface="Times New Roman" panose="02020603050405020304" pitchFamily="18" charset="0"/>
                <a:cs typeface="Times New Roman" panose="02020603050405020304" pitchFamily="18" charset="0"/>
              </a:rPr>
              <a:t>СЮЖЕТНО-РОЛЕВАЯ ИГРА</a:t>
            </a:r>
            <a:r>
              <a:rPr lang="ru-RU" sz="2400" dirty="0" smtClean="0">
                <a:solidFill>
                  <a:schemeClr val="bg1"/>
                </a:solidFill>
                <a:latin typeface="Times New Roman" panose="02020603050405020304" pitchFamily="18" charset="0"/>
                <a:cs typeface="Times New Roman" panose="02020603050405020304" pitchFamily="18" charset="0"/>
              </a:rPr>
              <a:t> </a:t>
            </a:r>
            <a:r>
              <a:rPr lang="ru-RU" sz="2400" b="1" u="sng" dirty="0" smtClean="0">
                <a:solidFill>
                  <a:schemeClr val="accent6">
                    <a:lumMod val="75000"/>
                  </a:schemeClr>
                </a:solidFill>
                <a:latin typeface="Times New Roman" panose="02020603050405020304" pitchFamily="18" charset="0"/>
                <a:cs typeface="Times New Roman" panose="02020603050405020304" pitchFamily="18" charset="0"/>
              </a:rPr>
              <a:t>«ПОЛЕТ НА МАРС»</a:t>
            </a:r>
            <a:endParaRPr lang="ru-RU" sz="2400" b="1" u="sng"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187569" y="2041225"/>
            <a:ext cx="6150391" cy="46127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7022439" y="2041225"/>
            <a:ext cx="4695950" cy="46127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46118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accent5">
                <a:lumMod val="60000"/>
                <a:lumOff val="4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243841" y="154745"/>
            <a:ext cx="5064370" cy="37982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rot="5400000">
            <a:off x="6263510" y="699999"/>
            <a:ext cx="6358946" cy="52684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43841" y="4135902"/>
            <a:ext cx="6564922" cy="1815882"/>
          </a:xfrm>
          <a:prstGeom prst="rect">
            <a:avLst/>
          </a:prstGeom>
          <a:noFill/>
        </p:spPr>
        <p:txBody>
          <a:bodyPr wrap="square" rtlCol="0">
            <a:spAutoFit/>
          </a:bodyPr>
          <a:lstStyle/>
          <a:p>
            <a:r>
              <a:rPr lang="ru-RU" sz="2800" b="1" dirty="0" smtClean="0">
                <a:solidFill>
                  <a:srgbClr val="FFFF00"/>
                </a:solidFill>
                <a:latin typeface="Times New Roman" panose="02020603050405020304" pitchFamily="18" charset="0"/>
                <a:cs typeface="Times New Roman" panose="02020603050405020304" pitchFamily="18" charset="0"/>
              </a:rPr>
              <a:t>Выставка поделок, сделанные родителями и детьми.</a:t>
            </a:r>
          </a:p>
          <a:p>
            <a:pPr algn="ctr"/>
            <a:r>
              <a:rPr lang="ru-RU" sz="2800" b="1" dirty="0" smtClean="0">
                <a:solidFill>
                  <a:schemeClr val="tx2"/>
                </a:solidFill>
                <a:latin typeface="Times New Roman" panose="02020603050405020304" pitchFamily="18" charset="0"/>
                <a:cs typeface="Times New Roman" panose="02020603050405020304" pitchFamily="18" charset="0"/>
              </a:rPr>
              <a:t>                     Осмотр космонавтов перед         полетом</a:t>
            </a:r>
            <a:endParaRPr lang="ru-RU" sz="28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98775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Прямоугольник 2"/>
          <p:cNvSpPr/>
          <p:nvPr/>
        </p:nvSpPr>
        <p:spPr>
          <a:xfrm>
            <a:off x="121920" y="192072"/>
            <a:ext cx="11962228" cy="6079165"/>
          </a:xfrm>
          <a:prstGeom prst="rect">
            <a:avLst/>
          </a:prstGeom>
        </p:spPr>
        <p:txBody>
          <a:bodyPr wrap="square">
            <a:spAutoFit/>
          </a:bodyPr>
          <a:lstStyle/>
          <a:p>
            <a:pPr algn="just"/>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Современное общество предъявляет новые требования к системе образования подрастающего поколения  и в том числе к первой его ступени – дошкольному образованию. Но проблема не в поиске одаренных гениев, а целенаправленном формировании творческих способностей, развитии нестандартного видения мира, нового мышления. Именно творчество, умение придумывать, создавать новое наилучшим образом формирует личность ребенка, развивает его самостоятельность и познавательный интерес. </a:t>
            </a:r>
          </a:p>
          <a:p>
            <a:pPr algn="just"/>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Дошкольный возраст уникален, ибо как сформируется ребенок, такова будет его жизнь. Именно поэтому важно не упустить  этот период для раскрытия творческого потенциала каждого ребенка. Ум детей не ограничен «глубоким опытом жизни» и традиционными представлениями о том, как все должно быть, что позволяет им изобретать, быть непосредственными и непредсказуемыми, замечать то, на что мы взрослые давно не обращаем внимание.</a:t>
            </a:r>
          </a:p>
          <a:p>
            <a:pPr>
              <a:lnSpc>
                <a:spcPct val="107000"/>
              </a:lnSpc>
              <a:spcAft>
                <a:spcPts val="800"/>
              </a:spcAft>
            </a:pPr>
            <a:r>
              <a:rPr lang="ru-RU"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Ос</a:t>
            </a:r>
            <a:r>
              <a:rPr lang="ru-RU" sz="24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новным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средством работы с детьми является педагогический поиск. Педагог не должен давать детям готовые знания, раскрывать перед ними истину, он должен учить ее находить</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818325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5">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1969475" y="323556"/>
            <a:ext cx="7934181" cy="5880296"/>
          </a:xfrm>
          <a:prstGeom prst="roundRect">
            <a:avLst/>
          </a:prstGeom>
          <a:solidFill>
            <a:srgbClr val="FC8888"/>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endParaRPr lang="ru-RU" sz="3600" b="1" i="1" dirty="0" smtClean="0">
              <a:latin typeface="Times New Roman" panose="02020603050405020304" pitchFamily="18" charset="0"/>
              <a:cs typeface="Times New Roman" panose="02020603050405020304" pitchFamily="18" charset="0"/>
            </a:endParaRPr>
          </a:p>
          <a:p>
            <a:pPr algn="ctr"/>
            <a:endParaRPr lang="ru-RU" sz="3600" b="1" i="1" dirty="0" smtClean="0">
              <a:latin typeface="Times New Roman" panose="02020603050405020304" pitchFamily="18" charset="0"/>
              <a:cs typeface="Times New Roman" panose="02020603050405020304" pitchFamily="18" charset="0"/>
            </a:endParaRPr>
          </a:p>
          <a:p>
            <a:pPr algn="ctr"/>
            <a:endParaRPr lang="ru-RU" sz="3600" b="1" i="1" dirty="0" smtClean="0">
              <a:latin typeface="Times New Roman" panose="02020603050405020304" pitchFamily="18" charset="0"/>
              <a:cs typeface="Times New Roman" panose="02020603050405020304" pitchFamily="18" charset="0"/>
            </a:endParaRPr>
          </a:p>
          <a:p>
            <a:pPr algn="ctr"/>
            <a:endParaRPr lang="ru-RU" sz="3600" b="1" i="1" dirty="0">
              <a:latin typeface="Times New Roman" panose="02020603050405020304" pitchFamily="18" charset="0"/>
              <a:cs typeface="Times New Roman" panose="02020603050405020304" pitchFamily="18" charset="0"/>
            </a:endParaRPr>
          </a:p>
          <a:p>
            <a:pPr algn="ctr"/>
            <a:r>
              <a:rPr lang="ru-RU" sz="4400" b="1" i="1" dirty="0" smtClean="0">
                <a:solidFill>
                  <a:srgbClr val="146028"/>
                </a:solidFill>
                <a:latin typeface="Times New Roman" panose="02020603050405020304" pitchFamily="18" charset="0"/>
                <a:cs typeface="Aharoni" panose="02010803020104030203" pitchFamily="2" charset="-79"/>
              </a:rPr>
              <a:t>СПАСИБО ЗА ВНИМАНИ</a:t>
            </a:r>
            <a:r>
              <a:rPr lang="ru-RU" sz="4400" b="1" i="1" dirty="0" smtClean="0">
                <a:solidFill>
                  <a:srgbClr val="146028"/>
                </a:solidFill>
                <a:cs typeface="Aharoni" panose="02010803020104030203" pitchFamily="2" charset="-79"/>
              </a:rPr>
              <a:t>Е</a:t>
            </a:r>
            <a:endParaRPr lang="ru-RU" sz="4400" b="1" i="1" dirty="0">
              <a:solidFill>
                <a:srgbClr val="146028"/>
              </a:solidFill>
              <a:cs typeface="Aharoni" panose="02010803020104030203" pitchFamily="2" charset="-79"/>
            </a:endParaRPr>
          </a:p>
        </p:txBody>
      </p:sp>
    </p:spTree>
    <p:extLst>
      <p:ext uri="{BB962C8B-B14F-4D97-AF65-F5344CB8AC3E}">
        <p14:creationId xmlns:p14="http://schemas.microsoft.com/office/powerpoint/2010/main" xmlns="" val="316401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Прямоугольник 1"/>
          <p:cNvSpPr/>
          <p:nvPr/>
        </p:nvSpPr>
        <p:spPr>
          <a:xfrm>
            <a:off x="365761" y="98475"/>
            <a:ext cx="11619914" cy="6555641"/>
          </a:xfrm>
          <a:prstGeom prst="rect">
            <a:avLst/>
          </a:prstGeom>
        </p:spPr>
        <p:txBody>
          <a:bodyPr wrap="square" lIns="0" tIns="0" rIns="0" bIns="0">
            <a:spAutoFit/>
          </a:bodyPr>
          <a:lstStyle/>
          <a:p>
            <a:pPr algn="just">
              <a:lnSpc>
                <a:spcPct val="150000"/>
              </a:lnSpc>
            </a:pPr>
            <a:r>
              <a:rPr lang="ru-RU" sz="2400" b="1" i="1" dirty="0" smtClean="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Это </a:t>
            </a:r>
            <a:r>
              <a:rPr lang="ru-RU" sz="2800" b="1" i="1" dirty="0">
                <a:latin typeface="Times New Roman" panose="02020603050405020304" pitchFamily="18" charset="0"/>
                <a:cs typeface="Times New Roman" panose="02020603050405020304" pitchFamily="18" charset="0"/>
              </a:rPr>
              <a:t>даёт современному педагогу – воспитателю свободу в выборе форм и методов организации детской деятельности, главным результатом этого выбора должны стать личностные качества ребёнка, а не сумма его знаний, умений и навыков. </a:t>
            </a:r>
          </a:p>
          <a:p>
            <a:pPr algn="just">
              <a:lnSpc>
                <a:spcPct val="150000"/>
              </a:lnSpc>
            </a:pPr>
            <a:r>
              <a:rPr lang="ru-RU" sz="2800" b="1" i="1" dirty="0" smtClean="0">
                <a:latin typeface="Times New Roman" panose="02020603050405020304" pitchFamily="18" charset="0"/>
                <a:cs typeface="Times New Roman" panose="02020603050405020304" pitchFamily="18" charset="0"/>
              </a:rPr>
              <a:t>	Поэтому </a:t>
            </a:r>
            <a:r>
              <a:rPr lang="ru-RU" sz="2800" b="1" i="1" dirty="0">
                <a:latin typeface="Times New Roman" panose="02020603050405020304" pitchFamily="18" charset="0"/>
                <a:cs typeface="Times New Roman" panose="02020603050405020304" pitchFamily="18" charset="0"/>
              </a:rPr>
              <a:t>педагогическая деятельность, сегодня должна стать качественно новой, более гибкой, инновационной, т. е. такой, при которой происходит развитие образовательного процесса (В. С. Лазарев</a:t>
            </a:r>
            <a:r>
              <a:rPr lang="ru-RU" sz="2800" b="1" i="1" dirty="0" smtClean="0">
                <a:latin typeface="Times New Roman" panose="02020603050405020304" pitchFamily="18" charset="0"/>
                <a:cs typeface="Times New Roman" panose="02020603050405020304" pitchFamily="18" charset="0"/>
              </a:rPr>
              <a:t>). Возникает такой вопрос:</a:t>
            </a:r>
          </a:p>
          <a:p>
            <a:pPr algn="just">
              <a:lnSpc>
                <a:spcPct val="150000"/>
              </a:lnSpc>
            </a:pPr>
            <a:r>
              <a:rPr lang="ru-RU" sz="2800" b="1" i="1" dirty="0" smtClean="0">
                <a:latin typeface="Times New Roman" panose="02020603050405020304" pitchFamily="18" charset="0"/>
                <a:cs typeface="Times New Roman" panose="02020603050405020304" pitchFamily="18" charset="0"/>
              </a:rPr>
              <a:t> Какие современные формы, методы и приемы помогут мне вовлечь в образовательный процесс	каждого ребенка?</a:t>
            </a:r>
          </a:p>
        </p:txBody>
      </p:sp>
    </p:spTree>
    <p:extLst>
      <p:ext uri="{BB962C8B-B14F-4D97-AF65-F5344CB8AC3E}">
        <p14:creationId xmlns:p14="http://schemas.microsoft.com/office/powerpoint/2010/main" xmlns="" val="28960605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B050"/>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372979" y="348916"/>
            <a:ext cx="9156032" cy="4524315"/>
          </a:xfrm>
          <a:prstGeom prst="rect">
            <a:avLst/>
          </a:prstGeom>
        </p:spPr>
        <p:txBody>
          <a:bodyPr wrap="square">
            <a:spAutoFit/>
          </a:bodyPr>
          <a:lstStyle/>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r>
              <a:rPr lang="ru-RU" dirty="0" smtClean="0">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p:txBody>
      </p:sp>
      <p:sp>
        <p:nvSpPr>
          <p:cNvPr id="17" name="Скругленный прямоугольник 16"/>
          <p:cNvSpPr/>
          <p:nvPr/>
        </p:nvSpPr>
        <p:spPr>
          <a:xfrm rot="5400000">
            <a:off x="6141773" y="-3171303"/>
            <a:ext cx="963080" cy="8386009"/>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2800" b="1" dirty="0">
                <a:solidFill>
                  <a:schemeClr val="bg1"/>
                </a:solidFill>
              </a:rPr>
              <a:t>Модель организации образовательного процесса </a:t>
            </a:r>
            <a:endParaRPr lang="ru-RU" sz="2800" dirty="0">
              <a:solidFill>
                <a:schemeClr val="bg1"/>
              </a:solidFill>
              <a:latin typeface="Times New Roman" panose="02020603050405020304" pitchFamily="18" charset="0"/>
              <a:cs typeface="Times New Roman" panose="02020603050405020304" pitchFamily="18" charset="0"/>
            </a:endParaRPr>
          </a:p>
        </p:txBody>
      </p:sp>
      <p:sp>
        <p:nvSpPr>
          <p:cNvPr id="4" name="Блок-схема: альтернативный процесс 3"/>
          <p:cNvSpPr/>
          <p:nvPr/>
        </p:nvSpPr>
        <p:spPr>
          <a:xfrm>
            <a:off x="1867139" y="2069854"/>
            <a:ext cx="3685736" cy="1519311"/>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anose="02020603050405020304" pitchFamily="18" charset="0"/>
                <a:cs typeface="Times New Roman" panose="02020603050405020304" pitchFamily="18" charset="0"/>
              </a:rPr>
              <a:t>СОВМЕСТНАЯ ДЕЯТЕЛЬНОСТЬ ВЗРОСЛОГО И ДЕТЕЙ</a:t>
            </a:r>
            <a:endParaRPr lang="ru-RU" sz="2400" b="1" dirty="0">
              <a:solidFill>
                <a:schemeClr val="tx1"/>
              </a:solidFill>
              <a:latin typeface="Times New Roman" panose="02020603050405020304" pitchFamily="18" charset="0"/>
              <a:cs typeface="Times New Roman" panose="02020603050405020304" pitchFamily="18" charset="0"/>
            </a:endParaRPr>
          </a:p>
        </p:txBody>
      </p:sp>
      <p:sp>
        <p:nvSpPr>
          <p:cNvPr id="5" name="Блок-схема: альтернативный процесс 4"/>
          <p:cNvSpPr/>
          <p:nvPr/>
        </p:nvSpPr>
        <p:spPr>
          <a:xfrm>
            <a:off x="8007123" y="2034498"/>
            <a:ext cx="3690918" cy="1554667"/>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anose="02020603050405020304" pitchFamily="18" charset="0"/>
                <a:cs typeface="Times New Roman" panose="02020603050405020304" pitchFamily="18" charset="0"/>
              </a:rPr>
              <a:t>САМОСТОЯТЕЛЬНАЯ ДЕЯТЕЛЬНОСТЬ ДЕТЕЙ</a:t>
            </a:r>
            <a:endParaRPr lang="ru-RU" sz="2400" b="1" dirty="0">
              <a:solidFill>
                <a:schemeClr val="tx1"/>
              </a:solidFill>
              <a:latin typeface="Times New Roman" panose="02020603050405020304" pitchFamily="18" charset="0"/>
              <a:cs typeface="Times New Roman" panose="02020603050405020304" pitchFamily="18" charset="0"/>
            </a:endParaRPr>
          </a:p>
        </p:txBody>
      </p:sp>
      <p:sp>
        <p:nvSpPr>
          <p:cNvPr id="13" name="Овал 12"/>
          <p:cNvSpPr/>
          <p:nvPr/>
        </p:nvSpPr>
        <p:spPr>
          <a:xfrm>
            <a:off x="4302769" y="3907805"/>
            <a:ext cx="4641088" cy="1893081"/>
          </a:xfrm>
          <a:prstGeom prst="ellipse">
            <a:avLst/>
          </a:prstGeom>
          <a:solidFill>
            <a:srgbClr val="C0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anose="02020603050405020304" pitchFamily="18" charset="0"/>
                <a:cs typeface="Times New Roman" panose="02020603050405020304" pitchFamily="18" charset="0"/>
              </a:rPr>
              <a:t>ОБРАЗОВАТЕЛЬНАЯ ДЕЯТЕЛЬНОСТЬ В ХОДЕ  РЕЖИМНЫХ МОМЕНТОВ</a:t>
            </a:r>
            <a:endParaRPr lang="ru-RU" sz="2400" b="1" dirty="0">
              <a:latin typeface="Times New Roman" panose="02020603050405020304" pitchFamily="18" charset="0"/>
              <a:cs typeface="Times New Roman" panose="02020603050405020304" pitchFamily="18" charset="0"/>
            </a:endParaRPr>
          </a:p>
        </p:txBody>
      </p:sp>
      <p:sp>
        <p:nvSpPr>
          <p:cNvPr id="14" name="Овал 13"/>
          <p:cNvSpPr/>
          <p:nvPr/>
        </p:nvSpPr>
        <p:spPr>
          <a:xfrm>
            <a:off x="419268" y="3907805"/>
            <a:ext cx="2693360" cy="1893081"/>
          </a:xfrm>
          <a:prstGeom prst="ellipse">
            <a:avLst/>
          </a:prstGeom>
          <a:solidFill>
            <a:srgbClr val="C0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anose="02020603050405020304" pitchFamily="18" charset="0"/>
                <a:cs typeface="Times New Roman" panose="02020603050405020304" pitchFamily="18" charset="0"/>
              </a:rPr>
              <a:t>НОД</a:t>
            </a:r>
            <a:endParaRPr lang="ru-RU" sz="3200" dirty="0">
              <a:latin typeface="Times New Roman" panose="02020603050405020304" pitchFamily="18" charset="0"/>
              <a:cs typeface="Times New Roman" panose="02020603050405020304" pitchFamily="18" charset="0"/>
            </a:endParaRPr>
          </a:p>
        </p:txBody>
      </p:sp>
      <p:sp>
        <p:nvSpPr>
          <p:cNvPr id="18" name="Стрелка вниз 17"/>
          <p:cNvSpPr/>
          <p:nvPr/>
        </p:nvSpPr>
        <p:spPr>
          <a:xfrm>
            <a:off x="9599363" y="1607193"/>
            <a:ext cx="506437" cy="427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p:cNvSpPr/>
          <p:nvPr/>
        </p:nvSpPr>
        <p:spPr>
          <a:xfrm>
            <a:off x="2852375" y="1609530"/>
            <a:ext cx="520505" cy="427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3" name="Прямая со стрелкой 22"/>
          <p:cNvCxnSpPr/>
          <p:nvPr/>
        </p:nvCxnSpPr>
        <p:spPr>
          <a:xfrm flipH="1">
            <a:off x="2168394" y="3620649"/>
            <a:ext cx="346214" cy="287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5357320" y="3620649"/>
            <a:ext cx="442993" cy="2555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5259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457201" y="312384"/>
            <a:ext cx="11586882" cy="6415089"/>
          </a:xfrm>
          <a:prstGeom prst="rect">
            <a:avLst/>
          </a:prstGeom>
        </p:spPr>
        <p:txBody>
          <a:bodyPr wrap="square">
            <a:spAutoFit/>
          </a:bodyPr>
          <a:lstStyle/>
          <a:p>
            <a:pPr algn="ctr">
              <a:lnSpc>
                <a:spcPct val="107000"/>
              </a:lnSpc>
            </a:pPr>
            <a:r>
              <a:rPr lang="ru-RU" sz="2400" b="1" dirty="0"/>
              <a:t>Специфика организации образовательного процесса в ДОУ на основе </a:t>
            </a:r>
            <a:r>
              <a:rPr lang="ru-RU" sz="2400" b="1" dirty="0" smtClean="0"/>
              <a:t>ФГОС</a:t>
            </a:r>
            <a:endParaRPr lang="ru-RU"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7000"/>
              </a:lnSpc>
            </a:pPr>
            <a:r>
              <a:rPr lang="ru-RU" sz="2400" b="1" i="1" u="sng"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Организация совместной деятельности взрослых и детей </a:t>
            </a:r>
            <a:r>
              <a:rPr lang="ru-RU" sz="2400" b="1" i="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должна распространяться как на проведение режимных моментов, так и на всю непосредственно общеобразовательную деятельность.</a:t>
            </a:r>
          </a:p>
          <a:p>
            <a:pPr algn="just">
              <a:lnSpc>
                <a:spcPct val="107000"/>
              </a:lnSpc>
              <a:spcAft>
                <a:spcPts val="0"/>
              </a:spcAft>
            </a:pP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Эта модель организации отличается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наличием партнерской (равноправной) позиции взрослого и партнерской формой организации (возможность свободного размещения, перемещения и общения детей в процессе образовательной деятельности). </a:t>
            </a:r>
            <a:endPar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0"/>
              </a:spcAft>
            </a:pPr>
            <a:r>
              <a:rPr lang="ru-RU" sz="2400" b="1" i="1" u="sng" dirty="0" smtClean="0">
                <a:solidFill>
                  <a:srgbClr val="146028"/>
                </a:solidFill>
                <a:latin typeface="Times New Roman" panose="02020603050405020304" pitchFamily="18" charset="0"/>
                <a:ea typeface="Times New Roman" panose="02020603050405020304" pitchFamily="18" charset="0"/>
                <a:cs typeface="Times New Roman" panose="02020603050405020304" pitchFamily="18" charset="0"/>
              </a:rPr>
              <a:t>Самостоятельная</a:t>
            </a:r>
            <a:r>
              <a:rPr lang="ru-RU" sz="2400" b="1" u="sng" dirty="0" smtClean="0">
                <a:solidFill>
                  <a:srgbClr val="146028"/>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u="sng" dirty="0">
                <a:solidFill>
                  <a:srgbClr val="146028"/>
                </a:solidFill>
                <a:latin typeface="Times New Roman" panose="02020603050405020304" pitchFamily="18" charset="0"/>
                <a:ea typeface="Times New Roman" panose="02020603050405020304" pitchFamily="18" charset="0"/>
                <a:cs typeface="Times New Roman" panose="02020603050405020304" pitchFamily="18" charset="0"/>
              </a:rPr>
              <a:t>деятельность </a:t>
            </a:r>
            <a:r>
              <a:rPr lang="ru-RU" sz="2400" b="1" u="sng" dirty="0" smtClean="0">
                <a:solidFill>
                  <a:srgbClr val="146028"/>
                </a:solidFill>
                <a:latin typeface="Times New Roman" panose="02020603050405020304" pitchFamily="18" charset="0"/>
                <a:ea typeface="Times New Roman" panose="02020603050405020304" pitchFamily="18" charset="0"/>
                <a:cs typeface="Times New Roman" panose="02020603050405020304" pitchFamily="18" charset="0"/>
              </a:rPr>
              <a:t>детей </a:t>
            </a:r>
            <a:r>
              <a:rPr lang="ru-RU" sz="2400" b="1"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одна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из основных моделей организации образовательного процесса детей дошкольного возраста</a:t>
            </a: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7000"/>
              </a:lnSpc>
              <a:spcAft>
                <a:spcPts val="0"/>
              </a:spcAft>
            </a:pPr>
            <a:r>
              <a:rPr lang="ru-RU" sz="2400" b="1" dirty="0">
                <a:solidFill>
                  <a:srgbClr val="146028"/>
                </a:solidFill>
                <a:latin typeface="Times New Roman" panose="02020603050405020304" pitchFamily="18" charset="0"/>
                <a:cs typeface="Times New Roman" panose="02020603050405020304" pitchFamily="18" charset="0"/>
              </a:rPr>
              <a:t>С</a:t>
            </a:r>
            <a:r>
              <a:rPr lang="ru-RU" sz="2400" b="1" dirty="0" smtClean="0">
                <a:solidFill>
                  <a:srgbClr val="146028"/>
                </a:solidFill>
                <a:latin typeface="Times New Roman" panose="02020603050405020304" pitchFamily="18" charset="0"/>
                <a:cs typeface="Times New Roman" panose="02020603050405020304" pitchFamily="18" charset="0"/>
              </a:rPr>
              <a:t>амостоятельная </a:t>
            </a:r>
            <a:r>
              <a:rPr lang="ru-RU" sz="2400" b="1" dirty="0">
                <a:solidFill>
                  <a:srgbClr val="146028"/>
                </a:solidFill>
                <a:latin typeface="Times New Roman" panose="02020603050405020304" pitchFamily="18" charset="0"/>
                <a:cs typeface="Times New Roman" panose="02020603050405020304" pitchFamily="18" charset="0"/>
              </a:rPr>
              <a:t>работа детей в ДОУ </a:t>
            </a:r>
            <a:r>
              <a:rPr lang="ru-RU" sz="2400" b="1" dirty="0" smtClean="0">
                <a:latin typeface="Times New Roman" panose="02020603050405020304" pitchFamily="18" charset="0"/>
                <a:cs typeface="Times New Roman" panose="02020603050405020304" pitchFamily="18" charset="0"/>
              </a:rPr>
              <a:t>– это </a:t>
            </a:r>
            <a:r>
              <a:rPr lang="ru-RU" sz="2400" b="1" dirty="0">
                <a:latin typeface="Times New Roman" panose="02020603050405020304" pitchFamily="18" charset="0"/>
                <a:cs typeface="Times New Roman" panose="02020603050405020304" pitchFamily="18" charset="0"/>
              </a:rPr>
              <a:t>такая работа, которая  выполняется без непосредственного участия  воспитателя, по его заданию, в специально предоставленное для этого время, при этом ребенок сознательно стремится достигнуть поставленной цели, употребляя свои усилия и выражая в той или иной форме результат умственных или физических действий.</a:t>
            </a:r>
            <a:endParaRPr lang="ru-RU" sz="2400" b="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170485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5" name="Скругленный прямоугольник 4"/>
          <p:cNvSpPr/>
          <p:nvPr/>
        </p:nvSpPr>
        <p:spPr>
          <a:xfrm>
            <a:off x="2069432" y="105254"/>
            <a:ext cx="9144000" cy="115806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3399"/>
                </a:solidFill>
                <a:latin typeface="Times New Roman" panose="02020603050405020304" pitchFamily="18" charset="0"/>
                <a:cs typeface="Times New Roman" panose="02020603050405020304" pitchFamily="18" charset="0"/>
              </a:rPr>
              <a:t>ФОРМА ОРГАНИЗАЦИИ СОВМЕСТНОЙ ДЕЯТЕЛЬНОСТИ ВЗРОСЛОГО И ДЕТЕЙ</a:t>
            </a:r>
            <a:endParaRPr lang="ru-RU" sz="2800" b="1" dirty="0">
              <a:solidFill>
                <a:srgbClr val="003399"/>
              </a:solidFill>
              <a:latin typeface="Times New Roman" panose="02020603050405020304" pitchFamily="18" charset="0"/>
              <a:cs typeface="Times New Roman" panose="02020603050405020304" pitchFamily="18" charset="0"/>
            </a:endParaRPr>
          </a:p>
        </p:txBody>
      </p:sp>
      <p:sp>
        <p:nvSpPr>
          <p:cNvPr id="8" name="Выноска-облако 7"/>
          <p:cNvSpPr/>
          <p:nvPr/>
        </p:nvSpPr>
        <p:spPr>
          <a:xfrm>
            <a:off x="161938" y="1849531"/>
            <a:ext cx="3814987" cy="1399341"/>
          </a:xfrm>
          <a:prstGeom prst="cloud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7030A0"/>
                </a:solidFill>
                <a:latin typeface="Times New Roman" panose="02020603050405020304" pitchFamily="18" charset="0"/>
                <a:cs typeface="Times New Roman" panose="02020603050405020304" pitchFamily="18" charset="0"/>
              </a:rPr>
              <a:t>ИНДИВИДУАЛЬНАЯ</a:t>
            </a:r>
            <a:endParaRPr lang="ru-RU" sz="2400" dirty="0">
              <a:solidFill>
                <a:srgbClr val="7030A0"/>
              </a:solidFill>
              <a:latin typeface="Times New Roman" panose="02020603050405020304" pitchFamily="18" charset="0"/>
              <a:cs typeface="Times New Roman" panose="02020603050405020304" pitchFamily="18" charset="0"/>
            </a:endParaRPr>
          </a:p>
        </p:txBody>
      </p:sp>
      <p:sp>
        <p:nvSpPr>
          <p:cNvPr id="9" name="Выноска-облако 8"/>
          <p:cNvSpPr/>
          <p:nvPr/>
        </p:nvSpPr>
        <p:spPr>
          <a:xfrm>
            <a:off x="8266148" y="1849531"/>
            <a:ext cx="3719526" cy="1403604"/>
          </a:xfrm>
          <a:prstGeom prst="cloud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ПОДГРУППО</a:t>
            </a:r>
          </a:p>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ВАЯ</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0" name="Выноска-облако 9"/>
          <p:cNvSpPr/>
          <p:nvPr/>
        </p:nvSpPr>
        <p:spPr>
          <a:xfrm>
            <a:off x="4105322" y="1370387"/>
            <a:ext cx="3814989" cy="1316735"/>
          </a:xfrm>
          <a:prstGeom prst="cloud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С ЦЕЛОЙ ГРУППОЙ </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96423" y="3648587"/>
            <a:ext cx="3642968" cy="2997053"/>
          </a:xfrm>
          <a:prstGeom prst="rect">
            <a:avLst/>
          </a:prstGeom>
        </p:spPr>
      </p:pic>
      <p:pic>
        <p:nvPicPr>
          <p:cNvPr id="12" name="Рисунок 11"/>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8415365" y="3648586"/>
            <a:ext cx="3421092" cy="2997053"/>
          </a:xfrm>
          <a:prstGeom prst="rect">
            <a:avLst/>
          </a:prstGeom>
        </p:spPr>
      </p:pic>
      <p:pic>
        <p:nvPicPr>
          <p:cNvPr id="13" name="Рисунок 12"/>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4105322" y="3248872"/>
            <a:ext cx="3956103" cy="2967077"/>
          </a:xfrm>
          <a:prstGeom prst="rect">
            <a:avLst/>
          </a:prstGeom>
        </p:spPr>
      </p:pic>
    </p:spTree>
    <p:extLst>
      <p:ext uri="{BB962C8B-B14F-4D97-AF65-F5344CB8AC3E}">
        <p14:creationId xmlns:p14="http://schemas.microsoft.com/office/powerpoint/2010/main" xmlns="" val="1103499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3220574" y="67748"/>
            <a:ext cx="6078169" cy="1046747"/>
          </a:xfrm>
          <a:prstGeom prst="roundRect">
            <a:avLst>
              <a:gd name="adj" fmla="val 20699"/>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C00000"/>
                </a:solidFill>
                <a:latin typeface="Times New Roman" panose="02020603050405020304" pitchFamily="18" charset="0"/>
                <a:cs typeface="Times New Roman" panose="02020603050405020304" pitchFamily="18" charset="0"/>
              </a:rPr>
              <a:t>ВИДЫ ДЕТСКОЙ ДЕЯТЕЛЬНОСТИ</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1469145" y="1150967"/>
            <a:ext cx="3502858" cy="914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ИГРОВАЯ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1469144" y="2166035"/>
            <a:ext cx="3502859"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КОММУНИКАТИВНАЯ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7811818" y="1157021"/>
            <a:ext cx="3918182" cy="914400"/>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ИЗОБРАЗИТЕЛЬНАЯ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7811818" y="2184841"/>
            <a:ext cx="3918182" cy="91551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КОНСТРУИРОВАНИЕ</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469144" y="3181103"/>
            <a:ext cx="3476578"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ДВИГАТЕЛЬНАЯ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7811818" y="3222148"/>
            <a:ext cx="3918182" cy="141125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ВОСПРИЯТИЕ ХУДОЖЕСТВЕННОЙ ЛИТЕРАТУРЫ</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1442864" y="4214218"/>
            <a:ext cx="3502858" cy="914400"/>
          </a:xfrm>
          <a:prstGeom prst="roundRect">
            <a:avLst/>
          </a:prstGeom>
          <a:solidFill>
            <a:srgbClr val="D9E5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МУЗЫКАЛЬНАЯ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7643005" y="4841507"/>
            <a:ext cx="4255808" cy="118168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ПОЗНАВАТЕЛЬНО-ИССЛЕДОВАТЕЛЬСКАЯ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1" name="Скругленный прямоугольник 10"/>
          <p:cNvSpPr/>
          <p:nvPr/>
        </p:nvSpPr>
        <p:spPr>
          <a:xfrm>
            <a:off x="1469144" y="5326841"/>
            <a:ext cx="4656405" cy="139270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САМООБСЛУЖИВАНИЕ И ЭЛЕМЕНТАРНЫЙ БЫТОВОЙ ТРУД</a:t>
            </a:r>
            <a:endParaRPr lang="ru-RU"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839569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
              <a:srgbClr val="FFFF00"/>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6" name="TextBox 5"/>
          <p:cNvSpPr txBox="1"/>
          <p:nvPr/>
        </p:nvSpPr>
        <p:spPr>
          <a:xfrm>
            <a:off x="2756647" y="618564"/>
            <a:ext cx="5593977" cy="3065929"/>
          </a:xfrm>
          <a:prstGeom prst="rect">
            <a:avLst/>
          </a:prstGeom>
          <a:noFill/>
        </p:spPr>
        <p:txBody>
          <a:bodyPr wrap="square" rtlCol="0">
            <a:spAutoFit/>
          </a:bodyPr>
          <a:lstStyle/>
          <a:p>
            <a:endParaRPr lang="ru-RU"/>
          </a:p>
        </p:txBody>
      </p:sp>
      <p:sp>
        <p:nvSpPr>
          <p:cNvPr id="7" name="TextBox 6"/>
          <p:cNvSpPr txBox="1"/>
          <p:nvPr/>
        </p:nvSpPr>
        <p:spPr>
          <a:xfrm>
            <a:off x="2909047" y="770964"/>
            <a:ext cx="5593977" cy="3065929"/>
          </a:xfrm>
          <a:prstGeom prst="rect">
            <a:avLst/>
          </a:prstGeom>
          <a:noFill/>
        </p:spPr>
        <p:txBody>
          <a:bodyPr wrap="square" rtlCol="0">
            <a:spAutoFit/>
          </a:bodyPr>
          <a:lstStyle/>
          <a:p>
            <a:endParaRPr lang="ru-RU"/>
          </a:p>
        </p:txBody>
      </p:sp>
      <p:sp>
        <p:nvSpPr>
          <p:cNvPr id="8" name="TextBox 7"/>
          <p:cNvSpPr txBox="1"/>
          <p:nvPr/>
        </p:nvSpPr>
        <p:spPr>
          <a:xfrm>
            <a:off x="335477" y="46304"/>
            <a:ext cx="11658600" cy="6678751"/>
          </a:xfrm>
          <a:prstGeom prst="rect">
            <a:avLst/>
          </a:prstGeom>
          <a:noFill/>
        </p:spPr>
        <p:txBody>
          <a:bodyPr wrap="square" rtlCol="0">
            <a:spAutoFit/>
          </a:bodyPr>
          <a:lstStyle/>
          <a:p>
            <a:pPr algn="ctr"/>
            <a:r>
              <a:rPr lang="ru-RU" sz="3200" b="1" dirty="0" smtClean="0">
                <a:solidFill>
                  <a:schemeClr val="accent6">
                    <a:lumMod val="50000"/>
                  </a:schemeClr>
                </a:solidFill>
                <a:latin typeface="Times New Roman" panose="02020603050405020304" pitchFamily="18" charset="0"/>
                <a:cs typeface="Times New Roman" panose="02020603050405020304" pitchFamily="18" charset="0"/>
              </a:rPr>
              <a:t>Ведущая форма работы с детьми ИГРА</a:t>
            </a:r>
          </a:p>
          <a:p>
            <a:pPr algn="just"/>
            <a:r>
              <a:rPr lang="ru-RU" sz="2400" b="1" i="1" dirty="0" smtClean="0">
                <a:latin typeface="Times New Roman" panose="02020603050405020304" pitchFamily="18" charset="0"/>
                <a:cs typeface="Times New Roman" panose="02020603050405020304" pitchFamily="18" charset="0"/>
              </a:rPr>
              <a:t>Используя</a:t>
            </a:r>
            <a:r>
              <a:rPr lang="ru-RU" sz="2400" b="1" i="1" dirty="0" smtClean="0">
                <a:solidFill>
                  <a:srgbClr val="7030A0"/>
                </a:solidFill>
                <a:latin typeface="Times New Roman" panose="02020603050405020304" pitchFamily="18" charset="0"/>
                <a:cs typeface="Times New Roman" panose="02020603050405020304" pitchFamily="18" charset="0"/>
              </a:rPr>
              <a:t> игровые технологии в образовательном процессе, взрослому необходимо обладать </a:t>
            </a:r>
            <a:r>
              <a:rPr lang="ru-RU" sz="2400" b="1" i="1" dirty="0" err="1" smtClean="0">
                <a:solidFill>
                  <a:srgbClr val="7030A0"/>
                </a:solidFill>
                <a:latin typeface="Times New Roman" panose="02020603050405020304" pitchFamily="18" charset="0"/>
                <a:cs typeface="Times New Roman" panose="02020603050405020304" pitchFamily="18" charset="0"/>
              </a:rPr>
              <a:t>эмпатией</a:t>
            </a:r>
            <a:r>
              <a:rPr lang="ru-RU" sz="2400" b="1" i="1" dirty="0" smtClean="0">
                <a:solidFill>
                  <a:srgbClr val="7030A0"/>
                </a:solidFill>
                <a:latin typeface="Times New Roman" panose="02020603050405020304" pitchFamily="18" charset="0"/>
                <a:cs typeface="Times New Roman" panose="02020603050405020304" pitchFamily="18" charset="0"/>
              </a:rPr>
              <a:t>, доброжелательностью, уметь осуществлять эмоциональную поддержку, создавать радостную обстановку, поощрения любой выдумки и фантазии ребенка</a:t>
            </a:r>
            <a:r>
              <a:rPr lang="ru-RU" sz="2400" b="1" i="1" dirty="0">
                <a:solidFill>
                  <a:srgbClr val="7030A0"/>
                </a:solidFill>
                <a:latin typeface="Times New Roman" panose="02020603050405020304" pitchFamily="18" charset="0"/>
                <a:cs typeface="Times New Roman" panose="02020603050405020304" pitchFamily="18" charset="0"/>
              </a:rPr>
              <a:t>. </a:t>
            </a: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dirty="0" smtClean="0"/>
          </a:p>
          <a:p>
            <a:pPr algn="just"/>
            <a:endParaRPr lang="ru-RU" dirty="0"/>
          </a:p>
        </p:txBody>
      </p:sp>
      <p:pic>
        <p:nvPicPr>
          <p:cNvPr id="9" name="Рисунок 8"/>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315910" y="2175708"/>
            <a:ext cx="5830681" cy="4373010"/>
          </a:xfrm>
          <a:prstGeom prst="rect">
            <a:avLst/>
          </a:prstGeom>
        </p:spPr>
      </p:pic>
      <p:pic>
        <p:nvPicPr>
          <p:cNvPr id="10" name="Рисунок 9"/>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164777" y="2179856"/>
            <a:ext cx="5829300" cy="4371974"/>
          </a:xfrm>
          <a:prstGeom prst="rect">
            <a:avLst/>
          </a:prstGeom>
        </p:spPr>
      </p:pic>
    </p:spTree>
    <p:extLst>
      <p:ext uri="{BB962C8B-B14F-4D97-AF65-F5344CB8AC3E}">
        <p14:creationId xmlns:p14="http://schemas.microsoft.com/office/powerpoint/2010/main" xmlns="" val="2433361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3361764" y="0"/>
            <a:ext cx="6952130" cy="702614"/>
          </a:xfrm>
          <a:prstGeom prst="ellipse">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anose="02020603050405020304" pitchFamily="18" charset="0"/>
                <a:cs typeface="Times New Roman" panose="02020603050405020304" pitchFamily="18" charset="0"/>
              </a:rPr>
              <a:t>ИГРОВАЯ ДЕЯТЕЛЬНОСТЬ</a:t>
            </a:r>
            <a:endParaRPr lang="ru-RU" sz="2800" dirty="0">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1727946" y="796773"/>
            <a:ext cx="3267636" cy="779928"/>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ТВОРЧЕСКИЕ ИГРЫ</a:t>
            </a:r>
            <a:endParaRPr lang="ru-RU" sz="2400" dirty="0">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457200" y="1744826"/>
            <a:ext cx="3520605" cy="86061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u="sng" dirty="0" smtClean="0">
                <a:solidFill>
                  <a:schemeClr val="tx1"/>
                </a:solidFill>
                <a:latin typeface="Times New Roman" panose="02020603050405020304" pitchFamily="18" charset="0"/>
                <a:cs typeface="Times New Roman" panose="02020603050405020304" pitchFamily="18" charset="0"/>
              </a:rPr>
              <a:t>ИГРЫ НА ОСНОВЕ ГОТОВЫХ СЮЖЕТОВ</a:t>
            </a:r>
            <a:endParaRPr lang="ru-RU" sz="2400" u="sng" dirty="0">
              <a:solidFill>
                <a:schemeClr val="tx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4095050" y="1721249"/>
            <a:ext cx="3099126" cy="145227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u="sng" dirty="0" smtClean="0">
                <a:solidFill>
                  <a:schemeClr val="tx1"/>
                </a:solidFill>
                <a:latin typeface="Times New Roman" panose="02020603050405020304" pitchFamily="18" charset="0"/>
                <a:cs typeface="Times New Roman" panose="02020603050405020304" pitchFamily="18" charset="0"/>
              </a:rPr>
              <a:t>ИГРЫ С СЮЖЕТАМИ, ПРИДУМАННЫМИ ДЕТЬМИ</a:t>
            </a:r>
            <a:endParaRPr lang="ru-RU" sz="2400" u="sng" dirty="0">
              <a:solidFill>
                <a:schemeClr val="tx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457200" y="2689417"/>
            <a:ext cx="3520605" cy="60512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ПОДРАЖАТЕЛЬНЫЕ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4095050" y="3294538"/>
            <a:ext cx="3099126" cy="106232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СЮЖЕТНО-РОЛЕВЫЕ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457200" y="3348326"/>
            <a:ext cx="3520606" cy="100853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СЮЖЕТНО-</a:t>
            </a:r>
          </a:p>
          <a:p>
            <a:pPr algn="ctr"/>
            <a:r>
              <a:rPr lang="ru-RU" sz="2400" b="1" dirty="0" smtClean="0">
                <a:solidFill>
                  <a:srgbClr val="7030A0"/>
                </a:solidFill>
                <a:latin typeface="Times New Roman" panose="02020603050405020304" pitchFamily="18" charset="0"/>
                <a:cs typeface="Times New Roman" panose="02020603050405020304" pitchFamily="18" charset="0"/>
              </a:rPr>
              <a:t>ОТОБРАЗИТЕЛЬНЫЕ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4095049" y="4420762"/>
            <a:ext cx="3099128" cy="56809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РЕЖИССЕРСКИЕ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1" name="Скругленный прямоугольник 10"/>
          <p:cNvSpPr/>
          <p:nvPr/>
        </p:nvSpPr>
        <p:spPr>
          <a:xfrm>
            <a:off x="457200" y="4420762"/>
            <a:ext cx="3520606" cy="73958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a:t>
            </a:r>
            <a:r>
              <a:rPr lang="ru-RU" sz="2400" b="1" dirty="0" smtClean="0">
                <a:latin typeface="Times New Roman" panose="02020603050405020304" pitchFamily="18" charset="0"/>
                <a:cs typeface="Times New Roman" panose="02020603050405020304" pitchFamily="18" charset="0"/>
              </a:rPr>
              <a:t> - </a:t>
            </a:r>
            <a:r>
              <a:rPr lang="ru-RU" sz="2400" b="1" dirty="0" smtClean="0">
                <a:solidFill>
                  <a:srgbClr val="7030A0"/>
                </a:solidFill>
                <a:latin typeface="Times New Roman" panose="02020603050405020304" pitchFamily="18" charset="0"/>
                <a:cs typeface="Times New Roman" panose="02020603050405020304" pitchFamily="18" charset="0"/>
              </a:rPr>
              <a:t>ДРАМАТИЗАЦИЯ</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2" name="Скругленный прямоугольник 11"/>
          <p:cNvSpPr/>
          <p:nvPr/>
        </p:nvSpPr>
        <p:spPr>
          <a:xfrm>
            <a:off x="4264820" y="5074664"/>
            <a:ext cx="3300833" cy="72946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 -ФАНТАЗИРОВАНИЕ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3" name="Скругленный прямоугольник 12"/>
          <p:cNvSpPr/>
          <p:nvPr/>
        </p:nvSpPr>
        <p:spPr>
          <a:xfrm>
            <a:off x="457200" y="5257783"/>
            <a:ext cx="3690377" cy="63203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ТЕАТРАЛИЗОВАННЫЕ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4" name="Скругленный прямоугольник 13"/>
          <p:cNvSpPr/>
          <p:nvPr/>
        </p:nvSpPr>
        <p:spPr>
          <a:xfrm>
            <a:off x="457200" y="5987249"/>
            <a:ext cx="3549180" cy="63201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ИГРЫ-ПРОЕКТЫ</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5" name="Скругленный прямоугольник 14"/>
          <p:cNvSpPr/>
          <p:nvPr/>
        </p:nvSpPr>
        <p:spPr>
          <a:xfrm>
            <a:off x="7311420" y="1035425"/>
            <a:ext cx="4644836" cy="412492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u="sng" dirty="0" smtClean="0">
                <a:solidFill>
                  <a:srgbClr val="003399"/>
                </a:solidFill>
                <a:latin typeface="Times New Roman" panose="02020603050405020304" pitchFamily="18" charset="0"/>
                <a:cs typeface="Times New Roman" panose="02020603050405020304" pitchFamily="18" charset="0"/>
              </a:rPr>
              <a:t>ИГРЫ С ПРАВИЛАМИ</a:t>
            </a:r>
          </a:p>
          <a:p>
            <a:r>
              <a:rPr lang="ru-RU" sz="2800" dirty="0" smtClean="0">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(ПОДВИЖНЫЕ,</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СПОРТИВНЫЕ,</a:t>
            </a:r>
          </a:p>
          <a:p>
            <a:r>
              <a:rPr lang="ru-RU" sz="2800" dirty="0" smtClean="0">
                <a:solidFill>
                  <a:srgbClr val="7030A0"/>
                </a:solidFill>
                <a:latin typeface="Times New Roman" panose="02020603050405020304" pitchFamily="18" charset="0"/>
                <a:cs typeface="Times New Roman" panose="02020603050405020304" pitchFamily="18" charset="0"/>
              </a:rPr>
              <a:t> ИНТЕЛЛЕКТУАЛЬНЫЕ,</a:t>
            </a:r>
          </a:p>
          <a:p>
            <a:r>
              <a:rPr lang="ru-RU" sz="2800" dirty="0" smtClean="0">
                <a:solidFill>
                  <a:srgbClr val="7030A0"/>
                </a:solidFill>
                <a:latin typeface="Times New Roman" panose="02020603050405020304" pitchFamily="18" charset="0"/>
                <a:cs typeface="Times New Roman" panose="02020603050405020304" pitchFamily="18" charset="0"/>
              </a:rPr>
              <a:t> МУЗЫКАЛЬНЫЕ,</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КОРРЕКЦИОННЫЕ                 </a:t>
            </a:r>
          </a:p>
          <a:p>
            <a:r>
              <a:rPr lang="ru-RU" sz="2800" dirty="0" smtClean="0">
                <a:solidFill>
                  <a:srgbClr val="7030A0"/>
                </a:solidFill>
                <a:latin typeface="Times New Roman" panose="02020603050405020304" pitchFamily="18" charset="0"/>
                <a:cs typeface="Times New Roman" panose="02020603050405020304" pitchFamily="18" charset="0"/>
              </a:rPr>
              <a:t> ШУТОЧНЫЕ, </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НАРОДНЫЕ)  </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6" name="Стрелка вниз 15"/>
          <p:cNvSpPr/>
          <p:nvPr/>
        </p:nvSpPr>
        <p:spPr>
          <a:xfrm>
            <a:off x="3603812" y="497541"/>
            <a:ext cx="373994" cy="3260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p:cNvSpPr/>
          <p:nvPr/>
        </p:nvSpPr>
        <p:spPr>
          <a:xfrm>
            <a:off x="9265024" y="591671"/>
            <a:ext cx="389964" cy="4437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1" name="Прямая со стрелкой 20"/>
          <p:cNvCxnSpPr>
            <a:stCxn id="3" idx="1"/>
          </p:cNvCxnSpPr>
          <p:nvPr/>
        </p:nvCxnSpPr>
        <p:spPr>
          <a:xfrm flipH="1">
            <a:off x="1223683" y="1186737"/>
            <a:ext cx="504263" cy="5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3" idx="3"/>
          </p:cNvCxnSpPr>
          <p:nvPr/>
        </p:nvCxnSpPr>
        <p:spPr>
          <a:xfrm>
            <a:off x="4995582" y="1186737"/>
            <a:ext cx="638736" cy="5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Скругленный прямоугольник 24"/>
          <p:cNvSpPr/>
          <p:nvPr/>
        </p:nvSpPr>
        <p:spPr>
          <a:xfrm>
            <a:off x="4264820" y="5918488"/>
            <a:ext cx="3300833" cy="7294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ИГРА-ПУТЕШЕСТВИЕ</a:t>
            </a:r>
            <a:endParaRPr lang="ru-RU" sz="24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39666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3.xml><?xml version="1.0" encoding="utf-8"?>
<a:theme xmlns:a="http://schemas.openxmlformats.org/drawingml/2006/main" name="1_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82EB108-EDE6-4B8E-957B-D4A69BF580EA}"/>
    </a:ext>
  </a:extLst>
</a:theme>
</file>

<file path=ppt/theme/theme4.xml><?xml version="1.0" encoding="utf-8"?>
<a:theme xmlns:a="http://schemas.openxmlformats.org/drawingml/2006/main" name="2_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82EB108-EDE6-4B8E-957B-D4A69BF580EA}"/>
    </a:ext>
  </a:extLst>
</a:theme>
</file>

<file path=ppt/theme/theme5.xml><?xml version="1.0" encoding="utf-8"?>
<a:theme xmlns:a="http://schemas.openxmlformats.org/drawingml/2006/main" name="3_Сектор">
  <a:themeElements>
    <a:clrScheme name="Фиолетовый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6.xml><?xml version="1.0" encoding="utf-8"?>
<a:theme xmlns:a="http://schemas.openxmlformats.org/drawingml/2006/main" name="4_Сектор">
  <a:themeElements>
    <a:clrScheme name="Сектор">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9759155-7935-4C61-A06C-C04380D1B16E}"/>
    </a:ext>
  </a:ext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1287</TotalTime>
  <Words>924</Words>
  <Application>Microsoft Office PowerPoint</Application>
  <PresentationFormat>Произвольный</PresentationFormat>
  <Paragraphs>231</Paragraphs>
  <Slides>24</Slides>
  <Notes>1</Notes>
  <HiddenSlides>0</HiddenSlides>
  <MMClips>0</MMClips>
  <ScaleCrop>false</ScaleCrop>
  <HeadingPairs>
    <vt:vector size="4" baseType="variant">
      <vt:variant>
        <vt:lpstr>Тема</vt:lpstr>
      </vt:variant>
      <vt:variant>
        <vt:i4>6</vt:i4>
      </vt:variant>
      <vt:variant>
        <vt:lpstr>Заголовки слайдов</vt:lpstr>
      </vt:variant>
      <vt:variant>
        <vt:i4>24</vt:i4>
      </vt:variant>
    </vt:vector>
  </HeadingPairs>
  <TitlesOfParts>
    <vt:vector size="30" baseType="lpstr">
      <vt:lpstr>1_Легкий дым</vt:lpstr>
      <vt:lpstr>Сектор</vt:lpstr>
      <vt:lpstr>1_Сектор</vt:lpstr>
      <vt:lpstr>2_Сектор</vt:lpstr>
      <vt:lpstr>3_Сектор</vt:lpstr>
      <vt:lpstr>4_Сектор</vt:lpstr>
      <vt:lpstr>Современные формы, методы и приемы в ДОУ в свете ФГОС</vt:lpstr>
      <vt:lpstr>Что дает нам ФГОС?</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МЕТОД ПРОБЛЕМНОГО ОБУЧЕНИЯ – воспитатель создает познавательную задачу, ситуацию и предоставляет детям возможность изыскивать средства ее решения, используя ранее усвоенные знания и умения. Проблемное обучение активизирует мысль детей, придает ей критичность, приучает к самостоятельности в процессе познания.  </vt:lpstr>
      <vt:lpstr>Слайд 19</vt:lpstr>
      <vt:lpstr>Слайд 20</vt:lpstr>
      <vt:lpstr>Слайд 21</vt:lpstr>
      <vt:lpstr>Слайд 22</vt:lpstr>
      <vt:lpstr>Слайд 23</vt:lpstr>
      <vt:lpstr>Слайд 24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формы, методы и приемы в ДОУ в свете ФГОС</dc:title>
  <dc:creator>Айдар</dc:creator>
  <cp:lastModifiedBy>Admin</cp:lastModifiedBy>
  <cp:revision>144</cp:revision>
  <dcterms:created xsi:type="dcterms:W3CDTF">2014-11-19T10:35:43Z</dcterms:created>
  <dcterms:modified xsi:type="dcterms:W3CDTF">2017-10-12T13:47:01Z</dcterms:modified>
</cp:coreProperties>
</file>