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1" r:id="rId3"/>
    <p:sldId id="272" r:id="rId4"/>
    <p:sldId id="286" r:id="rId5"/>
    <p:sldId id="287" r:id="rId6"/>
    <p:sldId id="273" r:id="rId7"/>
    <p:sldId id="281" r:id="rId8"/>
    <p:sldId id="282" r:id="rId9"/>
    <p:sldId id="283" r:id="rId10"/>
    <p:sldId id="284" r:id="rId11"/>
    <p:sldId id="285" r:id="rId12"/>
    <p:sldId id="288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42ACB9C-E314-4429-BD06-A5402B6D3D6D}">
          <p14:sldIdLst>
            <p14:sldId id="256"/>
            <p14:sldId id="271"/>
            <p14:sldId id="272"/>
            <p14:sldId id="286"/>
            <p14:sldId id="287"/>
            <p14:sldId id="273"/>
            <p14:sldId id="281"/>
            <p14:sldId id="282"/>
            <p14:sldId id="283"/>
            <p14:sldId id="284"/>
            <p14:sldId id="285"/>
            <p14:sldId id="288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>
                <a:effectLst/>
              </a:rPr>
              <a:t>УРОВЕНЬ ФИЗИЧЕСКОГО РАЗВИТИЯ</a:t>
            </a:r>
            <a:endParaRPr lang="ru-RU" dirty="0" smtClean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>
        <c:manualLayout>
          <c:xMode val="edge"/>
          <c:yMode val="edge"/>
          <c:x val="0.2239166666666666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3752624671916017E-2"/>
          <c:y val="0.12293750000000002"/>
          <c:w val="0.59720833333333334"/>
          <c:h val="0.8770624999999999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4"/>
          </c:dPt>
          <c:dPt>
            <c:idx val="1"/>
            <c:bubble3D val="0"/>
            <c:explosion val="13"/>
          </c:dPt>
          <c:dPt>
            <c:idx val="2"/>
            <c:bubble3D val="0"/>
            <c:explosion val="3"/>
          </c:dPt>
          <c:dPt>
            <c:idx val="4"/>
            <c:bubble3D val="0"/>
            <c:explosion val="6"/>
          </c:dPt>
          <c:cat>
            <c:strRef>
              <c:f>Лист1!$A$2:$A$6</c:f>
              <c:strCache>
                <c:ptCount val="5"/>
                <c:pt idx="0">
                  <c:v>высокий 8ч.</c:v>
                </c:pt>
                <c:pt idx="1">
                  <c:v>низкий 10ч.</c:v>
                </c:pt>
                <c:pt idx="2">
                  <c:v>выше ср.23ч</c:v>
                </c:pt>
                <c:pt idx="3">
                  <c:v>средний 61ч.</c:v>
                </c:pt>
                <c:pt idx="4">
                  <c:v>ниже ср.23ч.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 formatCode="0.00%">
                  <c:v>6.4000000000000001E-2</c:v>
                </c:pt>
                <c:pt idx="1">
                  <c:v>0.08</c:v>
                </c:pt>
                <c:pt idx="2" formatCode="0.00%">
                  <c:v>0.184</c:v>
                </c:pt>
                <c:pt idx="3">
                  <c:v>0.48799999999999999</c:v>
                </c:pt>
                <c:pt idx="4" formatCode="0.00%">
                  <c:v>0.184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154664257162914"/>
          <c:y val="7.3364231671521202E-2"/>
          <c:w val="0.41845335742837086"/>
          <c:h val="0.4362311192476198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0616052907556651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физического развития</c:v>
                </c:pt>
              </c:strCache>
            </c:strRef>
          </c:tx>
          <c:dPt>
            <c:idx val="0"/>
            <c:bubble3D val="0"/>
            <c:explosion val="12"/>
          </c:dPt>
          <c:dPt>
            <c:idx val="1"/>
            <c:bubble3D val="0"/>
            <c:explosion val="7"/>
          </c:dPt>
          <c:dPt>
            <c:idx val="2"/>
            <c:bubble3D val="0"/>
            <c:explosion val="2"/>
          </c:dPt>
          <c:dPt>
            <c:idx val="4"/>
            <c:bubble3D val="0"/>
            <c:explosion val="5"/>
          </c:dPt>
          <c:cat>
            <c:strRef>
              <c:f>Лист1!$A$2:$A$6</c:f>
              <c:strCache>
                <c:ptCount val="5"/>
                <c:pt idx="0">
                  <c:v>высокий 1ч.</c:v>
                </c:pt>
                <c:pt idx="1">
                  <c:v>низкий 2ч.</c:v>
                </c:pt>
                <c:pt idx="2">
                  <c:v>выше ср. 6ч.</c:v>
                </c:pt>
                <c:pt idx="3">
                  <c:v>средний 7ч.</c:v>
                </c:pt>
                <c:pt idx="4">
                  <c:v>ниже ср. 3ч.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5.2999999999999999E-2</c:v>
                </c:pt>
                <c:pt idx="1">
                  <c:v>0.105</c:v>
                </c:pt>
                <c:pt idx="2">
                  <c:v>0.316</c:v>
                </c:pt>
                <c:pt idx="3">
                  <c:v>0.36799999999999999</c:v>
                </c:pt>
                <c:pt idx="4">
                  <c:v>0.157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96614173228346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1924540682414703E-2"/>
          <c:y val="0.13864074803149606"/>
          <c:w val="0.56590616797900251"/>
          <c:h val="0.8488592519685038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физического развития </c:v>
                </c:pt>
              </c:strCache>
            </c:strRef>
          </c:tx>
          <c:dPt>
            <c:idx val="0"/>
            <c:bubble3D val="0"/>
            <c:explosion val="6"/>
          </c:dPt>
          <c:dPt>
            <c:idx val="1"/>
            <c:bubble3D val="0"/>
            <c:explosion val="8"/>
          </c:dPt>
          <c:dPt>
            <c:idx val="2"/>
            <c:bubble3D val="0"/>
            <c:explosion val="5"/>
          </c:dPt>
          <c:dPt>
            <c:idx val="4"/>
            <c:bubble3D val="0"/>
            <c:explosion val="6"/>
          </c:dPt>
          <c:cat>
            <c:strRef>
              <c:f>Лист1!$A$2:$A$6</c:f>
              <c:strCache>
                <c:ptCount val="5"/>
                <c:pt idx="0">
                  <c:v>высокий 1ч.</c:v>
                </c:pt>
                <c:pt idx="1">
                  <c:v>низкий 2ч.</c:v>
                </c:pt>
                <c:pt idx="2">
                  <c:v>выше ср. 6ч.</c:v>
                </c:pt>
                <c:pt idx="3">
                  <c:v>средний 9ч.</c:v>
                </c:pt>
                <c:pt idx="4">
                  <c:v>ниже ср. 4ч.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 formatCode="0.00%">
                  <c:v>4.4999999999999998E-2</c:v>
                </c:pt>
                <c:pt idx="1">
                  <c:v>0.09</c:v>
                </c:pt>
                <c:pt idx="2" formatCode="0.00%">
                  <c:v>0.27300000000000002</c:v>
                </c:pt>
                <c:pt idx="3" formatCode="0.00%">
                  <c:v>0.40899999999999997</c:v>
                </c:pt>
                <c:pt idx="4" formatCode="0.00%">
                  <c:v>0.182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8683858267716535"/>
          <c:y val="0.25092027559055119"/>
          <c:w val="0.25066141732283465"/>
          <c:h val="0.433674950787401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966141732283465"/>
          <c:y val="6.2500000000000003E-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физического развития</c:v>
                </c:pt>
              </c:strCache>
            </c:strRef>
          </c:tx>
          <c:dPt>
            <c:idx val="0"/>
            <c:bubble3D val="0"/>
            <c:explosion val="4"/>
          </c:dPt>
          <c:dPt>
            <c:idx val="1"/>
            <c:bubble3D val="0"/>
            <c:explosion val="7"/>
          </c:dPt>
          <c:dPt>
            <c:idx val="2"/>
            <c:bubble3D val="0"/>
            <c:explosion val="10"/>
          </c:dPt>
          <c:dPt>
            <c:idx val="4"/>
            <c:bubble3D val="0"/>
            <c:explosion val="4"/>
          </c:dPt>
          <c:cat>
            <c:strRef>
              <c:f>Лист1!$A$2:$A$6</c:f>
              <c:strCache>
                <c:ptCount val="5"/>
                <c:pt idx="0">
                  <c:v>высокий 1ч.</c:v>
                </c:pt>
                <c:pt idx="1">
                  <c:v>низкий 4ч.</c:v>
                </c:pt>
                <c:pt idx="2">
                  <c:v>выше ср. 2ч.</c:v>
                </c:pt>
                <c:pt idx="3">
                  <c:v>средний12ч.</c:v>
                </c:pt>
                <c:pt idx="4">
                  <c:v>ниже ср. 5ч.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4.2000000000000003E-2</c:v>
                </c:pt>
                <c:pt idx="1">
                  <c:v>0.16700000000000001</c:v>
                </c:pt>
                <c:pt idx="2">
                  <c:v>8.3000000000000004E-2</c:v>
                </c:pt>
                <c:pt idx="3" formatCode="0%">
                  <c:v>0.5</c:v>
                </c:pt>
                <c:pt idx="4">
                  <c:v>0.20799999999999999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823474603754744"/>
          <c:y val="0.3135980394622061"/>
          <c:w val="0.24907727232949486"/>
          <c:h val="0.4261246593333475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966141732283465"/>
          <c:y val="6.250000000000000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435154199475065E-2"/>
          <c:y val="0.12301574803149606"/>
          <c:w val="0.56173950131233596"/>
          <c:h val="0.8426092519685038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физического развития</c:v>
                </c:pt>
              </c:strCache>
            </c:strRef>
          </c:tx>
          <c:dPt>
            <c:idx val="0"/>
            <c:bubble3D val="0"/>
            <c:explosion val="4"/>
          </c:dPt>
          <c:dPt>
            <c:idx val="1"/>
            <c:bubble3D val="0"/>
            <c:explosion val="5"/>
          </c:dPt>
          <c:dPt>
            <c:idx val="2"/>
            <c:bubble3D val="0"/>
            <c:explosion val="3"/>
          </c:dPt>
          <c:dPt>
            <c:idx val="4"/>
            <c:bubble3D val="0"/>
            <c:explosion val="3"/>
          </c:dPt>
          <c:cat>
            <c:strRef>
              <c:f>Лист1!$A$2:$A$6</c:f>
              <c:strCache>
                <c:ptCount val="5"/>
                <c:pt idx="0">
                  <c:v>высокий 2ч.</c:v>
                </c:pt>
                <c:pt idx="1">
                  <c:v>низкий 2ч.</c:v>
                </c:pt>
                <c:pt idx="2">
                  <c:v>выше ср.5ч.</c:v>
                </c:pt>
                <c:pt idx="3">
                  <c:v>средний 11ч.</c:v>
                </c:pt>
                <c:pt idx="4">
                  <c:v>ниже ср. 2ч.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9.0999999999999998E-2</c:v>
                </c:pt>
                <c:pt idx="1">
                  <c:v>9.0999999999999998E-2</c:v>
                </c:pt>
                <c:pt idx="2">
                  <c:v>0.22700000000000001</c:v>
                </c:pt>
                <c:pt idx="3" formatCode="0%">
                  <c:v>0.5</c:v>
                </c:pt>
                <c:pt idx="4">
                  <c:v>9.0999999999999998E-2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919274934383211"/>
          <c:y val="0.26967027559055118"/>
          <c:w val="0.26247391732283465"/>
          <c:h val="0.433674950787401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966141732283465"/>
          <c:y val="6.2500000000000003E-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физического развития</c:v>
                </c:pt>
              </c:strCache>
            </c:strRef>
          </c:tx>
          <c:explosion val="3"/>
          <c:dPt>
            <c:idx val="2"/>
            <c:bubble3D val="0"/>
            <c:explosion val="2"/>
          </c:dPt>
          <c:dPt>
            <c:idx val="4"/>
            <c:bubble3D val="0"/>
            <c:explosion val="4"/>
          </c:dPt>
          <c:cat>
            <c:strRef>
              <c:f>Лист1!$A$2:$A$6</c:f>
              <c:strCache>
                <c:ptCount val="5"/>
                <c:pt idx="0">
                  <c:v>высокий 1ч.</c:v>
                </c:pt>
                <c:pt idx="1">
                  <c:v>низкий 0</c:v>
                </c:pt>
                <c:pt idx="2">
                  <c:v>выше ср.1ч.</c:v>
                </c:pt>
                <c:pt idx="3">
                  <c:v>средний 12ч.</c:v>
                </c:pt>
                <c:pt idx="4">
                  <c:v>ниже ср.7ч.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0.00%">
                  <c:v>4.8000000000000001E-2</c:v>
                </c:pt>
                <c:pt idx="1">
                  <c:v>0</c:v>
                </c:pt>
                <c:pt idx="2" formatCode="0.00%">
                  <c:v>4.8000000000000001E-2</c:v>
                </c:pt>
                <c:pt idx="3" formatCode="0.00%">
                  <c:v>0.57099999999999995</c:v>
                </c:pt>
                <c:pt idx="4" formatCode="0.00%">
                  <c:v>0.33300000000000002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8127608267716533"/>
          <c:y val="0.28529527559055112"/>
          <c:w val="0.26247391732283465"/>
          <c:h val="0.433674950787401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966141732283465"/>
          <c:y val="6.2500000000000003E-3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физического развития</c:v>
                </c:pt>
              </c:strCache>
            </c:strRef>
          </c:tx>
          <c:explosion val="4"/>
          <c:cat>
            <c:strRef>
              <c:f>Лист1!$A$2:$A$6</c:f>
              <c:strCache>
                <c:ptCount val="5"/>
                <c:pt idx="0">
                  <c:v>высокий 2ч.</c:v>
                </c:pt>
                <c:pt idx="1">
                  <c:v>низкий 0ч.</c:v>
                </c:pt>
                <c:pt idx="2">
                  <c:v>выше ср. 3ч.</c:v>
                </c:pt>
                <c:pt idx="3">
                  <c:v>средний10ч.</c:v>
                </c:pt>
                <c:pt idx="4">
                  <c:v>ниже ср.2ч.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0.00%">
                  <c:v>0.115</c:v>
                </c:pt>
                <c:pt idx="1">
                  <c:v>0</c:v>
                </c:pt>
                <c:pt idx="2" formatCode="0%">
                  <c:v>0.17</c:v>
                </c:pt>
                <c:pt idx="3" formatCode="0%">
                  <c:v>0.6</c:v>
                </c:pt>
                <c:pt idx="4" formatCode="0.00%">
                  <c:v>0.115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725524934383197"/>
          <c:y val="0.25404527559055118"/>
          <c:w val="0.253994750656168"/>
          <c:h val="0.433674950787401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0.38981</cdr:x>
      <cdr:y>0.1949</cdr:y>
    </cdr:from>
    <cdr:to>
      <cdr:x>0.44887</cdr:x>
      <cdr:y>0.24806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76264" y="792088"/>
          <a:ext cx="36004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0.44887</cdr:x>
      <cdr:y>0.24806</cdr:y>
    </cdr:from>
    <cdr:to>
      <cdr:x>0.62249</cdr:x>
      <cdr:y>0.45534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736304" y="1008112"/>
          <a:ext cx="1058416" cy="8423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0.36618</cdr:x>
      <cdr:y>0.17719</cdr:y>
    </cdr:from>
    <cdr:to>
      <cdr:x>0.53156</cdr:x>
      <cdr:y>0.37209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32248" y="720080"/>
          <a:ext cx="100811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6,4%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0.44887</cdr:x>
      <cdr:y>0.24806</cdr:y>
    </cdr:from>
    <cdr:to>
      <cdr:x>0.55518</cdr:x>
      <cdr:y>0.38981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736304" y="1008112"/>
          <a:ext cx="6480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8%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0.48431</cdr:x>
      <cdr:y>0.46068</cdr:y>
    </cdr:from>
    <cdr:to>
      <cdr:x>0.61424</cdr:x>
      <cdr:y>0.60243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52328" y="1872208"/>
          <a:ext cx="792088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18,4%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0.27168</cdr:x>
      <cdr:y>0.63787</cdr:y>
    </cdr:from>
    <cdr:to>
      <cdr:x>0.44887</cdr:x>
      <cdr:y>0.83277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656184" y="2592288"/>
          <a:ext cx="1080120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49%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0.22443</cdr:x>
      <cdr:y>0.2835</cdr:y>
    </cdr:from>
    <cdr:to>
      <cdr:x>0.34256</cdr:x>
      <cdr:y>0.42524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368152" y="1152128"/>
          <a:ext cx="72008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18,4%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0.38188</cdr:x>
      <cdr:y>0.11019</cdr:y>
    </cdr:from>
    <cdr:to>
      <cdr:x>0.48819</cdr:x>
      <cdr:y>0.2165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27920" y="447824"/>
          <a:ext cx="6480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5,3%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0.48819</cdr:x>
      <cdr:y>0.19879</cdr:y>
    </cdr:from>
    <cdr:to>
      <cdr:x>0.64175</cdr:x>
      <cdr:y>0.32281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75992" y="807864"/>
          <a:ext cx="93610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10,5%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0.46456</cdr:x>
      <cdr:y>0.51772</cdr:y>
    </cdr:from>
    <cdr:to>
      <cdr:x>0.62994</cdr:x>
      <cdr:y>0.73034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831976" y="2104008"/>
          <a:ext cx="1008112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31,6%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0.15744</cdr:x>
      <cdr:y>0.5</cdr:y>
    </cdr:from>
    <cdr:to>
      <cdr:x>0.33463</cdr:x>
      <cdr:y>0.76578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959768" y="2032000"/>
          <a:ext cx="1080120" cy="1080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36,8%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0.22832</cdr:x>
      <cdr:y>0.23422</cdr:y>
    </cdr:from>
    <cdr:to>
      <cdr:x>0.34644</cdr:x>
      <cdr:y>0.41141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91816" y="951880"/>
          <a:ext cx="7200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0.2165</cdr:x>
      <cdr:y>0.19879</cdr:y>
    </cdr:from>
    <cdr:to>
      <cdr:x>0.34644</cdr:x>
      <cdr:y>0.37597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319808" y="807864"/>
          <a:ext cx="792088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15,7%</a:t>
          </a:r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0.37799</cdr:x>
      <cdr:y>0.14175</cdr:y>
    </cdr:from>
    <cdr:to>
      <cdr:x>0.47249</cdr:x>
      <cdr:y>0.26578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04256" y="576064"/>
          <a:ext cx="57606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0.36618</cdr:x>
      <cdr:y>0.14175</cdr:y>
    </cdr:from>
    <cdr:to>
      <cdr:x>0.48431</cdr:x>
      <cdr:y>0.24806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32248" y="576064"/>
          <a:ext cx="72008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4,5%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0.44887</cdr:x>
      <cdr:y>0.21262</cdr:y>
    </cdr:from>
    <cdr:to>
      <cdr:x>0.55518</cdr:x>
      <cdr:y>0.33665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736304" y="864096"/>
          <a:ext cx="648072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9%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0.47249</cdr:x>
      <cdr:y>0.4784</cdr:y>
    </cdr:from>
    <cdr:to>
      <cdr:x>0.60243</cdr:x>
      <cdr:y>0.63787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80320" y="1944216"/>
          <a:ext cx="79208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27,3%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0.20081</cdr:x>
      <cdr:y>0.54927</cdr:y>
    </cdr:from>
    <cdr:to>
      <cdr:x>0.33075</cdr:x>
      <cdr:y>0.7619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24136" y="2232248"/>
          <a:ext cx="792088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40,9%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0.17719</cdr:x>
      <cdr:y>0.21262</cdr:y>
    </cdr:from>
    <cdr:to>
      <cdr:x>0.33075</cdr:x>
      <cdr:y>0.33665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080120" y="864096"/>
          <a:ext cx="93610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18,2%</a:t>
          </a:r>
          <a:endParaRPr lang="ru-RU" sz="18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0.34751</cdr:x>
      <cdr:y>0.13928</cdr:y>
    </cdr:from>
    <cdr:to>
      <cdr:x>0.45176</cdr:x>
      <cdr:y>0.24374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60240" y="576064"/>
          <a:ext cx="6480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4,2%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0.46335</cdr:x>
      <cdr:y>0.24374</cdr:y>
    </cdr:from>
    <cdr:to>
      <cdr:x>0.60235</cdr:x>
      <cdr:y>0.40043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80320" y="1008112"/>
          <a:ext cx="86409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16,7%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0.55601</cdr:x>
      <cdr:y>0.50489</cdr:y>
    </cdr:from>
    <cdr:to>
      <cdr:x>0.66027</cdr:x>
      <cdr:y>0.64417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456384" y="2088232"/>
          <a:ext cx="6480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8,3%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0.19692</cdr:x>
      <cdr:y>0.22633</cdr:y>
    </cdr:from>
    <cdr:to>
      <cdr:x>0.35909</cdr:x>
      <cdr:y>0.41784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24136" y="936104"/>
          <a:ext cx="100811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20,8%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0.27801</cdr:x>
      <cdr:y>0.60935</cdr:y>
    </cdr:from>
    <cdr:to>
      <cdr:x>0.40543</cdr:x>
      <cdr:y>0.80086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728192" y="2520280"/>
          <a:ext cx="792088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50%</a:t>
          </a:r>
          <a:endParaRPr lang="ru-RU" sz="18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0.37006</cdr:x>
      <cdr:y>0.16335</cdr:y>
    </cdr:from>
    <cdr:to>
      <cdr:x>0.5</cdr:x>
      <cdr:y>0.32281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55912" y="663848"/>
          <a:ext cx="79208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9,1%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0.5</cdr:x>
      <cdr:y>0.26966</cdr:y>
    </cdr:from>
    <cdr:to>
      <cdr:x>0.62994</cdr:x>
      <cdr:y>0.44684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48000" y="1095896"/>
          <a:ext cx="792088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9,1%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0.51181</cdr:x>
      <cdr:y>0.51772</cdr:y>
    </cdr:from>
    <cdr:to>
      <cdr:x>0.64175</cdr:x>
      <cdr:y>0.6949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20008" y="2104008"/>
          <a:ext cx="792088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22,7%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0.22832</cdr:x>
      <cdr:y>0.55316</cdr:y>
    </cdr:from>
    <cdr:to>
      <cdr:x>0.38188</cdr:x>
      <cdr:y>0.76578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91816" y="2248024"/>
          <a:ext cx="936104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50%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0.24013</cdr:x>
      <cdr:y>0.19879</cdr:y>
    </cdr:from>
    <cdr:to>
      <cdr:x>0.35825</cdr:x>
      <cdr:y>0.37597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63824" y="807864"/>
          <a:ext cx="72008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9,1%</a:t>
          </a:r>
          <a:endParaRPr lang="ru-RU" sz="18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0.33463</cdr:x>
      <cdr:y>0.19879</cdr:y>
    </cdr:from>
    <cdr:to>
      <cdr:x>0.42913</cdr:x>
      <cdr:y>0.3051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39888" y="807864"/>
          <a:ext cx="5760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0.33463</cdr:x>
      <cdr:y>0.18107</cdr:y>
    </cdr:from>
    <cdr:to>
      <cdr:x>0.44094</cdr:x>
      <cdr:y>0.32281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39888" y="735856"/>
          <a:ext cx="6480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4,8%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0.38188</cdr:x>
      <cdr:y>0.28738</cdr:y>
    </cdr:from>
    <cdr:to>
      <cdr:x>0.5</cdr:x>
      <cdr:y>0.42913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327920" y="1167904"/>
          <a:ext cx="72008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4,8%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0.44094</cdr:x>
      <cdr:y>0.46456</cdr:y>
    </cdr:from>
    <cdr:to>
      <cdr:x>0.60631</cdr:x>
      <cdr:y>0.64175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7960" y="188798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57,1%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0.13382</cdr:x>
      <cdr:y>0.28738</cdr:y>
    </cdr:from>
    <cdr:to>
      <cdr:x>0.311</cdr:x>
      <cdr:y>0.42913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815752" y="1167904"/>
          <a:ext cx="108012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33,3%</a:t>
          </a:r>
          <a:endParaRPr lang="ru-RU" sz="18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0.35825</cdr:x>
      <cdr:y>0.19879</cdr:y>
    </cdr:from>
    <cdr:to>
      <cdr:x>0.5</cdr:x>
      <cdr:y>0.35825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83904" y="807864"/>
          <a:ext cx="86409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11,5%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0.51181</cdr:x>
      <cdr:y>0.37597</cdr:y>
    </cdr:from>
    <cdr:to>
      <cdr:x>0.61812</cdr:x>
      <cdr:y>0.55316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20008" y="1527944"/>
          <a:ext cx="64807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17%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0.26375</cdr:x>
      <cdr:y>0.60631</cdr:y>
    </cdr:from>
    <cdr:to>
      <cdr:x>0.42913</cdr:x>
      <cdr:y>0.7835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07840" y="2464048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60%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0.24013</cdr:x>
      <cdr:y>0.2165</cdr:y>
    </cdr:from>
    <cdr:to>
      <cdr:x>0.37006</cdr:x>
      <cdr:y>0.39369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63824" y="879872"/>
          <a:ext cx="792088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11,5%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9C567-BC3F-4BFB-90EF-1F6CF4CCF57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7C0AD-3F30-468E-AE2D-9D25C90C4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681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gi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кенгуру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latin typeface="Teslic`sDocume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5A169-8573-4374-AD0E-0D8EDCB26F33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65AF-BCDB-4B1C-864B-3426E5B39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EE430-EDD3-4C26-9D44-20D575A04D62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86990-8417-409E-804C-8B802E1E6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FF93C-7C85-420D-9EB1-3CE77EC8F7D3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E9338-EC60-4388-8FCE-3727F9694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7F432-6CE5-4AE2-9298-79372CB0EA22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6EC1C-5EAF-47B0-879C-C4249046E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Безимени-1.png"/>
          <p:cNvPicPr>
            <a:picLocks noChangeAspect="1"/>
          </p:cNvPicPr>
          <p:nvPr/>
        </p:nvPicPr>
        <p:blipFill>
          <a:blip r:embed="rId3"/>
          <a:srcRect b="73750"/>
          <a:stretch>
            <a:fillRect/>
          </a:stretch>
        </p:blipFill>
        <p:spPr bwMode="auto">
          <a:xfrm>
            <a:off x="0" y="4143375"/>
            <a:ext cx="9001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857760"/>
            <a:ext cx="7772400" cy="911215"/>
          </a:xfrm>
        </p:spPr>
        <p:txBody>
          <a:bodyPr anchor="t">
            <a:normAutofit/>
          </a:bodyPr>
          <a:lstStyle>
            <a:lvl1pPr algn="ctr">
              <a:defRPr sz="32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626E-0B19-460C-949C-00181D14EF85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A522-212E-4A17-AEEB-04CE028C2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6F64E-FCA7-48F8-8DF6-E3082FBF5BEE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BBCA-D5DF-4139-82A0-41967DA5E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ED433-560F-4A50-921B-D7F296390F1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BBD4E-181C-487F-A550-F0B522BF3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CCD73-F906-43F3-91FE-8FDFA452F810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150E2-060B-4650-AEAA-4C548FF0A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9" descr="кенгур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357563"/>
            <a:ext cx="21669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0" descr="мяч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0063"/>
            <a:ext cx="13525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8648-2633-4BDF-875C-B4995157F315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1C342-A7DF-4BA5-831C-7EC7E3968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8BD4-5BFB-4AE2-809A-342FB8176B42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6FD59-C131-4BD6-B41F-DD1869379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8" descr="фо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Безимени-1.png"/>
          <p:cNvPicPr>
            <a:picLocks noChangeAspect="1"/>
          </p:cNvPicPr>
          <p:nvPr/>
        </p:nvPicPr>
        <p:blipFill>
          <a:blip r:embed="rId3"/>
          <a:srcRect b="75000"/>
          <a:stretch>
            <a:fillRect/>
          </a:stretch>
        </p:blipFill>
        <p:spPr bwMode="auto">
          <a:xfrm>
            <a:off x="1643063" y="4572000"/>
            <a:ext cx="57864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95150-3C2B-403B-88A3-F3BF773BE7DA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FA608-AAF5-4E79-9100-63BDDAAC2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7" descr="фон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6" descr="кенгуру1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28625"/>
            <a:ext cx="82296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BBBC76-1295-4FB0-B161-44EE0A6F4A48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93E38C-390E-47CB-96C3-7F45224E0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1" r:id="rId2"/>
    <p:sldLayoutId id="2147483688" r:id="rId3"/>
    <p:sldLayoutId id="2147483682" r:id="rId4"/>
    <p:sldLayoutId id="2147483683" r:id="rId5"/>
    <p:sldLayoutId id="2147483684" r:id="rId6"/>
    <p:sldLayoutId id="2147483689" r:id="rId7"/>
    <p:sldLayoutId id="2147483685" r:id="rId8"/>
    <p:sldLayoutId id="2147483690" r:id="rId9"/>
    <p:sldLayoutId id="2147483686" r:id="rId10"/>
    <p:sldLayoutId id="21474836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Teslic`sDocument" pitchFamily="2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eslic`sDocument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2214546" y="2130425"/>
            <a:ext cx="4857784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44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276872"/>
            <a:ext cx="78843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Уровень физического </a:t>
            </a:r>
          </a:p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азвития учащихся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1-х классов 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1392" y="5897957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Подготовил: учитель физической культуры</a:t>
            </a:r>
          </a:p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МАОУ «Средняя школа №8»» г. Когалыма</a:t>
            </a:r>
          </a:p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Байбурина Людмила Николаевна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ut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 «Д»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4393852"/>
              </p:ext>
            </p:extLst>
          </p:nvPr>
        </p:nvGraphicFramePr>
        <p:xfrm>
          <a:off x="1187624" y="112474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89293" y="544522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т</a:t>
            </a:r>
            <a:r>
              <a:rPr lang="ru-RU" sz="1600" dirty="0" smtClean="0"/>
              <a:t>ест сдали 21уч.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57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 «Е»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39923547"/>
              </p:ext>
            </p:extLst>
          </p:nvPr>
        </p:nvGraphicFramePr>
        <p:xfrm>
          <a:off x="1403648" y="112474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32040" y="525068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Тест сдали 17уч.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898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5970"/>
            <a:ext cx="907787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Учащиеся, показавшие высокий уровень </a:t>
            </a:r>
          </a:p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физической подготовленности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682964"/>
              </p:ext>
            </p:extLst>
          </p:nvPr>
        </p:nvGraphicFramePr>
        <p:xfrm>
          <a:off x="1115616" y="1226299"/>
          <a:ext cx="5832648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4608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класс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Фамилия</a:t>
                      </a:r>
                      <a:r>
                        <a:rPr lang="ru-RU" sz="3200" baseline="0" dirty="0" smtClean="0"/>
                        <a:t> Имя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«А»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Бойко Владимир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«Б»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Григорьева</a:t>
                      </a:r>
                      <a:r>
                        <a:rPr lang="ru-RU" sz="3200" baseline="0" dirty="0" smtClean="0"/>
                        <a:t> Мария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«В»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Атанова</a:t>
                      </a:r>
                      <a:r>
                        <a:rPr lang="ru-RU" sz="3200" dirty="0" smtClean="0"/>
                        <a:t> София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«Г»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Гордеев Тихон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«Г»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Полушина Елизавета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«Д»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Бугдаева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baseline="0" dirty="0" err="1" smtClean="0"/>
                        <a:t>Сальхат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 «Е»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Алимгереев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baseline="0" dirty="0" err="1" smtClean="0"/>
                        <a:t>Сайфулах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1 «Е»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Томин Антон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520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357298"/>
            <a:ext cx="4894289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endParaRPr lang="ru-RU" sz="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внимание!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40019"/>
              </p:ext>
            </p:extLst>
          </p:nvPr>
        </p:nvGraphicFramePr>
        <p:xfrm>
          <a:off x="1331640" y="332656"/>
          <a:ext cx="7632848" cy="6408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569"/>
                <a:gridCol w="2488002"/>
                <a:gridCol w="3315277"/>
              </a:tblGrid>
              <a:tr h="134388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Контрольные  упражнения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способности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</a:tr>
              <a:tr h="11371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Челночный бег  3*10м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Координационные (ловкость)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</a:tr>
              <a:tr h="134388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Прыжок в длину с места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Скоростно-силовые (мышцы ног)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</a:tr>
              <a:tr h="138688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Поднимание  туловища из положения лёжа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Силовые (мышцы брюшного пресса)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</a:tr>
              <a:tr h="119693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Наклон вперёд из положения сидя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Гибкость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7" marB="4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26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92447"/>
              </p:ext>
            </p:extLst>
          </p:nvPr>
        </p:nvGraphicFramePr>
        <p:xfrm>
          <a:off x="0" y="44625"/>
          <a:ext cx="9144000" cy="67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768"/>
                <a:gridCol w="1152128"/>
                <a:gridCol w="1080120"/>
                <a:gridCol w="1224136"/>
                <a:gridCol w="1080120"/>
                <a:gridCol w="1152128"/>
                <a:gridCol w="971600"/>
              </a:tblGrid>
              <a:tr h="62297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</a:rPr>
                        <a:t>Контрольное упражнение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Уровень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73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Мальчики 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Девочки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9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низ.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сред.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выс.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низ.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сред.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выс.</a:t>
                      </a:r>
                      <a:endParaRPr lang="ru-RU" sz="2000" b="1" dirty="0"/>
                    </a:p>
                  </a:txBody>
                  <a:tcPr/>
                </a:tc>
              </a:tr>
              <a:tr h="12534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Челночный бег 3*10 м.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11,2 и выше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10,8-10,3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9,9 и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11,7 и выше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11,3-10,6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10,2 и ниже</a:t>
                      </a:r>
                    </a:p>
                  </a:txBody>
                  <a:tcPr marL="68580" marR="68580" marT="0" marB="0"/>
                </a:tc>
              </a:tr>
              <a:tr h="960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Прыжки в длину с места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 и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115-135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155 и выше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85 и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110-130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150 и выше</a:t>
                      </a:r>
                    </a:p>
                  </a:txBody>
                  <a:tcPr marL="68580" marR="68580" marT="0" marB="0"/>
                </a:tc>
              </a:tr>
              <a:tr h="120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Times New Roman"/>
                        </a:rPr>
                        <a:t>Наклон вперед из положения сидя, см.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 и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3-5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 и выше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 и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6-9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12,5 и 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выше</a:t>
                      </a:r>
                      <a:endParaRPr lang="ru-RU" sz="24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06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Поднимание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Times New Roman"/>
                        </a:rPr>
                        <a:t> туловища из положения лежа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effectLst/>
                          <a:latin typeface="Times New Roman"/>
                          <a:ea typeface="Times New Roman"/>
                        </a:rPr>
                        <a:t>(30с.)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15</a:t>
                      </a:r>
                      <a:endParaRPr lang="ru-RU" sz="2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40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/>
                      <a:r>
                        <a:rPr lang="ru-RU" sz="240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15</a:t>
                      </a:r>
                      <a:endParaRPr lang="ru-RU" sz="24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9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49803"/>
              </p:ext>
            </p:extLst>
          </p:nvPr>
        </p:nvGraphicFramePr>
        <p:xfrm>
          <a:off x="1110802" y="1124744"/>
          <a:ext cx="7920881" cy="5616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834"/>
                <a:gridCol w="879665"/>
                <a:gridCol w="879665"/>
                <a:gridCol w="1099581"/>
                <a:gridCol w="1026276"/>
                <a:gridCol w="1026276"/>
                <a:gridCol w="1026276"/>
                <a:gridCol w="1026308"/>
              </a:tblGrid>
              <a:tr h="167600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</a:t>
                      </a:r>
                      <a:endParaRPr lang="ru-RU" sz="1800" dirty="0"/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Кол-во  уч-ся</a:t>
                      </a:r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Протестировано</a:t>
                      </a:r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Высокий  </a:t>
                      </a:r>
                      <a:r>
                        <a:rPr lang="ru-RU" sz="1800" dirty="0" err="1" smtClean="0"/>
                        <a:t>ур</a:t>
                      </a:r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Выше среднего  </a:t>
                      </a:r>
                      <a:r>
                        <a:rPr lang="ru-RU" sz="1800" dirty="0" err="1" smtClean="0"/>
                        <a:t>ур</a:t>
                      </a:r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Средний  </a:t>
                      </a:r>
                      <a:r>
                        <a:rPr lang="ru-RU" sz="1800" dirty="0" err="1" smtClean="0"/>
                        <a:t>ур</a:t>
                      </a:r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Ниже среднего  </a:t>
                      </a:r>
                      <a:r>
                        <a:rPr lang="ru-RU" sz="1800" dirty="0" err="1" smtClean="0"/>
                        <a:t>ур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Низкий  </a:t>
                      </a:r>
                      <a:r>
                        <a:rPr lang="ru-RU" sz="1800" dirty="0" err="1" smtClean="0"/>
                        <a:t>ур</a:t>
                      </a:r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</a:rPr>
                        <a:t>«а»</a:t>
                      </a:r>
                      <a:endParaRPr lang="ru-RU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21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19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ru-RU" sz="2000" b="0" i="0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6</a:t>
                      </a:r>
                      <a:endParaRPr lang="ru-RU" sz="2000" b="0" i="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7</a:t>
                      </a:r>
                      <a:endParaRPr lang="ru-RU" sz="2000" b="0" i="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3</a:t>
                      </a:r>
                      <a:endParaRPr lang="ru-RU" sz="2000" b="0" i="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0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03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</a:rPr>
                        <a:t> «б»</a:t>
                      </a:r>
                      <a:endParaRPr lang="ru-RU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24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22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ru-RU" sz="2000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</a:rPr>
                        <a:t>«в»</a:t>
                      </a:r>
                      <a:endParaRPr lang="ru-RU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24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ru-RU" sz="2000" b="0" i="0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2</a:t>
                      </a:r>
                      <a:endParaRPr lang="ru-RU" sz="2000" b="0" i="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12</a:t>
                      </a:r>
                      <a:endParaRPr lang="ru-RU" sz="2000" b="0" i="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5</a:t>
                      </a:r>
                      <a:endParaRPr lang="ru-RU" sz="2000" b="0" i="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20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</a:rPr>
                        <a:t> «г»</a:t>
                      </a:r>
                      <a:endParaRPr lang="ru-RU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24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22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11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</a:rPr>
                        <a:t> «д»</a:t>
                      </a:r>
                      <a:endParaRPr lang="ru-RU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21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ru-RU" sz="2000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12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</a:rPr>
                        <a:t> «е»</a:t>
                      </a:r>
                      <a:endParaRPr lang="ru-RU" sz="20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19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17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</a:t>
                      </a:r>
                      <a:endParaRPr lang="ru-RU" sz="2000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19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Итого</a:t>
                      </a:r>
                      <a:endParaRPr lang="ru-RU" sz="2400" b="1" dirty="0"/>
                    </a:p>
                  </a:txBody>
                  <a:tcPr marL="91439" marR="91439" marT="45722" marB="4572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r>
                        <a:rPr lang="ru-RU" sz="2400" b="1" dirty="0" smtClean="0"/>
                        <a:t>38</a:t>
                      </a:r>
                      <a:endParaRPr lang="ru-RU" sz="2400" b="1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125</a:t>
                      </a:r>
                      <a:endParaRPr lang="ru-RU" sz="2400" b="1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8</a:t>
                      </a:r>
                      <a:endParaRPr lang="ru-RU" sz="2400" b="1" i="1" dirty="0"/>
                    </a:p>
                    <a:p>
                      <a:pPr algn="ctr"/>
                      <a:endParaRPr lang="ru-RU" sz="2400" b="1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23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61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23</a:t>
                      </a: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10</a:t>
                      </a:r>
                    </a:p>
                  </a:txBody>
                  <a:tcPr marL="91439" marR="91439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7544" y="-99392"/>
            <a:ext cx="856413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Уровень физической подготовленности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чащихся 1-го класса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16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503804952"/>
              </p:ext>
            </p:extLst>
          </p:nvPr>
        </p:nvGraphicFramePr>
        <p:xfrm>
          <a:off x="1115616" y="1052736"/>
          <a:ext cx="67687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331640" y="116632"/>
            <a:ext cx="63317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Параллель 1-х классов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8064" y="558924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Тест сдали 125уч.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11355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8448" y="577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 «А»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68909789"/>
              </p:ext>
            </p:extLst>
          </p:nvPr>
        </p:nvGraphicFramePr>
        <p:xfrm>
          <a:off x="899592" y="1196752"/>
          <a:ext cx="6240016" cy="4280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60032" y="472514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Тест сдали </a:t>
            </a:r>
            <a:r>
              <a:rPr lang="ru-RU" sz="1600" dirty="0" smtClean="0"/>
              <a:t>19уч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12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 «Б»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05881303"/>
              </p:ext>
            </p:extLst>
          </p:nvPr>
        </p:nvGraphicFramePr>
        <p:xfrm>
          <a:off x="1259632" y="119675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16016" y="5209393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Тест сдали 22уч.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6895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 «В»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00654916"/>
              </p:ext>
            </p:extLst>
          </p:nvPr>
        </p:nvGraphicFramePr>
        <p:xfrm>
          <a:off x="1115616" y="1124744"/>
          <a:ext cx="6216352" cy="41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31518" y="5229200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Тест сдали 24уч.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039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1 «Г»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5605716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32040" y="544522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Тест сдали 22уч.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4423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asnikova 2 (sport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</TotalTime>
  <Words>470</Words>
  <Application>Microsoft Office PowerPoint</Application>
  <PresentationFormat>Экран (4:3)</PresentationFormat>
  <Paragraphs>209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Miasnikova 2 (sport)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</dc:title>
  <dc:creator>Admin</dc:creator>
  <cp:lastModifiedBy>Rustem</cp:lastModifiedBy>
  <cp:revision>80</cp:revision>
  <dcterms:created xsi:type="dcterms:W3CDTF">2009-11-02T16:32:34Z</dcterms:created>
  <dcterms:modified xsi:type="dcterms:W3CDTF">2016-10-20T15:02:09Z</dcterms:modified>
</cp:coreProperties>
</file>