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62" r:id="rId3"/>
    <p:sldId id="257" r:id="rId4"/>
    <p:sldId id="258" r:id="rId5"/>
    <p:sldId id="259" r:id="rId6"/>
    <p:sldId id="263" r:id="rId7"/>
    <p:sldId id="260" r:id="rId8"/>
    <p:sldId id="272" r:id="rId9"/>
    <p:sldId id="264" r:id="rId10"/>
    <p:sldId id="265" r:id="rId11"/>
    <p:sldId id="268" r:id="rId12"/>
    <p:sldId id="269" r:id="rId13"/>
    <p:sldId id="270" r:id="rId14"/>
    <p:sldId id="266" r:id="rId15"/>
    <p:sldId id="271" r:id="rId16"/>
    <p:sldId id="274" r:id="rId17"/>
    <p:sldId id="275" r:id="rId18"/>
    <p:sldId id="276" r:id="rId19"/>
    <p:sldId id="267" r:id="rId20"/>
    <p:sldId id="277" r:id="rId21"/>
    <p:sldId id="278" r:id="rId22"/>
    <p:sldId id="279" r:id="rId23"/>
    <p:sldId id="280" r:id="rId24"/>
    <p:sldId id="283" r:id="rId25"/>
    <p:sldId id="281" r:id="rId26"/>
    <p:sldId id="273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112" autoAdjust="0"/>
  </p:normalViewPr>
  <p:slideViewPr>
    <p:cSldViewPr>
      <p:cViewPr varScale="1">
        <p:scale>
          <a:sx n="69" d="100"/>
          <a:sy n="69" d="100"/>
        </p:scale>
        <p:origin x="-3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809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урок обобщения и повторения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3244333"/>
            <a:ext cx="716433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/>
              <a:t>«Имя существительное как часть речи</a:t>
            </a:r>
            <a:r>
              <a:rPr lang="ru-RU" sz="3200" dirty="0" smtClean="0"/>
              <a:t>».</a:t>
            </a:r>
          </a:p>
          <a:p>
            <a:pPr algn="ctr"/>
            <a:r>
              <a:rPr lang="ru-RU" sz="3200" dirty="0" smtClean="0"/>
              <a:t> Путеш</a:t>
            </a:r>
            <a:r>
              <a:rPr lang="ru-RU" sz="3200" i="1" dirty="0" smtClean="0"/>
              <a:t>ествие по временам года</a:t>
            </a:r>
            <a:endParaRPr lang="ru-RU" sz="3200" dirty="0"/>
          </a:p>
        </p:txBody>
      </p:sp>
      <p:pic>
        <p:nvPicPr>
          <p:cNvPr id="4" name="Рисунок 3" descr="http://img132.imageshack.us/img132/9739/28655204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48961"/>
            <a:ext cx="4769790" cy="2509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latoro.ru/oboi/nature/16254-oboi-osennie-listya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790" y="4348960"/>
            <a:ext cx="4374209" cy="2509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://img0.liveinternet.ru/images/attach/c/8/100/880/100880360_Tlp453LNtq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294" y="955278"/>
            <a:ext cx="4805706" cy="24017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etoya.ru/files/images/pub/part_0/7520/gallery/8160/pre/660_66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955278"/>
            <a:ext cx="4211961" cy="24017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98478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83099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Осень 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1412776"/>
            <a:ext cx="6174432" cy="4043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Унылая </a:t>
            </a:r>
            <a:r>
              <a:rPr lang="ru-RU" sz="24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пора</a:t>
            </a: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! </a:t>
            </a:r>
            <a:r>
              <a:rPr lang="ru-RU" sz="24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очей очарованье</a:t>
            </a: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!</a:t>
            </a:r>
            <a:b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</a:b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Приятна мне твоя прощальная </a:t>
            </a:r>
            <a:r>
              <a:rPr lang="ru-RU" sz="24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краса </a:t>
            </a: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—</a:t>
            </a:r>
            <a:b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</a:b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Люблю я пышное </a:t>
            </a:r>
            <a:r>
              <a:rPr lang="ru-RU" sz="24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природы увяданье</a:t>
            </a: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,</a:t>
            </a:r>
            <a:b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</a:b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В </a:t>
            </a:r>
            <a:r>
              <a:rPr lang="ru-RU" sz="24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багрец</a:t>
            </a: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 и в </a:t>
            </a:r>
            <a:r>
              <a:rPr lang="ru-RU" sz="24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золото</a:t>
            </a: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 одетые </a:t>
            </a:r>
            <a:r>
              <a:rPr lang="ru-RU" sz="24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леса</a:t>
            </a: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,</a:t>
            </a:r>
            <a:b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</a:b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В их </a:t>
            </a:r>
            <a:r>
              <a:rPr lang="ru-RU" sz="24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сенях ветра шум </a:t>
            </a: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и свежее </a:t>
            </a:r>
            <a:r>
              <a:rPr lang="ru-RU" sz="24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дыханье</a:t>
            </a: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,</a:t>
            </a:r>
            <a:b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</a:b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И </a:t>
            </a:r>
            <a:r>
              <a:rPr lang="ru-RU" sz="24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мглой</a:t>
            </a: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 волнистою покрыты </a:t>
            </a:r>
            <a:r>
              <a:rPr lang="ru-RU" sz="24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небеса</a:t>
            </a: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,</a:t>
            </a:r>
            <a:b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</a:b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И редкий </a:t>
            </a:r>
            <a:r>
              <a:rPr lang="ru-RU" sz="24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солнца</a:t>
            </a: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луч</a:t>
            </a: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, и первые </a:t>
            </a:r>
            <a:r>
              <a:rPr lang="ru-RU" sz="24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морозы</a:t>
            </a: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,</a:t>
            </a:r>
            <a:b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</a:b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И отдаленные седой</a:t>
            </a:r>
            <a:r>
              <a:rPr lang="ru-RU" sz="24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зимы угрозы</a:t>
            </a: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i="1" dirty="0" smtClean="0">
                <a:latin typeface="Calibri"/>
                <a:ea typeface="Calibri"/>
                <a:cs typeface="Times New Roman"/>
              </a:rPr>
              <a:t>                                                          Пушкин </a:t>
            </a:r>
            <a:r>
              <a:rPr lang="ru-RU" sz="2400" i="1" dirty="0">
                <a:latin typeface="Calibri"/>
                <a:ea typeface="Calibri"/>
                <a:cs typeface="Times New Roman"/>
              </a:rPr>
              <a:t>А.С.</a:t>
            </a:r>
            <a:endParaRPr lang="ru-RU" sz="2400" i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9316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24744"/>
            <a:ext cx="7520940" cy="45719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85312" y="404664"/>
            <a:ext cx="74168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Ребенок, Байкал, ножницы, белизна, мука, девочка, бег, </a:t>
            </a:r>
            <a:r>
              <a:rPr lang="ru-RU" sz="2800" dirty="0" smtClean="0"/>
              <a:t>щука</a:t>
            </a:r>
            <a:r>
              <a:rPr lang="ru-RU" sz="2800" dirty="0"/>
              <a:t>, </a:t>
            </a:r>
            <a:r>
              <a:rPr lang="ru-RU" sz="2800" dirty="0" smtClean="0"/>
              <a:t>юноша</a:t>
            </a:r>
            <a:r>
              <a:rPr lang="ru-RU" sz="2800" dirty="0"/>
              <a:t>, стол, пожар, окно, крупа, синева, Россия, стрельба, микроб, сливки, беседа, свежесть, </a:t>
            </a:r>
            <a:r>
              <a:rPr lang="ru-RU" sz="2800" dirty="0" smtClean="0"/>
              <a:t>прыжок</a:t>
            </a:r>
            <a:r>
              <a:rPr lang="ru-RU" sz="2800" dirty="0"/>
              <a:t>, кошка, </a:t>
            </a:r>
            <a:r>
              <a:rPr lang="ru-RU" sz="2800" dirty="0" smtClean="0"/>
              <a:t>Белгород, спектакль.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54236" y="2780928"/>
            <a:ext cx="71642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400" b="1" dirty="0"/>
              <a:t>1 группа – названия  лиц: </a:t>
            </a:r>
            <a:br>
              <a:rPr lang="ru-RU" sz="2400" b="1" dirty="0"/>
            </a:br>
            <a:r>
              <a:rPr lang="ru-RU" sz="2400" b="1" dirty="0"/>
              <a:t>2 группа –  названия вещей: </a:t>
            </a:r>
            <a:br>
              <a:rPr lang="ru-RU" sz="2400" b="1" dirty="0"/>
            </a:br>
            <a:r>
              <a:rPr lang="ru-RU" sz="2400" b="1" dirty="0"/>
              <a:t>3группа – названия веществ:</a:t>
            </a:r>
            <a:br>
              <a:rPr lang="ru-RU" sz="2400" b="1" dirty="0"/>
            </a:br>
            <a:r>
              <a:rPr lang="ru-RU" sz="2400" b="1" dirty="0"/>
              <a:t>4 группа – названия живых существ и организмов: </a:t>
            </a:r>
            <a:br>
              <a:rPr lang="ru-RU" sz="2400" b="1" dirty="0"/>
            </a:br>
            <a:r>
              <a:rPr lang="ru-RU" sz="2400" b="1" dirty="0"/>
              <a:t>5 группа – географические названия: </a:t>
            </a:r>
            <a:br>
              <a:rPr lang="ru-RU" sz="2400" b="1" dirty="0"/>
            </a:br>
            <a:r>
              <a:rPr lang="ru-RU" sz="2400" b="1" dirty="0"/>
              <a:t>6 группа – названия фактов, событий, явлений: </a:t>
            </a:r>
            <a:br>
              <a:rPr lang="ru-RU" sz="2400" b="1" dirty="0"/>
            </a:br>
            <a:r>
              <a:rPr lang="ru-RU" sz="2400" b="1" dirty="0"/>
              <a:t>7  группа – названия признаков: </a:t>
            </a:r>
            <a:br>
              <a:rPr lang="ru-RU" sz="2400" b="1" dirty="0"/>
            </a:br>
            <a:r>
              <a:rPr lang="ru-RU" sz="2400" b="1" dirty="0"/>
              <a:t>8 группа – название действий: </a:t>
            </a:r>
          </a:p>
        </p:txBody>
      </p:sp>
    </p:spTree>
    <p:extLst>
      <p:ext uri="{BB962C8B-B14F-4D97-AF65-F5344CB8AC3E}">
        <p14:creationId xmlns="" xmlns:p14="http://schemas.microsoft.com/office/powerpoint/2010/main" val="5855628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99592" y="314361"/>
            <a:ext cx="7520940" cy="4571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764704"/>
            <a:ext cx="777686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1 группа – названия  лиц: </a:t>
            </a:r>
            <a:r>
              <a:rPr lang="ru-RU" sz="2000" b="1" i="1" dirty="0" smtClean="0"/>
              <a:t>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ребенок,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девочка, 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юноша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</a:p>
          <a:p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/>
              <a:t>2 группа –  названия вещей</a:t>
            </a:r>
            <a:r>
              <a:rPr lang="ru-RU" sz="2000" b="1" i="1" dirty="0" smtClean="0"/>
              <a:t>: 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ножницы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стол,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окно,</a:t>
            </a:r>
          </a:p>
          <a:p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/>
              <a:t>3группа – названия веществ</a:t>
            </a:r>
            <a:r>
              <a:rPr lang="ru-RU" sz="2000" b="1" i="1" dirty="0" smtClean="0"/>
              <a:t>: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 мука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крупа,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сливки,</a:t>
            </a:r>
          </a:p>
          <a:p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/>
              <a:t>4 группа – названия живых существ и </a:t>
            </a:r>
            <a:r>
              <a:rPr lang="ru-RU" sz="2000" b="1" i="1" dirty="0" smtClean="0"/>
              <a:t>организмов:  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щука,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   микроб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кошка,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i="1" dirty="0" smtClean="0"/>
              <a:t> </a:t>
            </a: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/>
              <a:t>5 группа – географические названия: </a:t>
            </a:r>
            <a:r>
              <a:rPr lang="ru-RU" sz="2000" b="1" i="1" dirty="0" smtClean="0"/>
              <a:t>   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Б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айкал,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Р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оссия,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Б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елгород,</a:t>
            </a:r>
          </a:p>
          <a:p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/>
              <a:t>6 группа – названия фактов, событий, явлений: </a:t>
            </a:r>
            <a:r>
              <a:rPr lang="ru-RU" sz="2000" b="1" i="1" dirty="0" smtClean="0"/>
              <a:t>  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пожар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, спектакль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/>
              <a:t>7  группа – названия признаков: </a:t>
            </a:r>
            <a:r>
              <a:rPr lang="ru-RU" sz="2000" b="1" i="1" dirty="0" smtClean="0"/>
              <a:t>  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белизна,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 синева, свежесть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</a:p>
          <a:p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/>
              <a:t>8 группа – название действий: </a:t>
            </a:r>
            <a:r>
              <a:rPr lang="ru-RU" sz="2000" b="1" i="1" dirty="0" smtClean="0"/>
              <a:t> 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бег,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 стрельба, беседа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 прыжок</a:t>
            </a:r>
            <a:r>
              <a:rPr lang="ru-RU" sz="2000" i="1" dirty="0">
                <a:solidFill>
                  <a:schemeClr val="accent2">
                    <a:lumMod val="50000"/>
                  </a:schemeClr>
                </a:solidFill>
              </a:rPr>
              <a:t>,</a:t>
            </a:r>
            <a:endParaRPr lang="ru-RU" sz="20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458112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38034880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096" y="0"/>
            <a:ext cx="813690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316886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88314"/>
            <a:ext cx="7520940" cy="5486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четвертый лишний: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584406"/>
            <a:ext cx="810039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arenR"/>
            </a:pPr>
            <a:r>
              <a:rPr lang="ru-RU" sz="2800" b="1" dirty="0" smtClean="0">
                <a:solidFill>
                  <a:srgbClr val="FF0000"/>
                </a:solidFill>
              </a:rPr>
              <a:t>  День пожилых, «Осень» </a:t>
            </a:r>
            <a:r>
              <a:rPr lang="ru-RU" sz="2000" b="1" dirty="0" smtClean="0">
                <a:solidFill>
                  <a:srgbClr val="FF0000"/>
                </a:solidFill>
              </a:rPr>
              <a:t>(Пушкин А.С.) </a:t>
            </a:r>
            <a:r>
              <a:rPr lang="ru-RU" sz="2800" b="1" dirty="0" smtClean="0">
                <a:solidFill>
                  <a:srgbClr val="FF0000"/>
                </a:solidFill>
              </a:rPr>
              <a:t>,       </a:t>
            </a:r>
          </a:p>
          <a:p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       День учителя,  Осенний бал;</a:t>
            </a:r>
          </a:p>
          <a:p>
            <a:endParaRPr lang="ru-RU" sz="2800" b="1" dirty="0" smtClean="0">
              <a:solidFill>
                <a:srgbClr val="FF0000"/>
              </a:solidFill>
            </a:endParaRPr>
          </a:p>
          <a:p>
            <a:pPr marL="514350" indent="-514350">
              <a:buAutoNum type="arabicParenR" startAt="2"/>
            </a:pPr>
            <a:r>
              <a:rPr lang="ru-RU" sz="2800" b="1" dirty="0" smtClean="0">
                <a:solidFill>
                  <a:srgbClr val="FF0000"/>
                </a:solidFill>
              </a:rPr>
              <a:t>Дед </a:t>
            </a:r>
            <a:r>
              <a:rPr lang="ru-RU" sz="2800" b="1" dirty="0">
                <a:solidFill>
                  <a:srgbClr val="FF0000"/>
                </a:solidFill>
              </a:rPr>
              <a:t>Мороз, ёлка, Снегурочка, Баба-яга</a:t>
            </a:r>
            <a:r>
              <a:rPr lang="ru-RU" sz="2800" b="1" dirty="0" smtClean="0">
                <a:solidFill>
                  <a:srgbClr val="FF0000"/>
                </a:solidFill>
              </a:rPr>
              <a:t>;</a:t>
            </a:r>
          </a:p>
          <a:p>
            <a:endParaRPr lang="ru-RU" sz="2800" b="1" dirty="0" smtClean="0">
              <a:solidFill>
                <a:srgbClr val="FF0000"/>
              </a:solidFill>
            </a:endParaRPr>
          </a:p>
          <a:p>
            <a:pPr marL="514350" indent="-514350">
              <a:buAutoNum type="arabicParenR" startAt="3"/>
            </a:pPr>
            <a:r>
              <a:rPr lang="ru-RU" sz="2800" b="1" dirty="0" smtClean="0">
                <a:solidFill>
                  <a:srgbClr val="FF0000"/>
                </a:solidFill>
              </a:rPr>
              <a:t>половодье,  Масленица,  Малая </a:t>
            </a:r>
            <a:r>
              <a:rPr lang="ru-RU" sz="2800" b="1" dirty="0" err="1" smtClean="0">
                <a:solidFill>
                  <a:srgbClr val="FF0000"/>
                </a:solidFill>
              </a:rPr>
              <a:t>Цильна</a:t>
            </a:r>
            <a:r>
              <a:rPr lang="ru-RU" sz="2800" b="1" dirty="0" smtClean="0">
                <a:solidFill>
                  <a:srgbClr val="FF0000"/>
                </a:solidFill>
              </a:rPr>
              <a:t>,         </a:t>
            </a:r>
          </a:p>
          <a:p>
            <a:pPr marL="514350" indent="-514350"/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       «</a:t>
            </a:r>
            <a:r>
              <a:rPr lang="ru-RU" sz="2800" b="1" dirty="0" err="1" smtClean="0">
                <a:solidFill>
                  <a:srgbClr val="FF0000"/>
                </a:solidFill>
              </a:rPr>
              <a:t>Туган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smtClean="0">
                <a:solidFill>
                  <a:srgbClr val="FF0000"/>
                </a:solidFill>
              </a:rPr>
              <a:t>як»;</a:t>
            </a:r>
          </a:p>
          <a:p>
            <a:pPr marL="514350" indent="-514350"/>
            <a:endParaRPr lang="ru-RU" sz="2800" b="1" dirty="0" smtClean="0">
              <a:solidFill>
                <a:srgbClr val="FF0000"/>
              </a:solidFill>
            </a:endParaRPr>
          </a:p>
          <a:p>
            <a:pPr marL="514350" indent="-514350"/>
            <a:r>
              <a:rPr lang="ru-RU" sz="2800" b="1" dirty="0" smtClean="0">
                <a:solidFill>
                  <a:srgbClr val="FF0000"/>
                </a:solidFill>
              </a:rPr>
              <a:t>4)   Сабан-туй, каникулы, «Огонёк», «</a:t>
            </a:r>
            <a:r>
              <a:rPr lang="ru-RU" sz="2800" b="1" dirty="0" err="1" smtClean="0">
                <a:solidFill>
                  <a:srgbClr val="FF0000"/>
                </a:solidFill>
              </a:rPr>
              <a:t>Бежин</a:t>
            </a:r>
            <a:r>
              <a:rPr lang="ru-RU" sz="2800" b="1" dirty="0" smtClean="0">
                <a:solidFill>
                  <a:srgbClr val="FF0000"/>
                </a:solidFill>
              </a:rPr>
              <a:t> луг»</a:t>
            </a:r>
            <a:endParaRPr lang="ru-RU" sz="2800" b="1" dirty="0">
              <a:solidFill>
                <a:srgbClr val="FF0000"/>
              </a:solidFill>
            </a:endParaRPr>
          </a:p>
          <a:p>
            <a:endParaRPr lang="ru-RU" sz="2800" b="1" dirty="0">
              <a:solidFill>
                <a:srgbClr val="FF0000"/>
              </a:solidFill>
            </a:endParaRPr>
          </a:p>
          <a:p>
            <a:r>
              <a:rPr lang="ru-RU" sz="2800" b="1" dirty="0">
                <a:solidFill>
                  <a:srgbClr val="FF0000"/>
                </a:solidFill>
              </a:rPr>
              <a:t>  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41358542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Чем отличаются выделенные имена существительные от невыделенных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582340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Дама</a:t>
            </a:r>
            <a:r>
              <a:rPr lang="ru-RU" sz="3200" b="1" dirty="0" smtClean="0"/>
              <a:t>  сдавала в багаж </a:t>
            </a:r>
            <a:br>
              <a:rPr lang="ru-RU" sz="3200" b="1" dirty="0" smtClean="0"/>
            </a:br>
            <a:r>
              <a:rPr lang="ru-RU" sz="3200" b="1" dirty="0" smtClean="0"/>
              <a:t> 	            Диван, </a:t>
            </a:r>
            <a:br>
              <a:rPr lang="ru-RU" sz="3200" b="1" dirty="0" smtClean="0"/>
            </a:br>
            <a:r>
              <a:rPr lang="ru-RU" sz="3200" b="1" dirty="0" smtClean="0"/>
              <a:t> 		         Чемодан, </a:t>
            </a:r>
            <a:br>
              <a:rPr lang="ru-RU" sz="3200" b="1" dirty="0" smtClean="0"/>
            </a:br>
            <a:r>
              <a:rPr lang="ru-RU" sz="3200" b="1" dirty="0" smtClean="0"/>
              <a:t> 			     Саквояж, </a:t>
            </a:r>
            <a:br>
              <a:rPr lang="ru-RU" sz="3200" b="1" dirty="0" smtClean="0"/>
            </a:br>
            <a:r>
              <a:rPr lang="ru-RU" sz="3200" b="1" dirty="0" smtClean="0"/>
              <a:t> 				  Картину, </a:t>
            </a:r>
            <a:br>
              <a:rPr lang="ru-RU" sz="3200" b="1" dirty="0" smtClean="0"/>
            </a:br>
            <a:r>
              <a:rPr lang="ru-RU" sz="3200" b="1" dirty="0" smtClean="0"/>
              <a:t> 					Корзину, </a:t>
            </a:r>
            <a:br>
              <a:rPr lang="ru-RU" sz="3200" b="1" dirty="0" smtClean="0"/>
            </a:br>
            <a:r>
              <a:rPr lang="ru-RU" sz="3200" b="1" dirty="0" smtClean="0"/>
              <a:t> 						Картонку </a:t>
            </a:r>
            <a:br>
              <a:rPr lang="ru-RU" sz="3200" b="1" dirty="0" smtClean="0"/>
            </a:br>
            <a:r>
              <a:rPr lang="ru-RU" sz="3200" b="1" dirty="0" smtClean="0"/>
              <a:t>И маленькую </a:t>
            </a:r>
            <a:r>
              <a:rPr lang="ru-RU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собачонку</a:t>
            </a:r>
            <a:r>
              <a:rPr lang="ru-RU" sz="3200" b="1" dirty="0" smtClean="0"/>
              <a:t>. </a:t>
            </a:r>
            <a:br>
              <a:rPr lang="ru-RU" sz="3200" b="1" dirty="0" smtClean="0"/>
            </a:br>
            <a:endParaRPr lang="ru-RU" sz="3200" b="1" dirty="0"/>
          </a:p>
        </p:txBody>
      </p:sp>
    </p:spTree>
    <p:extLst>
      <p:ext uri="{BB962C8B-B14F-4D97-AF65-F5344CB8AC3E}">
        <p14:creationId xmlns="" xmlns:p14="http://schemas.microsoft.com/office/powerpoint/2010/main" val="4636261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3100" dirty="0" smtClean="0"/>
              <a:t>Распределите слова в два столбика. По какому признаку распределяли?</a:t>
            </a:r>
            <a:endParaRPr lang="ru-RU" sz="31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700808"/>
            <a:ext cx="756084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Поэт, </a:t>
            </a:r>
            <a: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река,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серебро, </a:t>
            </a:r>
            <a: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книга,</a:t>
            </a:r>
            <a:r>
              <a:rPr lang="ru-RU" sz="3200" dirty="0" smtClean="0"/>
              <a:t> Днепр,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солнце,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птица, </a:t>
            </a:r>
            <a:r>
              <a:rPr lang="ru-RU" sz="3200" dirty="0" smtClean="0"/>
              <a:t>орел,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поле,</a:t>
            </a:r>
            <a:r>
              <a:rPr lang="ru-RU" sz="3200" dirty="0" smtClean="0"/>
              <a:t>  город, </a:t>
            </a:r>
            <a: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доброта,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зерно.</a:t>
            </a:r>
            <a:endParaRPr lang="ru-RU" sz="3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836712"/>
            <a:ext cx="7498080" cy="1354480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Муж.р</a:t>
            </a:r>
            <a:r>
              <a:rPr lang="ru-RU" dirty="0" smtClean="0">
                <a:solidFill>
                  <a:schemeClr val="tx1"/>
                </a:solidFill>
              </a:rPr>
              <a:t>.             </a:t>
            </a:r>
            <a:r>
              <a:rPr lang="ru-RU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Жен.р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.                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Ср.р.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2204864"/>
            <a:ext cx="76683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поэт                   </a:t>
            </a:r>
            <a:r>
              <a:rPr lang="ru-RU" sz="3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река                     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серебро  </a:t>
            </a:r>
            <a:r>
              <a:rPr lang="ru-RU" sz="3600" dirty="0" smtClean="0"/>
              <a:t>Днепр </a:t>
            </a:r>
            <a:r>
              <a:rPr lang="ru-RU" sz="3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           книга </a:t>
            </a:r>
            <a:r>
              <a:rPr lang="ru-RU" sz="3600" dirty="0" smtClean="0"/>
              <a:t>                  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солнце </a:t>
            </a:r>
            <a:r>
              <a:rPr lang="ru-RU" sz="3600" dirty="0" smtClean="0"/>
              <a:t> орел                   </a:t>
            </a:r>
            <a:r>
              <a:rPr lang="ru-RU" sz="3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птица                  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поле </a:t>
            </a:r>
            <a:r>
              <a:rPr lang="ru-RU" sz="3600" dirty="0" smtClean="0"/>
              <a:t>  город                 </a:t>
            </a:r>
            <a:r>
              <a:rPr lang="ru-RU" sz="3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доброта            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зерно </a:t>
            </a:r>
            <a:endParaRPr lang="ru-RU" sz="3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Падежные окончания имён существительных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00070" y="1916832"/>
          <a:ext cx="8143930" cy="32202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1507"/>
                <a:gridCol w="1324251"/>
                <a:gridCol w="1139471"/>
                <a:gridCol w="1450835"/>
                <a:gridCol w="1132622"/>
                <a:gridCol w="1132622"/>
                <a:gridCol w="1132622"/>
              </a:tblGrid>
              <a:tr h="84708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  1</a:t>
                      </a:r>
                      <a:r>
                        <a:rPr lang="ru-RU" sz="2800" b="1" baseline="0" dirty="0" smtClean="0"/>
                        <a:t> скл.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 </a:t>
                      </a:r>
                      <a:r>
                        <a:rPr lang="ru-RU" sz="2800" b="1" baseline="0" dirty="0" smtClean="0"/>
                        <a:t>скл.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  3 скл.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на -ия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на -ий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на -ие</a:t>
                      </a:r>
                      <a:endParaRPr lang="ru-RU" sz="2800" b="1" dirty="0"/>
                    </a:p>
                  </a:txBody>
                  <a:tcPr/>
                </a:tc>
              </a:tr>
              <a:tr h="791071"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Р.П.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2800" b="1" i="1" baseline="0" dirty="0" smtClean="0">
                          <a:solidFill>
                            <a:srgbClr val="0070C0"/>
                          </a:solidFill>
                        </a:rPr>
                        <a:t>И(-Ы)</a:t>
                      </a:r>
                      <a:endParaRPr lang="ru-RU" sz="2800" b="1" i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70C0"/>
                          </a:solidFill>
                        </a:rPr>
                        <a:t>    </a:t>
                      </a:r>
                      <a:r>
                        <a:rPr lang="ru-RU" sz="2800" b="1" i="1" dirty="0" smtClean="0">
                          <a:solidFill>
                            <a:srgbClr val="0070C0"/>
                          </a:solidFill>
                        </a:rPr>
                        <a:t>-</a:t>
                      </a:r>
                      <a:endParaRPr lang="ru-RU" sz="2800" i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70C0"/>
                          </a:solidFill>
                        </a:rPr>
                        <a:t>  </a:t>
                      </a:r>
                      <a:r>
                        <a:rPr lang="ru-RU" sz="2800" b="1" i="1" dirty="0" smtClean="0">
                          <a:solidFill>
                            <a:srgbClr val="0070C0"/>
                          </a:solidFill>
                        </a:rPr>
                        <a:t>-И</a:t>
                      </a:r>
                      <a:endParaRPr lang="ru-RU" sz="2800" i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i="1" dirty="0" smtClean="0">
                          <a:solidFill>
                            <a:srgbClr val="0070C0"/>
                          </a:solidFill>
                        </a:rPr>
                        <a:t> - </a:t>
                      </a:r>
                      <a:r>
                        <a:rPr lang="ru-RU" sz="2800" b="1" i="1" dirty="0" smtClean="0">
                          <a:solidFill>
                            <a:srgbClr val="0070C0"/>
                          </a:solidFill>
                        </a:rPr>
                        <a:t>И</a:t>
                      </a:r>
                      <a:endParaRPr lang="ru-RU" sz="2800" i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i="1" dirty="0" smtClean="0">
                          <a:solidFill>
                            <a:srgbClr val="0070C0"/>
                          </a:solidFill>
                        </a:rPr>
                        <a:t>    -</a:t>
                      </a:r>
                      <a:endParaRPr lang="ru-RU" sz="2800" i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i="1" dirty="0" smtClean="0">
                          <a:solidFill>
                            <a:srgbClr val="0070C0"/>
                          </a:solidFill>
                        </a:rPr>
                        <a:t>   </a:t>
                      </a:r>
                      <a:r>
                        <a:rPr lang="ru-RU" sz="2800" b="1" i="1" dirty="0" smtClean="0">
                          <a:solidFill>
                            <a:srgbClr val="0070C0"/>
                          </a:solidFill>
                        </a:rPr>
                        <a:t>-</a:t>
                      </a:r>
                      <a:endParaRPr lang="ru-RU" sz="2800" i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791071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Д.П.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    </a:t>
                      </a:r>
                      <a:r>
                        <a:rPr lang="ru-RU" sz="2800" b="1" i="1" dirty="0" smtClean="0">
                          <a:solidFill>
                            <a:srgbClr val="00B050"/>
                          </a:solidFill>
                        </a:rPr>
                        <a:t>-Е</a:t>
                      </a:r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B050"/>
                          </a:solidFill>
                        </a:rPr>
                        <a:t>    </a:t>
                      </a:r>
                      <a:r>
                        <a:rPr lang="ru-RU" sz="2800" b="1" i="1" dirty="0" smtClean="0">
                          <a:solidFill>
                            <a:srgbClr val="00B050"/>
                          </a:solidFill>
                        </a:rPr>
                        <a:t>-</a:t>
                      </a:r>
                      <a:endParaRPr lang="ru-RU" sz="2800" i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  </a:t>
                      </a:r>
                      <a:r>
                        <a:rPr lang="ru-RU" sz="280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ru-RU" sz="2800" b="1" i="1" dirty="0" smtClean="0">
                          <a:solidFill>
                            <a:srgbClr val="0070C0"/>
                          </a:solidFill>
                        </a:rPr>
                        <a:t>-И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 -</a:t>
                      </a:r>
                      <a:r>
                        <a:rPr lang="ru-RU" sz="2800" b="1" i="1" dirty="0" smtClean="0">
                          <a:solidFill>
                            <a:srgbClr val="0070C0"/>
                          </a:solidFill>
                        </a:rPr>
                        <a:t>И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    -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     </a:t>
                      </a:r>
                      <a:r>
                        <a:rPr lang="ru-RU" sz="2800" b="1" i="1" dirty="0" smtClean="0">
                          <a:solidFill>
                            <a:srgbClr val="0070C0"/>
                          </a:solidFill>
                        </a:rPr>
                        <a:t>-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791071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П.П.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B050"/>
                          </a:solidFill>
                        </a:rPr>
                        <a:t>   </a:t>
                      </a:r>
                      <a:r>
                        <a:rPr lang="ru-RU" sz="2800" i="1" dirty="0" smtClean="0">
                          <a:solidFill>
                            <a:srgbClr val="00B050"/>
                          </a:solidFill>
                        </a:rPr>
                        <a:t>-</a:t>
                      </a:r>
                      <a:r>
                        <a:rPr lang="ru-RU" sz="2800" b="1" i="1" dirty="0" smtClean="0">
                          <a:solidFill>
                            <a:srgbClr val="00B050"/>
                          </a:solidFill>
                        </a:rPr>
                        <a:t>Е</a:t>
                      </a:r>
                      <a:endParaRPr lang="ru-RU" sz="2800" i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B050"/>
                          </a:solidFill>
                        </a:rPr>
                        <a:t>   </a:t>
                      </a:r>
                      <a:r>
                        <a:rPr lang="ru-RU" sz="2800" b="1" i="1" dirty="0" smtClean="0">
                          <a:solidFill>
                            <a:srgbClr val="00B050"/>
                          </a:solidFill>
                        </a:rPr>
                        <a:t>-Е</a:t>
                      </a:r>
                      <a:endParaRPr lang="ru-RU" sz="2800" i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ru-RU" sz="2800" baseline="0" dirty="0" smtClean="0">
                          <a:solidFill>
                            <a:srgbClr val="0070C0"/>
                          </a:solidFill>
                        </a:rPr>
                        <a:t>  </a:t>
                      </a:r>
                      <a:r>
                        <a:rPr lang="ru-RU" sz="2800" b="1" i="1" baseline="0" dirty="0" smtClean="0">
                          <a:solidFill>
                            <a:srgbClr val="0070C0"/>
                          </a:solidFill>
                        </a:rPr>
                        <a:t>-И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rgbClr val="0070C0"/>
                          </a:solidFill>
                        </a:rPr>
                        <a:t>- </a:t>
                      </a:r>
                      <a:r>
                        <a:rPr lang="ru-RU" sz="2800" b="1" i="1" dirty="0" smtClean="0">
                          <a:solidFill>
                            <a:srgbClr val="0070C0"/>
                          </a:solidFill>
                        </a:rPr>
                        <a:t>И</a:t>
                      </a:r>
                      <a:endParaRPr lang="ru-RU" sz="2400" b="1" i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rgbClr val="0070C0"/>
                          </a:solidFill>
                        </a:rPr>
                        <a:t>  -И</a:t>
                      </a:r>
                      <a:endParaRPr lang="ru-RU" sz="2800" b="1" i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rgbClr val="0070C0"/>
                          </a:solidFill>
                        </a:rPr>
                        <a:t> -И</a:t>
                      </a:r>
                      <a:endParaRPr lang="ru-RU" sz="2800" b="1" i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Физкультминутка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340769"/>
            <a:ext cx="828092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ru-RU" sz="28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2800" dirty="0" smtClean="0"/>
              <a:t> </a:t>
            </a:r>
            <a:r>
              <a:rPr lang="ru-RU" sz="2800" dirty="0"/>
              <a:t>1 </a:t>
            </a:r>
            <a:r>
              <a:rPr lang="ru-RU" sz="2800" dirty="0" smtClean="0"/>
              <a:t>склонение  </a:t>
            </a:r>
            <a:r>
              <a:rPr lang="ru-RU" sz="2800" dirty="0"/>
              <a:t>– </a:t>
            </a:r>
            <a:r>
              <a:rPr lang="ru-RU" sz="2800" dirty="0" smtClean="0"/>
              <a:t>стойте одни, </a:t>
            </a:r>
          </a:p>
          <a:p>
            <a:r>
              <a:rPr lang="ru-RU" sz="2800" dirty="0" smtClean="0"/>
              <a:t> 2 </a:t>
            </a:r>
            <a:r>
              <a:rPr lang="ru-RU" sz="2800" dirty="0"/>
              <a:t>склонения – </a:t>
            </a:r>
            <a:r>
              <a:rPr lang="ru-RU" sz="2800" dirty="0" smtClean="0"/>
              <a:t>встаньте в пары,</a:t>
            </a:r>
          </a:p>
          <a:p>
            <a:r>
              <a:rPr lang="ru-RU" sz="2800" dirty="0" smtClean="0"/>
              <a:t> 3 склонения – соберитесь втроем.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     Зима </a:t>
            </a:r>
            <a:r>
              <a:rPr lang="ru-RU" sz="2800" dirty="0" smtClean="0"/>
              <a:t> , утро, ночь, весна, урок , </a:t>
            </a:r>
            <a:r>
              <a:rPr lang="ru-RU" sz="2800" dirty="0"/>
              <a:t>дядя </a:t>
            </a:r>
            <a:r>
              <a:rPr lang="ru-RU" sz="2800" dirty="0" smtClean="0"/>
              <a:t>, море,</a:t>
            </a:r>
            <a:r>
              <a:rPr lang="ru-RU" sz="2800" dirty="0"/>
              <a:t> </a:t>
            </a:r>
            <a:r>
              <a:rPr lang="ru-RU" sz="2800" dirty="0" smtClean="0"/>
              <a:t>  вьюга, лето, осень, мышь, конь</a:t>
            </a:r>
            <a:r>
              <a:rPr lang="ru-RU" sz="2800" smtClean="0"/>
              <a:t>, лошадь.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530738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Цели урока: 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582341"/>
            <a:ext cx="74168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i="1" dirty="0"/>
              <a:t>Учебно-познавательные: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закрепить  и обобщить  сведения об имени существительном, изученные </a:t>
            </a:r>
            <a:r>
              <a:rPr lang="ru-RU" dirty="0" smtClean="0"/>
              <a:t>в пятом классе.</a:t>
            </a:r>
            <a:r>
              <a:rPr lang="ru-RU" dirty="0"/>
              <a:t> </a:t>
            </a:r>
            <a:br>
              <a:rPr lang="ru-RU" dirty="0"/>
            </a:br>
            <a:endParaRPr lang="ru-RU" dirty="0" smtClean="0"/>
          </a:p>
          <a:p>
            <a:r>
              <a:rPr lang="ru-RU" b="1" i="1" dirty="0" smtClean="0"/>
              <a:t>Интеллектуально-развивающие</a:t>
            </a:r>
            <a:r>
              <a:rPr lang="ru-RU" b="1" i="1" dirty="0"/>
              <a:t>: </a:t>
            </a:r>
            <a:r>
              <a:rPr lang="ru-RU" dirty="0"/>
              <a:t>развивать мышление, умение сравнивать, классифицировать, развитие  самооценки. </a:t>
            </a:r>
            <a:br>
              <a:rPr lang="ru-RU" dirty="0"/>
            </a:br>
            <a:endParaRPr lang="ru-RU" dirty="0" smtClean="0"/>
          </a:p>
          <a:p>
            <a:r>
              <a:rPr lang="ru-RU" b="1" i="1" dirty="0" smtClean="0"/>
              <a:t>Воспитательные</a:t>
            </a:r>
            <a:r>
              <a:rPr lang="ru-RU" b="1" i="1" dirty="0"/>
              <a:t>: </a:t>
            </a:r>
            <a:r>
              <a:rPr lang="ru-RU" dirty="0"/>
              <a:t>воспитывать </a:t>
            </a:r>
            <a:r>
              <a:rPr lang="ru-RU" dirty="0" smtClean="0"/>
              <a:t>любовь к природе, интерес </a:t>
            </a:r>
            <a:r>
              <a:rPr lang="ru-RU" dirty="0"/>
              <a:t>к предмету, коммуникативные способности, культуру поведения, формировать  навыки сотрудничества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832203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Исправь ошибки: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772816"/>
            <a:ext cx="7632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i="1" dirty="0" smtClean="0">
                <a:latin typeface="Arial Narrow" pitchFamily="34" charset="0"/>
                <a:cs typeface="Times New Roman" pitchFamily="18" charset="0"/>
              </a:rPr>
              <a:t>Эту ленту нужно отрезать большим ножницами. Ах, эти молодежь! В  поле росло много хлопков. С этим мальчишкой одна сплошная </a:t>
            </a:r>
            <a:r>
              <a:rPr lang="ru-RU" sz="3600" i="1" dirty="0" err="1" smtClean="0">
                <a:latin typeface="Arial Narrow" pitchFamily="34" charset="0"/>
                <a:cs typeface="Times New Roman" pitchFamily="18" charset="0"/>
              </a:rPr>
              <a:t>хлопота</a:t>
            </a:r>
            <a:r>
              <a:rPr lang="ru-RU" sz="3600" i="1" dirty="0" smtClean="0">
                <a:latin typeface="Arial Narrow" pitchFamily="34" charset="0"/>
                <a:cs typeface="Times New Roman" pitchFamily="18" charset="0"/>
              </a:rPr>
              <a:t>!</a:t>
            </a:r>
            <a:endParaRPr lang="ru-RU" sz="3600" i="1" dirty="0"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Arial Narrow" pitchFamily="34" charset="0"/>
              </a:rPr>
              <a:t>Проверим вместе: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556792"/>
            <a:ext cx="7560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i="1" dirty="0" smtClean="0">
                <a:latin typeface="Arial Narrow" pitchFamily="34" charset="0"/>
                <a:cs typeface="Times New Roman" pitchFamily="18" charset="0"/>
              </a:rPr>
              <a:t>Эту ленту нужно отрезать большим</a:t>
            </a:r>
            <a:r>
              <a:rPr lang="ru-RU" sz="3600" i="1" u="sng" dirty="0" smtClean="0">
                <a:solidFill>
                  <a:srgbClr val="FF0000"/>
                </a:solidFill>
                <a:latin typeface="Arial Narrow" pitchFamily="34" charset="0"/>
                <a:cs typeface="Times New Roman" pitchFamily="18" charset="0"/>
              </a:rPr>
              <a:t>и</a:t>
            </a:r>
            <a:r>
              <a:rPr lang="ru-RU" sz="3600" i="1" dirty="0" smtClean="0">
                <a:latin typeface="Arial Narrow" pitchFamily="34" charset="0"/>
                <a:cs typeface="Times New Roman" pitchFamily="18" charset="0"/>
              </a:rPr>
              <a:t> ножницами. Ах, эт</a:t>
            </a:r>
            <a:r>
              <a:rPr lang="ru-RU" sz="3600" i="1" u="sng" dirty="0" smtClean="0">
                <a:solidFill>
                  <a:srgbClr val="FF0000"/>
                </a:solidFill>
                <a:latin typeface="Arial Narrow" pitchFamily="34" charset="0"/>
                <a:cs typeface="Times New Roman" pitchFamily="18" charset="0"/>
              </a:rPr>
              <a:t>а</a:t>
            </a:r>
            <a:r>
              <a:rPr lang="ru-RU" sz="3600" i="1" dirty="0" smtClean="0">
                <a:latin typeface="Arial Narrow" pitchFamily="34" charset="0"/>
                <a:cs typeface="Times New Roman" pitchFamily="18" charset="0"/>
              </a:rPr>
              <a:t> молодежь! В  поле росло много хлопк</a:t>
            </a:r>
            <a:r>
              <a:rPr lang="ru-RU" sz="3600" i="1" u="sng" dirty="0" smtClean="0">
                <a:solidFill>
                  <a:srgbClr val="FF0000"/>
                </a:solidFill>
                <a:latin typeface="Arial Narrow" pitchFamily="34" charset="0"/>
                <a:cs typeface="Times New Roman" pitchFamily="18" charset="0"/>
              </a:rPr>
              <a:t>а</a:t>
            </a:r>
            <a:r>
              <a:rPr lang="ru-RU" sz="3600" i="1" dirty="0" smtClean="0">
                <a:latin typeface="Arial Narrow" pitchFamily="34" charset="0"/>
                <a:cs typeface="Times New Roman" pitchFamily="18" charset="0"/>
              </a:rPr>
              <a:t>. С этим мальчишкой </a:t>
            </a:r>
            <a:r>
              <a:rPr lang="ru-RU" sz="3600" b="1" i="1" dirty="0" smtClean="0">
                <a:latin typeface="Arial Narrow" pitchFamily="34" charset="0"/>
                <a:cs typeface="Times New Roman" pitchFamily="18" charset="0"/>
              </a:rPr>
              <a:t>одн</a:t>
            </a:r>
            <a:r>
              <a:rPr lang="ru-RU" sz="3600" b="1" i="1" u="sng" dirty="0" smtClean="0">
                <a:solidFill>
                  <a:srgbClr val="FF0000"/>
                </a:solidFill>
                <a:latin typeface="Arial Narrow" pitchFamily="34" charset="0"/>
                <a:cs typeface="Times New Roman" pitchFamily="18" charset="0"/>
              </a:rPr>
              <a:t>и</a:t>
            </a:r>
            <a:r>
              <a:rPr lang="ru-RU" sz="3600" b="1" i="1" dirty="0" smtClean="0"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3600" b="1" i="1" u="sng" dirty="0" smtClean="0">
                <a:latin typeface="Arial Narrow" pitchFamily="34" charset="0"/>
                <a:cs typeface="Times New Roman" pitchFamily="18" charset="0"/>
              </a:rPr>
              <a:t>сплошн</a:t>
            </a:r>
            <a:r>
              <a:rPr lang="ru-RU" sz="3600" b="1" i="1" u="sng" dirty="0" smtClean="0">
                <a:solidFill>
                  <a:srgbClr val="FF0000"/>
                </a:solidFill>
                <a:latin typeface="Arial Narrow" pitchFamily="34" charset="0"/>
                <a:cs typeface="Times New Roman" pitchFamily="18" charset="0"/>
              </a:rPr>
              <a:t>ые</a:t>
            </a:r>
            <a:r>
              <a:rPr lang="ru-RU" sz="3600" b="1" i="1" u="sng" dirty="0" smtClean="0">
                <a:latin typeface="Arial Narrow" pitchFamily="34" charset="0"/>
                <a:cs typeface="Times New Roman" pitchFamily="18" charset="0"/>
              </a:rPr>
              <a:t>  </a:t>
            </a:r>
            <a:r>
              <a:rPr lang="ru-RU" sz="3600" i="1" u="sng" dirty="0" smtClean="0">
                <a:latin typeface="Arial Narrow" pitchFamily="34" charset="0"/>
                <a:cs typeface="Times New Roman" pitchFamily="18" charset="0"/>
              </a:rPr>
              <a:t>хлопот</a:t>
            </a:r>
            <a:r>
              <a:rPr lang="ru-RU" sz="3600" i="1" u="sng" dirty="0" smtClean="0">
                <a:solidFill>
                  <a:srgbClr val="FF0000"/>
                </a:solidFill>
                <a:latin typeface="Arial Narrow" pitchFamily="34" charset="0"/>
                <a:cs typeface="Times New Roman" pitchFamily="18" charset="0"/>
              </a:rPr>
              <a:t>ы</a:t>
            </a:r>
            <a:r>
              <a:rPr lang="ru-RU" sz="3600" i="1" dirty="0" smtClean="0">
                <a:latin typeface="Arial Narrow" pitchFamily="34" charset="0"/>
                <a:cs typeface="Times New Roman" pitchFamily="18" charset="0"/>
              </a:rPr>
              <a:t>!</a:t>
            </a:r>
            <a:endParaRPr lang="ru-RU" sz="3600" i="1" dirty="0">
              <a:latin typeface="Arial Narrow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Только единственное: 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052737"/>
            <a:ext cx="817240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     </a:t>
            </a:r>
            <a:r>
              <a:rPr lang="ru-RU" sz="2400" b="1" dirty="0" smtClean="0"/>
              <a:t>названия веществ 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          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(железо, сахар, мёд, масло, пыль, вода, нефть);    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      названия признаков и действий  (отвлеченные  сущ.)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            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(голубизна, чистота, гордость, гнев, смех);    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      названия совокупности предметов  (собирательные)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              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(листва, мошкара, посуда, зверьё).     </a:t>
            </a:r>
          </a:p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 </a:t>
            </a:r>
          </a:p>
          <a:p>
            <a:r>
              <a:rPr lang="ru-RU" sz="2400" b="1" dirty="0" smtClean="0"/>
              <a:t>      собственные названия </a:t>
            </a:r>
          </a:p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              (Москва, Дрожжаное, Волга, Байкал) 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    </a:t>
            </a:r>
            <a:endParaRPr lang="ru-RU" sz="2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Только множественное:   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052736"/>
            <a:ext cx="817240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    </a:t>
            </a:r>
            <a:r>
              <a:rPr lang="ru-RU" sz="2400" b="1" dirty="0" smtClean="0"/>
              <a:t> названия веществ      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                (дрожжи, румяна, чернила);</a:t>
            </a:r>
            <a:r>
              <a:rPr lang="ru-RU" sz="2400" b="1" dirty="0" smtClean="0"/>
              <a:t>   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      названия игр, действий, процессов 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                 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(жмурки, шахматы, шашки, хлопоты, выборы);   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      названия парных (составных) предметов </a:t>
            </a:r>
          </a:p>
          <a:p>
            <a:r>
              <a:rPr lang="ru-RU" sz="2400" b="1" dirty="0" smtClean="0"/>
              <a:t>               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  (ножницы, брюки, очки);   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      названия природных явлений, отрезков времени 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                         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(заморозки, сумерки, будни, каникулы).   </a:t>
            </a:r>
            <a:r>
              <a:rPr lang="ru-RU" sz="2400" b="1" dirty="0" smtClean="0"/>
              <a:t>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      собственные имена существительные  </a:t>
            </a:r>
          </a:p>
          <a:p>
            <a:r>
              <a:rPr lang="ru-RU" sz="2400" b="1" dirty="0" smtClean="0"/>
              <a:t>                        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(Альпы, Карпаты).   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Определите, какую роль играет выделенное существительное  в  предложениях.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859340"/>
            <a:ext cx="81724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1) </a:t>
            </a:r>
            <a:r>
              <a:rPr lang="ru-RU" sz="2800" dirty="0" smtClean="0">
                <a:solidFill>
                  <a:schemeClr val="accent3"/>
                </a:solidFill>
              </a:rPr>
              <a:t>Лето</a:t>
            </a:r>
            <a:r>
              <a:rPr lang="ru-RU" sz="2800" dirty="0" smtClean="0"/>
              <a:t> – жаркая пора. </a:t>
            </a:r>
          </a:p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2) «</a:t>
            </a:r>
            <a:r>
              <a:rPr lang="ru-RU" sz="2800" dirty="0" smtClean="0">
                <a:solidFill>
                  <a:schemeClr val="accent3"/>
                </a:solidFill>
              </a:rPr>
              <a:t>Дни </a:t>
            </a:r>
            <a:r>
              <a:rPr lang="ru-RU" sz="2800" dirty="0" smtClean="0"/>
              <a:t>поздней </a:t>
            </a:r>
            <a:r>
              <a:rPr lang="ru-RU" sz="2800" dirty="0" smtClean="0">
                <a:solidFill>
                  <a:schemeClr val="accent3"/>
                </a:solidFill>
              </a:rPr>
              <a:t>осени</a:t>
            </a:r>
            <a:r>
              <a:rPr lang="ru-RU" sz="2800" dirty="0" smtClean="0"/>
              <a:t> бранят обыкновенно…»</a:t>
            </a:r>
          </a:p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3) </a:t>
            </a:r>
            <a:r>
              <a:rPr lang="ru-RU" sz="2800" dirty="0" smtClean="0">
                <a:solidFill>
                  <a:schemeClr val="accent3"/>
                </a:solidFill>
              </a:rPr>
              <a:t>По </a:t>
            </a:r>
            <a:r>
              <a:rPr lang="ru-RU" sz="2800" dirty="0" smtClean="0"/>
              <a:t>нашей родной </a:t>
            </a:r>
            <a:r>
              <a:rPr lang="ru-RU" sz="2800" dirty="0" smtClean="0">
                <a:solidFill>
                  <a:schemeClr val="accent3"/>
                </a:solidFill>
              </a:rPr>
              <a:t>земле</a:t>
            </a:r>
            <a:r>
              <a:rPr lang="ru-RU" sz="2800" dirty="0" smtClean="0"/>
              <a:t> «Весна идет…»</a:t>
            </a:r>
          </a:p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4) Зима</a:t>
            </a:r>
            <a:r>
              <a:rPr lang="ru-RU" sz="2800" dirty="0" smtClean="0">
                <a:solidFill>
                  <a:schemeClr val="accent3"/>
                </a:solidFill>
              </a:rPr>
              <a:t> </a:t>
            </a:r>
            <a:r>
              <a:rPr lang="ru-RU" sz="2800" dirty="0" smtClean="0"/>
              <a:t>– настоящая </a:t>
            </a:r>
            <a:r>
              <a:rPr lang="ru-RU" sz="2800" dirty="0" smtClean="0">
                <a:solidFill>
                  <a:schemeClr val="accent3"/>
                </a:solidFill>
              </a:rPr>
              <a:t>«чародейка».</a:t>
            </a:r>
          </a:p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	 Расскажите о синтаксической роли существительного.</a:t>
            </a:r>
            <a:endParaRPr lang="ru-RU" sz="28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Опорный конспект: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412776"/>
            <a:ext cx="770485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1. Существительное – отвечает на вопросы … </a:t>
            </a:r>
            <a:br>
              <a:rPr lang="ru-RU" sz="2800" dirty="0" smtClean="0"/>
            </a:br>
            <a:r>
              <a:rPr lang="ru-RU" sz="2800" dirty="0" smtClean="0"/>
              <a:t>2. Обозначает … 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r>
              <a:rPr lang="ru-RU" sz="2800" dirty="0" err="1" smtClean="0"/>
              <a:t>Непост</a:t>
            </a:r>
            <a:r>
              <a:rPr lang="ru-RU" sz="2800" dirty="0" smtClean="0"/>
              <a:t>. – изменяется по числам, падежам </a:t>
            </a:r>
            <a:br>
              <a:rPr lang="ru-RU" sz="2800" dirty="0" smtClean="0"/>
            </a:br>
            <a:r>
              <a:rPr lang="ru-RU" sz="2800" dirty="0" smtClean="0"/>
              <a:t>3. Морфологические  признаки: </a:t>
            </a:r>
          </a:p>
          <a:p>
            <a:r>
              <a:rPr lang="ru-RU" sz="2800" dirty="0" smtClean="0"/>
              <a:t>Пост. – собственное и …, одушевленные и …., род (….), склонение. </a:t>
            </a:r>
          </a:p>
          <a:p>
            <a:r>
              <a:rPr lang="ru-RU" sz="2800" dirty="0" smtClean="0"/>
              <a:t>4. В предложении является  ...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Тест «Имя существительное».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124744"/>
            <a:ext cx="81003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 smtClean="0"/>
              <a:t/>
            </a:r>
            <a:br>
              <a:rPr lang="ru-RU" sz="2000" u="sng" dirty="0" smtClean="0"/>
            </a:br>
            <a:r>
              <a:rPr lang="ru-RU" sz="2000" b="1" dirty="0" smtClean="0"/>
              <a:t>1. Найдите неверное утверждение.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А. Имя существительное – часть речи, которая обозначает предмет.</a:t>
            </a:r>
            <a:b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000" i="1" dirty="0" smtClean="0">
                <a:solidFill>
                  <a:schemeClr val="accent4">
                    <a:lumMod val="75000"/>
                  </a:schemeClr>
                </a:solidFill>
              </a:rPr>
              <a:t>Б.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Имена существительные изменяются по родам.</a:t>
            </a:r>
            <a:b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В. Собственные имена существительные пишутся с большой буквы. 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r>
              <a:rPr lang="ru-RU" sz="2000" b="1" dirty="0" smtClean="0"/>
              <a:t>2</a:t>
            </a:r>
            <a:r>
              <a:rPr lang="ru-RU" sz="2000" b="1" dirty="0" smtClean="0"/>
              <a:t>.</a:t>
            </a:r>
            <a:r>
              <a:rPr lang="ru-RU" sz="2000" dirty="0" smtClean="0"/>
              <a:t> </a:t>
            </a:r>
            <a:r>
              <a:rPr lang="ru-RU" sz="2000" b="1" dirty="0" smtClean="0"/>
              <a:t>  Укажите имя существительное</a:t>
            </a: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i="1" dirty="0" smtClean="0">
                <a:solidFill>
                  <a:schemeClr val="accent4">
                    <a:lumMod val="75000"/>
                  </a:schemeClr>
                </a:solidFill>
              </a:rPr>
              <a:t>А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. смелость  Б. смело   В. смелый</a:t>
            </a:r>
            <a:b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</a:br>
            <a:endParaRPr lang="ru-RU" sz="2000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sz="2000" b="1" dirty="0" smtClean="0"/>
              <a:t>3</a:t>
            </a:r>
            <a:r>
              <a:rPr lang="ru-RU" sz="2000" b="1" dirty="0" smtClean="0"/>
              <a:t>. Определите, каким членом предложения является выделенное слово в предложении  «Берёзы украшают </a:t>
            </a:r>
            <a:r>
              <a:rPr lang="ru-RU" sz="2000" b="1" u="sng" dirty="0" smtClean="0">
                <a:solidFill>
                  <a:srgbClr val="FF0000"/>
                </a:solidFill>
              </a:rPr>
              <a:t>леса</a:t>
            </a:r>
            <a:r>
              <a:rPr lang="ru-RU" sz="2000" b="1" u="sng" dirty="0" smtClean="0"/>
              <a:t>»</a:t>
            </a:r>
            <a:r>
              <a:rPr lang="ru-RU" sz="2000" b="1" dirty="0" smtClean="0"/>
              <a:t>: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а) подлежащим; </a:t>
            </a:r>
            <a:r>
              <a:rPr lang="ru-RU" sz="2000" i="1" dirty="0" smtClean="0">
                <a:solidFill>
                  <a:schemeClr val="accent4">
                    <a:lumMod val="75000"/>
                  </a:schemeClr>
                </a:solidFill>
              </a:rPr>
              <a:t>б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) дополнением; в) обстоятельством. 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r>
              <a:rPr lang="ru-RU" sz="2000" b="1" dirty="0" smtClean="0"/>
              <a:t>4</a:t>
            </a:r>
            <a:r>
              <a:rPr lang="ru-RU" sz="2000" b="1" dirty="0" smtClean="0"/>
              <a:t>. Определить род существительных: </a:t>
            </a:r>
            <a:r>
              <a:rPr lang="ru-RU" sz="2000" b="1" dirty="0" smtClean="0">
                <a:solidFill>
                  <a:srgbClr val="FF0000"/>
                </a:solidFill>
              </a:rPr>
              <a:t>честность, правда, книги</a:t>
            </a:r>
            <a:r>
              <a:rPr lang="ru-RU" sz="2000" b="1" dirty="0" smtClean="0"/>
              <a:t>. </a:t>
            </a:r>
            <a:br>
              <a:rPr lang="ru-RU" sz="2000" b="1" dirty="0" smtClean="0"/>
            </a:br>
            <a:endParaRPr lang="ru-RU" sz="2000" b="1" dirty="0" smtClean="0"/>
          </a:p>
          <a:p>
            <a:r>
              <a:rPr lang="ru-RU" sz="2000" b="1" dirty="0" smtClean="0"/>
              <a:t>5</a:t>
            </a:r>
            <a:r>
              <a:rPr lang="ru-RU" sz="2000" b="1" dirty="0" smtClean="0"/>
              <a:t>. Как называются существительные, называющие неживой предмет? </a:t>
            </a:r>
            <a:br>
              <a:rPr lang="ru-RU" sz="2000" b="1" dirty="0" smtClean="0"/>
            </a:br>
            <a:endParaRPr lang="ru-RU" sz="2000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Самопроверка 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268760"/>
            <a:ext cx="763284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u="sng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1. Б </a:t>
            </a:r>
            <a:br>
              <a:rPr lang="ru-RU" sz="3200" dirty="0" smtClean="0"/>
            </a:br>
            <a:r>
              <a:rPr lang="ru-RU" sz="3200" dirty="0" smtClean="0"/>
              <a:t>2. А </a:t>
            </a:r>
            <a:br>
              <a:rPr lang="ru-RU" sz="3200" dirty="0" smtClean="0"/>
            </a:br>
            <a:r>
              <a:rPr lang="ru-RU" sz="3200" dirty="0" smtClean="0"/>
              <a:t>3. Б </a:t>
            </a:r>
            <a:br>
              <a:rPr lang="ru-RU" sz="3200" dirty="0" smtClean="0"/>
            </a:br>
            <a:r>
              <a:rPr lang="ru-RU" sz="3200" dirty="0" smtClean="0"/>
              <a:t>4. женский </a:t>
            </a:r>
            <a:br>
              <a:rPr lang="ru-RU" sz="3200" dirty="0" smtClean="0"/>
            </a:br>
            <a:r>
              <a:rPr lang="ru-RU" sz="3200" dirty="0" smtClean="0"/>
              <a:t>5. неодушевленные </a:t>
            </a:r>
            <a:br>
              <a:rPr lang="ru-RU" sz="3200" dirty="0" smtClean="0"/>
            </a:br>
            <a:r>
              <a:rPr lang="ru-RU" sz="3200" b="1" dirty="0" smtClean="0"/>
              <a:t>«5» — 5 правильных ответов; 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«4» — 4 правильных ответа; 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«3» — 3 правильных ответа 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575" y="332656"/>
            <a:ext cx="8248957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«Дни </a:t>
            </a:r>
            <a:r>
              <a:rPr lang="ru-RU" dirty="0"/>
              <a:t>поздней осени бранят </a:t>
            </a:r>
            <a:r>
              <a:rPr lang="ru-RU" dirty="0" smtClean="0"/>
              <a:t>обыкновенно…»</a:t>
            </a:r>
            <a:endParaRPr lang="ru-RU" b="1" dirty="0"/>
          </a:p>
        </p:txBody>
      </p:sp>
      <p:pic>
        <p:nvPicPr>
          <p:cNvPr id="3" name="Рисунок 2" descr="http://www.pozitiff.info/uploads/posts/2012-09/1348874902_1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75" y="1268760"/>
            <a:ext cx="5940425" cy="4466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nkozlov.ru/upload/images/0409/040915094916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060848"/>
            <a:ext cx="3168352" cy="44665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615248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65760"/>
            <a:ext cx="7300292" cy="5486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Зима – настоящая «чародейка»</a:t>
            </a:r>
            <a:endParaRPr lang="ru-RU" dirty="0"/>
          </a:p>
        </p:txBody>
      </p:sp>
      <p:pic>
        <p:nvPicPr>
          <p:cNvPr id="3" name="Рисунок 2" descr="http://icon.s.photosight.ru/img/3/0c3/4929515_large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124744"/>
            <a:ext cx="5940425" cy="3961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tyutchev.ru/images/header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77880"/>
          <a:stretch/>
        </p:blipFill>
        <p:spPr bwMode="auto">
          <a:xfrm>
            <a:off x="453587" y="1700808"/>
            <a:ext cx="2232248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149018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7199" y="692696"/>
            <a:ext cx="3334519" cy="10470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 нашей родной земле «Весна идет…»</a:t>
            </a:r>
            <a:endParaRPr lang="ru-RU" dirty="0"/>
          </a:p>
        </p:txBody>
      </p:sp>
      <p:pic>
        <p:nvPicPr>
          <p:cNvPr id="2052" name="Picture 4" descr="http://skazki-chudu.ru/Pchelki/P4elki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83284"/>
            <a:ext cx="5008876" cy="33843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img0.liveinternet.ru/images/attach/c/4/79/521/79521774_4505656_59736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916457"/>
            <a:ext cx="2856860" cy="28249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4" name="Picture 6" descr="http://img1.liveinternet.ru/images/attach/c/7/98/347/98347645_vesna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92896"/>
            <a:ext cx="4409446" cy="37804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57558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320"/>
            <a:ext cx="6156684" cy="1143000"/>
          </a:xfrm>
        </p:spPr>
        <p:txBody>
          <a:bodyPr/>
          <a:lstStyle/>
          <a:p>
            <a:r>
              <a:rPr lang="ru-RU" dirty="0" smtClean="0"/>
              <a:t>Лето – жаркая пора</a:t>
            </a:r>
            <a:endParaRPr lang="ru-RU" dirty="0"/>
          </a:p>
        </p:txBody>
      </p:sp>
      <p:pic>
        <p:nvPicPr>
          <p:cNvPr id="3" name="Рисунок 2" descr="http://www.7iskusstv.com/2010/Nomer5/Efimov_Fet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548680"/>
            <a:ext cx="2808312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stat16.privet.ru/lr/0b34bedd301d94163d368eca593d5c37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72466"/>
            <a:ext cx="4320480" cy="2902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img1.liveinternet.ru/images/attach/c/2/74/762/74762737_large_44532005_Levitan_I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3888431" cy="53341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469049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444308" cy="97500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 </a:t>
            </a:r>
            <a:r>
              <a:rPr lang="ru-RU" b="1" dirty="0"/>
              <a:t>	</a:t>
            </a:r>
            <a:r>
              <a:rPr lang="ru-RU" b="1" dirty="0" smtClean="0"/>
              <a:t> Л.В.Успенский</a:t>
            </a:r>
            <a:endParaRPr lang="ru-RU" dirty="0"/>
          </a:p>
        </p:txBody>
      </p:sp>
      <p:pic>
        <p:nvPicPr>
          <p:cNvPr id="3" name="Рисунок 2" descr="uspen_l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1906991"/>
            <a:ext cx="2714245" cy="388843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43608" y="2060848"/>
            <a:ext cx="38884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dirty="0"/>
              <a:t>«</a:t>
            </a:r>
            <a:r>
              <a:rPr lang="ru-RU" sz="3600" i="1" dirty="0"/>
              <a:t>Давно живу я в мире этом</a:t>
            </a:r>
            <a:r>
              <a:rPr lang="ru-RU" sz="3600" i="1" dirty="0" smtClean="0"/>
              <a:t>,</a:t>
            </a:r>
          </a:p>
          <a:p>
            <a:pPr>
              <a:buNone/>
            </a:pPr>
            <a:r>
              <a:rPr lang="ru-RU" sz="3600" i="1" dirty="0" smtClean="0"/>
              <a:t> </a:t>
            </a:r>
            <a:r>
              <a:rPr lang="ru-RU" sz="3600" i="1" dirty="0"/>
              <a:t>даю названия предметам». 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2974382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444308" cy="97500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Имя существительное – </a:t>
            </a:r>
            <a:r>
              <a:rPr lang="ru-RU" b="1" dirty="0" smtClean="0"/>
              <a:t>хлеб языка</a:t>
            </a:r>
            <a:r>
              <a:rPr lang="ru-RU" b="1" dirty="0"/>
              <a:t>. 	( </a:t>
            </a:r>
            <a:r>
              <a:rPr lang="ru-RU" b="1" dirty="0" err="1"/>
              <a:t>Л.В.Успенский</a:t>
            </a:r>
            <a:r>
              <a:rPr lang="ru-RU" b="1" dirty="0"/>
              <a:t>)</a:t>
            </a:r>
            <a:endParaRPr lang="ru-RU" dirty="0"/>
          </a:p>
        </p:txBody>
      </p:sp>
      <p:pic>
        <p:nvPicPr>
          <p:cNvPr id="3" name="Рисунок 2" descr="uspen_l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1906991"/>
            <a:ext cx="2714245" cy="388843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43608" y="2060848"/>
            <a:ext cx="38884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dirty="0"/>
              <a:t>«</a:t>
            </a:r>
            <a:r>
              <a:rPr lang="ru-RU" sz="3600" i="1" dirty="0"/>
              <a:t>Давно живу я в мире этом</a:t>
            </a:r>
            <a:r>
              <a:rPr lang="ru-RU" sz="3600" i="1" dirty="0" smtClean="0"/>
              <a:t>,</a:t>
            </a:r>
          </a:p>
          <a:p>
            <a:pPr>
              <a:buNone/>
            </a:pPr>
            <a:r>
              <a:rPr lang="ru-RU" sz="3600" i="1" dirty="0" smtClean="0"/>
              <a:t> </a:t>
            </a:r>
            <a:r>
              <a:rPr lang="ru-RU" sz="3600" i="1" dirty="0"/>
              <a:t>даю названия предметам». 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2974382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8416" y="402717"/>
            <a:ext cx="7498080" cy="1143000"/>
          </a:xfrm>
        </p:spPr>
        <p:txBody>
          <a:bodyPr/>
          <a:lstStyle/>
          <a:p>
            <a:pPr algn="ctr"/>
            <a:r>
              <a:rPr lang="ru-RU" dirty="0" smtClean="0"/>
              <a:t>«осень»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2392" y="1988840"/>
            <a:ext cx="61206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sz="2400" dirty="0" smtClean="0"/>
              <a:t>Унылая </a:t>
            </a:r>
            <a:r>
              <a:rPr lang="ru-RU" sz="2400" dirty="0"/>
              <a:t>пора! очей очарованье!</a:t>
            </a:r>
            <a:br>
              <a:rPr lang="ru-RU" sz="2400" dirty="0"/>
            </a:br>
            <a:r>
              <a:rPr lang="ru-RU" sz="2400" dirty="0"/>
              <a:t>Приятна мне твоя прощальная краса —</a:t>
            </a:r>
            <a:br>
              <a:rPr lang="ru-RU" sz="2400" dirty="0"/>
            </a:br>
            <a:r>
              <a:rPr lang="ru-RU" sz="2400" dirty="0"/>
              <a:t>Люблю я пышное природы увяданье,</a:t>
            </a:r>
            <a:br>
              <a:rPr lang="ru-RU" sz="2400" dirty="0"/>
            </a:br>
            <a:r>
              <a:rPr lang="ru-RU" sz="2400" dirty="0"/>
              <a:t>В багрец и в золото одетые леса,</a:t>
            </a:r>
            <a:br>
              <a:rPr lang="ru-RU" sz="2400" dirty="0"/>
            </a:br>
            <a:r>
              <a:rPr lang="ru-RU" sz="2400" dirty="0"/>
              <a:t>В их сенях ветра шум и свежее дыханье,</a:t>
            </a:r>
            <a:br>
              <a:rPr lang="ru-RU" sz="2400" dirty="0"/>
            </a:br>
            <a:r>
              <a:rPr lang="ru-RU" sz="2400" dirty="0"/>
              <a:t>И мглой волнистою покрыты небеса,</a:t>
            </a:r>
            <a:br>
              <a:rPr lang="ru-RU" sz="2400" dirty="0"/>
            </a:br>
            <a:r>
              <a:rPr lang="ru-RU" sz="2400" dirty="0"/>
              <a:t>И редкий солнца луч, и первые морозы,</a:t>
            </a:r>
            <a:br>
              <a:rPr lang="ru-RU" sz="2400" dirty="0"/>
            </a:br>
            <a:r>
              <a:rPr lang="ru-RU" sz="2400" dirty="0"/>
              <a:t>И отдаленные седой зимы угрозы.</a:t>
            </a:r>
          </a:p>
          <a:p>
            <a:r>
              <a:rPr lang="ru-RU" sz="2400" i="1" dirty="0" smtClean="0"/>
              <a:t>                                                 Пушкин </a:t>
            </a:r>
            <a:r>
              <a:rPr lang="ru-RU" sz="2400" i="1" dirty="0"/>
              <a:t>А.С.</a:t>
            </a:r>
          </a:p>
        </p:txBody>
      </p:sp>
      <p:pic>
        <p:nvPicPr>
          <p:cNvPr id="4" name="Рисунок 3" descr="http://stat18.privet.ru/lr/0a244d0b4ed24dca11f070d627378fed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7425" y="1700808"/>
            <a:ext cx="3149071" cy="4392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3856545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547</TotalTime>
  <Words>367</Words>
  <Application>Microsoft Office PowerPoint</Application>
  <PresentationFormat>Экран (4:3)</PresentationFormat>
  <Paragraphs>120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Солнцестояние</vt:lpstr>
      <vt:lpstr> урок обобщения и повторения</vt:lpstr>
      <vt:lpstr>Цели урока: </vt:lpstr>
      <vt:lpstr>«Дни поздней осени бранят обыкновенно…»</vt:lpstr>
      <vt:lpstr>Зима – настоящая «чародейка»</vt:lpstr>
      <vt:lpstr>По нашей родной земле «Весна идет…»</vt:lpstr>
      <vt:lpstr>Лето – жаркая пора</vt:lpstr>
      <vt:lpstr>   Л.В.Успенский</vt:lpstr>
      <vt:lpstr>Имя существительное – хлеб языка.  ( Л.В.Успенский)</vt:lpstr>
      <vt:lpstr>«осень»</vt:lpstr>
      <vt:lpstr>Осень  </vt:lpstr>
      <vt:lpstr> </vt:lpstr>
      <vt:lpstr> </vt:lpstr>
      <vt:lpstr>Слайд 13</vt:lpstr>
      <vt:lpstr>четвертый лишний:  </vt:lpstr>
      <vt:lpstr>Чем отличаются выделенные имена существительные от невыделенных</vt:lpstr>
      <vt:lpstr> Распределите слова в два столбика. По какому признаку распределяли?</vt:lpstr>
      <vt:lpstr>Муж.р.             Жен.р.                 Ср.р. </vt:lpstr>
      <vt:lpstr>Падежные окончания имён существительных</vt:lpstr>
      <vt:lpstr>Физкультминутка</vt:lpstr>
      <vt:lpstr>Исправь ошибки:</vt:lpstr>
      <vt:lpstr>Проверим вместе:</vt:lpstr>
      <vt:lpstr>Только единственное:   </vt:lpstr>
      <vt:lpstr>Только множественное:     </vt:lpstr>
      <vt:lpstr>Определите, какую роль играет выделенное существительное  в  предложениях.</vt:lpstr>
      <vt:lpstr>Опорный конспект:</vt:lpstr>
      <vt:lpstr>Тест «Имя существительное».</vt:lpstr>
      <vt:lpstr>Самопроверка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Айгуль Альбертовна</dc:creator>
  <cp:lastModifiedBy>USER</cp:lastModifiedBy>
  <cp:revision>35</cp:revision>
  <dcterms:created xsi:type="dcterms:W3CDTF">2013-11-10T14:30:48Z</dcterms:created>
  <dcterms:modified xsi:type="dcterms:W3CDTF">2013-11-24T19:13:40Z</dcterms:modified>
</cp:coreProperties>
</file>