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2" r:id="rId2"/>
  </p:sldMasterIdLst>
  <p:sldIdLst>
    <p:sldId id="323" r:id="rId3"/>
    <p:sldId id="257" r:id="rId4"/>
    <p:sldId id="269" r:id="rId5"/>
    <p:sldId id="270" r:id="rId6"/>
    <p:sldId id="317" r:id="rId7"/>
    <p:sldId id="271" r:id="rId8"/>
    <p:sldId id="277" r:id="rId9"/>
    <p:sldId id="320" r:id="rId10"/>
    <p:sldId id="318" r:id="rId11"/>
    <p:sldId id="319" r:id="rId12"/>
    <p:sldId id="276" r:id="rId13"/>
    <p:sldId id="279" r:id="rId14"/>
    <p:sldId id="258" r:id="rId15"/>
    <p:sldId id="278" r:id="rId16"/>
    <p:sldId id="261" r:id="rId17"/>
    <p:sldId id="263" r:id="rId18"/>
    <p:sldId id="266" r:id="rId19"/>
    <p:sldId id="280" r:id="rId20"/>
    <p:sldId id="282" r:id="rId21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800080"/>
    <a:srgbClr val="663300"/>
    <a:srgbClr val="003300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3" d="100"/>
          <a:sy n="73" d="100"/>
        </p:scale>
        <p:origin x="-378" y="-7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9BAD2-16E0-46DC-B03F-5EBE0A3D7396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E8A82-3050-4F89-BD0C-0A8BB23B62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1F26C-F86F-42D7-91D9-D5DA9D40A28C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2AC90-57B8-4997-BCC7-09738A7657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988A1-CF30-4583-84DF-86BD72FD8C51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C7234-99FF-4563-AF41-0279370516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06500" y="3648075"/>
            <a:ext cx="97536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1219200" y="5048250"/>
            <a:ext cx="97536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1206500" y="3648075"/>
            <a:ext cx="3048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219200" y="5048250"/>
            <a:ext cx="3048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625600" y="3886200"/>
            <a:ext cx="9144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625600" y="5124450"/>
            <a:ext cx="9144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7"/>
          <p:cNvSpPr>
            <a:spLocks noGrp="1"/>
          </p:cNvSpPr>
          <p:nvPr>
            <p:ph type="dt" sz="half" idx="10"/>
          </p:nvPr>
        </p:nvSpPr>
        <p:spPr>
          <a:xfrm>
            <a:off x="8534400" y="6354763"/>
            <a:ext cx="3048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A4D991FF-EBF4-4E99-A805-A2010F662CD1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11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3865563" y="6354763"/>
            <a:ext cx="46323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620838" y="6354763"/>
            <a:ext cx="16256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8FC39-69A3-4474-AF5D-936FD4113D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097280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60089-D5DA-4115-89FD-9D8EC791AAC0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89255-F5F9-4ACF-AF46-9F9926F65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9200" y="2819400"/>
            <a:ext cx="97536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1219200" y="2819400"/>
            <a:ext cx="3048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5600" y="2971800"/>
            <a:ext cx="9144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27200" y="4267200"/>
            <a:ext cx="90424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8534400" y="6354763"/>
            <a:ext cx="3048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19DCC-576A-49A3-987B-DCEBE0ACBCC4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865563" y="6354763"/>
            <a:ext cx="46323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27163" y="6354763"/>
            <a:ext cx="2027237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31CD7-DF78-4B62-9A2C-08CA82435C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5388864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176264" y="1216152"/>
            <a:ext cx="5388864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1F1BD-6356-42BB-8CFE-804EF1E8B972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4F195-2637-4FE6-94C0-1FA2A52D36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285875"/>
            <a:ext cx="5386917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7602" y="1295400"/>
            <a:ext cx="5389033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133600"/>
            <a:ext cx="53848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6197600" y="2133600"/>
            <a:ext cx="53848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D1824-4A87-460A-87D8-CF0AF2110C8D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12501-17A9-4DB4-996D-A57F47D2D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>
            <a:spLocks noChangeAspect="1"/>
          </p:cNvSpPr>
          <p:nvPr/>
        </p:nvSpPr>
        <p:spPr>
          <a:xfrm rot="5400000">
            <a:off x="591344" y="6447631"/>
            <a:ext cx="190500" cy="16033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0611E-CCB0-4437-82A5-551461E6FCBB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46C25-E781-4347-A41D-E60C9B7888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10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" name="Равнобедренный треугольник 2"/>
          <p:cNvSpPr>
            <a:spLocks noChangeAspect="1"/>
          </p:cNvSpPr>
          <p:nvPr/>
        </p:nvSpPr>
        <p:spPr>
          <a:xfrm rot="5400000">
            <a:off x="591344" y="6447631"/>
            <a:ext cx="190500" cy="16033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DF766-5C21-4A1C-88E7-61DE5D3C77C5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F30C6-7DB3-47D4-8B9E-82DB0C2AFC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10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Прямая соединительная линия 11"/>
          <p:cNvSpPr>
            <a:spLocks noChangeShapeType="1"/>
          </p:cNvSpPr>
          <p:nvPr/>
        </p:nvSpPr>
        <p:spPr bwMode="auto">
          <a:xfrm rot="5400000">
            <a:off x="5219700" y="3324226"/>
            <a:ext cx="603567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Равнобедренный треугольник 6"/>
          <p:cNvSpPr>
            <a:spLocks noChangeAspect="1"/>
          </p:cNvSpPr>
          <p:nvPr/>
        </p:nvSpPr>
        <p:spPr>
          <a:xfrm rot="5400000">
            <a:off x="591344" y="6447631"/>
            <a:ext cx="190500" cy="16033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32800" y="304800"/>
            <a:ext cx="33528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432800" y="1219203"/>
            <a:ext cx="33528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406400" y="304800"/>
            <a:ext cx="76200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F5F65-057F-4C78-B46C-031E6E8B9300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089B7-0843-44F9-B1F9-E1966FBAA0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86395-7B17-48F5-B56A-59E9B58F50F8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5C03B-F5E1-4EBA-93EF-E954AA5E1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10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591344" y="6447631"/>
            <a:ext cx="190500" cy="16033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09600" y="500063"/>
            <a:ext cx="244475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0856"/>
            <a:ext cx="109728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09600" y="1905000"/>
            <a:ext cx="109728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219200"/>
            <a:ext cx="109728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CCA9F-2F4E-4F1F-938D-322B3F8C7B7D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1B537-2F31-4877-86B3-784DCAA59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8F0C1-9F87-4384-AAD6-B71D7BDCC6B2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955AE-9B18-4D16-8DEC-167BAF003F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10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Равнобедренный треугольник 4"/>
          <p:cNvSpPr>
            <a:spLocks noChangeAspect="1"/>
          </p:cNvSpPr>
          <p:nvPr/>
        </p:nvSpPr>
        <p:spPr>
          <a:xfrm rot="5400000">
            <a:off x="591344" y="6447631"/>
            <a:ext cx="190500" cy="16033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5815012" y="3201988"/>
            <a:ext cx="585152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E3540-E5AC-416D-83DC-3BF84A67D39D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15D74-CC06-48C3-B862-74854C1C78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4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DD792-468D-44C9-99C5-CB9492EAC69D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64B73-9D92-4901-9799-903C3A232E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967B1-61B7-444E-8DAD-490083234CED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DB483-15B1-485D-9B7E-D8FDD3F010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1192-7985-49AA-A16C-44FF9BDEC7F4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C30F9-6271-43EF-A34D-BA2E98E3E1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A3A91-F6D7-4703-8080-3B3E58F7086C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1CCDA-9C77-4676-8CE8-E074EFB7B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262A3-4916-42B5-AED0-84415621015D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FFC84-2A9A-43B7-B5DF-7E83EA23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31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8D436-967B-4C29-A98F-86FB7883765E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8DF81-7741-4D25-9637-ECFDAC24C7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31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3220E-DB22-41AB-BE31-5887FBFCD819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3564B-4DCC-405E-897E-58B4A7188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456D42-53EC-4635-A063-453B6886F2D3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923988-1170-4036-9950-1A4E7F281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21"/>
          <p:cNvSpPr>
            <a:spLocks noGrp="1"/>
          </p:cNvSpPr>
          <p:nvPr>
            <p:ph type="title"/>
          </p:nvPr>
        </p:nvSpPr>
        <p:spPr bwMode="auto">
          <a:xfrm>
            <a:off x="609600" y="152400"/>
            <a:ext cx="10972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2051" name="Текст 12"/>
          <p:cNvSpPr>
            <a:spLocks noGrp="1"/>
          </p:cNvSpPr>
          <p:nvPr>
            <p:ph type="body" idx="1"/>
          </p:nvPr>
        </p:nvSpPr>
        <p:spPr bwMode="auto">
          <a:xfrm>
            <a:off x="609600" y="1219200"/>
            <a:ext cx="109728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534400" y="6356350"/>
            <a:ext cx="3052763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EB0284-C847-4DF0-990A-565DF566C3FA}" type="datetimeFigureOut">
              <a:rPr lang="ru-RU"/>
              <a:pPr>
                <a:defRPr/>
              </a:pPr>
              <a:t>12.10.2017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865563" y="6356350"/>
            <a:ext cx="4673600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563" y="6356350"/>
            <a:ext cx="2641600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195A65-28CE-4DD0-96AB-7A490B6296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055" name="Прямая соединительная линия 2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6" name="Прямая соединительная линия 28"/>
          <p:cNvSpPr>
            <a:spLocks noChangeShapeType="1"/>
          </p:cNvSpPr>
          <p:nvPr/>
        </p:nvSpPr>
        <p:spPr bwMode="auto">
          <a:xfrm>
            <a:off x="609600" y="1143000"/>
            <a:ext cx="109728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591344" y="6447631"/>
            <a:ext cx="190500" cy="16033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14" r:id="rId2"/>
    <p:sldLayoutId id="2147483830" r:id="rId3"/>
    <p:sldLayoutId id="2147483815" r:id="rId4"/>
    <p:sldLayoutId id="2147483816" r:id="rId5"/>
    <p:sldLayoutId id="2147483831" r:id="rId6"/>
    <p:sldLayoutId id="2147483832" r:id="rId7"/>
    <p:sldLayoutId id="2147483833" r:id="rId8"/>
    <p:sldLayoutId id="2147483834" r:id="rId9"/>
    <p:sldLayoutId id="2147483817" r:id="rId10"/>
    <p:sldLayoutId id="214748383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75211" y="1645920"/>
            <a:ext cx="10270399" cy="447688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0066"/>
                </a:solidFill>
                <a:latin typeface="Academia" panose="020B0604020202020204" pitchFamily="34" charset="0"/>
              </a:rPr>
              <a:t>Авторская образовательная программа</a:t>
            </a:r>
            <a:br>
              <a:rPr lang="ru-RU" b="1" dirty="0" smtClean="0">
                <a:solidFill>
                  <a:srgbClr val="000066"/>
                </a:solidFill>
                <a:latin typeface="Academia" panose="020B0604020202020204" pitchFamily="34" charset="0"/>
              </a:rPr>
            </a:br>
            <a:r>
              <a:rPr lang="ru-RU" b="1" dirty="0" smtClean="0">
                <a:solidFill>
                  <a:srgbClr val="000066"/>
                </a:solidFill>
                <a:latin typeface="Academia" panose="020B0604020202020204" pitchFamily="34" charset="0"/>
              </a:rPr>
              <a:t>«Золотой ключик»</a:t>
            </a:r>
            <a:br>
              <a:rPr lang="ru-RU" b="1" dirty="0" smtClean="0">
                <a:solidFill>
                  <a:srgbClr val="000066"/>
                </a:solidFill>
                <a:latin typeface="Academia" panose="020B0604020202020204" pitchFamily="34" charset="0"/>
              </a:rPr>
            </a:br>
            <a:r>
              <a:rPr lang="ru-RU" b="1" dirty="0" smtClean="0">
                <a:solidFill>
                  <a:srgbClr val="000066"/>
                </a:solidFill>
                <a:latin typeface="Academia" panose="020B0604020202020204" pitchFamily="34" charset="0"/>
              </a:rPr>
              <a:t/>
            </a:r>
            <a:br>
              <a:rPr lang="ru-RU" b="1" dirty="0" smtClean="0">
                <a:solidFill>
                  <a:srgbClr val="000066"/>
                </a:solidFill>
                <a:latin typeface="Academia" panose="020B0604020202020204" pitchFamily="34" charset="0"/>
              </a:rPr>
            </a:br>
            <a:endParaRPr lang="ru-RU" sz="2000" b="1" dirty="0">
              <a:solidFill>
                <a:srgbClr val="000066"/>
              </a:solidFill>
              <a:latin typeface="Academia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43605" y="476672"/>
            <a:ext cx="8736971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cs typeface="Arial" charset="0"/>
              </a:rPr>
              <a:t>ГБОУ  Школа </a:t>
            </a:r>
            <a:r>
              <a:rPr lang="en-US" i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cs typeface="Arial" charset="0"/>
              </a:rPr>
              <a:t>N</a:t>
            </a:r>
            <a:r>
              <a:rPr lang="ru-RU" i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cs typeface="Arial" charset="0"/>
              </a:rPr>
              <a:t> 2079 дошкольное отделение «</a:t>
            </a:r>
            <a:r>
              <a:rPr lang="ru-RU" i="1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cs typeface="Arial" charset="0"/>
              </a:rPr>
              <a:t>Ивушка</a:t>
            </a:r>
            <a:r>
              <a:rPr lang="ru-RU" i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cs typeface="Arial" charset="0"/>
              </a:rPr>
              <a:t>»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14030" y="3842470"/>
            <a:ext cx="6796120" cy="809086"/>
          </a:xfrm>
          <a:ln>
            <a:miter lim="800000"/>
            <a:headEnd/>
            <a:tailEnd/>
          </a:ln>
          <a:extLst/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i="1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Презентацию подготовили: воспитатель </a:t>
            </a:r>
            <a:r>
              <a:rPr lang="ru-RU" i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Коновалова Л.С</a:t>
            </a:r>
            <a:r>
              <a:rPr lang="ru-RU" i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., воспитатель </a:t>
            </a:r>
            <a:r>
              <a:rPr lang="ru-RU" i="1" dirty="0" err="1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Атоян</a:t>
            </a:r>
            <a:r>
              <a:rPr lang="ru-RU" i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М.Р.,  методист Кравцова О.А.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i="1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94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62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Ольга\Documents\ФОТО На сайт\2015\ПДД Петренко декабрь\20141209_12330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33897" y="1658983"/>
            <a:ext cx="6833326" cy="4572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716280" y="328431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События создают условия для неотчужденного обучения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814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795463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Все без исключения взрослые детского сада участвуют в организации событий и воспитании детей. </a:t>
            </a:r>
            <a:br>
              <a:rPr lang="ru-RU" sz="3600" b="1" dirty="0" smtClean="0"/>
            </a:br>
            <a:r>
              <a:rPr lang="ru-RU" sz="3600" b="1" dirty="0" smtClean="0"/>
              <a:t>Реализуется принцип парной педагогики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074" name="Picture 2" descr="K:\ФОТО САДА ВСЕ\ФОТО 2015-2016\Миллион деревьев\IMG_67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908" y="2266405"/>
            <a:ext cx="5582195" cy="418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Ольга\Documents\ФОТО На сайт\2016\Миллион деревьев\IMG_66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3518" y="2013857"/>
            <a:ext cx="5222240" cy="3916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62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События проживаются  детьми вместе со  взрослыми в игровой форме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4" descr="http://sch2083.mskobr.ru/users_files/ds1214/images/IMG_39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6624" y="1711233"/>
            <a:ext cx="6454231" cy="4840673"/>
          </a:xfrm>
          <a:prstGeom prst="rect">
            <a:avLst/>
          </a:prstGeom>
          <a:noFill/>
        </p:spPr>
      </p:pic>
      <p:pic>
        <p:nvPicPr>
          <p:cNvPr id="8" name="Picture 2" descr="http://sch2083.mskobr.ru/users_files/ds1214/images/IMG_39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7690" y="1711233"/>
            <a:ext cx="30099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8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Играющий взрослый – это необходимость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G:\ФОТО 2014-2015\ЛЕТО спортивний празник\Фото\Пер\IMG_38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39" y="1463037"/>
            <a:ext cx="5608321" cy="4206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G:\ФОТО 2014-2015\ЛЕТО спортивний празник\Фото\Пер\IMG_384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9300" y="1770474"/>
            <a:ext cx="6011592" cy="439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483" y="3291839"/>
            <a:ext cx="10149841" cy="3383281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u="sng" dirty="0">
                <a:solidFill>
                  <a:srgbClr val="000066"/>
                </a:solidFill>
              </a:rPr>
              <a:t>Игра – </a:t>
            </a:r>
            <a:r>
              <a:rPr lang="ru-RU" sz="2200" b="1" u="sng" dirty="0" smtClean="0">
                <a:solidFill>
                  <a:srgbClr val="000066"/>
                </a:solidFill>
              </a:rPr>
              <a:t>это ведущая деятельность </a:t>
            </a:r>
            <a:r>
              <a:rPr lang="ru-RU" sz="2200" b="1" dirty="0" smtClean="0">
                <a:solidFill>
                  <a:srgbClr val="000066"/>
                </a:solidFill>
              </a:rPr>
              <a:t>детей дошкольного возраста ( </a:t>
            </a:r>
            <a:r>
              <a:rPr lang="ru-RU" sz="2200" b="1" u="sng" dirty="0" smtClean="0">
                <a:solidFill>
                  <a:srgbClr val="000066"/>
                </a:solidFill>
              </a:rPr>
              <a:t>ведет за собой развитие</a:t>
            </a:r>
            <a:r>
              <a:rPr lang="ru-RU" sz="2200" b="1" dirty="0" smtClean="0">
                <a:solidFill>
                  <a:srgbClr val="000066"/>
                </a:solidFill>
              </a:rPr>
              <a:t>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660033"/>
                </a:solidFill>
              </a:rPr>
              <a:t>Игра </a:t>
            </a:r>
            <a:r>
              <a:rPr lang="ru-RU" sz="2200" b="1" dirty="0">
                <a:solidFill>
                  <a:srgbClr val="660033"/>
                </a:solidFill>
              </a:rPr>
              <a:t>– форма совместной деятельности детей и взрослых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u="sng" dirty="0" smtClean="0"/>
              <a:t>Игра -  способ обучения дошкольников;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3300"/>
                </a:solidFill>
              </a:rPr>
              <a:t>Игра -  </a:t>
            </a:r>
            <a:r>
              <a:rPr lang="ru-RU" sz="2200" b="1" dirty="0" smtClean="0">
                <a:solidFill>
                  <a:srgbClr val="003300"/>
                </a:solidFill>
              </a:rPr>
              <a:t>способ организации </a:t>
            </a:r>
            <a:r>
              <a:rPr lang="ru-RU" sz="2200" b="1" dirty="0">
                <a:solidFill>
                  <a:srgbClr val="003300"/>
                </a:solidFill>
              </a:rPr>
              <a:t>жизнедеятельности детей дошкольного возраста;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663300"/>
                </a:solidFill>
              </a:rPr>
              <a:t>Игра  -  средство диагностики психического и личностного развития ребенка;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800080"/>
                </a:solidFill>
              </a:rPr>
              <a:t>Игра – средство коррекции нарушений психического и личностного развития детей дошкольного возраста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2200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930536" y="-156753"/>
            <a:ext cx="5660572" cy="1502228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i="1" u="sng" dirty="0" smtClean="0">
                <a:latin typeface="+mn-lt"/>
              </a:rPr>
              <a:t>Почему игра–необходимость</a:t>
            </a:r>
            <a:endParaRPr lang="ru-RU" sz="3200" b="1" i="1" u="sng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4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Дети в «Золотом ключике» - объединение в разновозрастные группы</a:t>
            </a:r>
            <a:endParaRPr lang="ru-RU" b="1" dirty="0"/>
          </a:p>
        </p:txBody>
      </p:sp>
      <p:pic>
        <p:nvPicPr>
          <p:cNvPr id="5122" name="Picture 2" descr="G:\ФОТО 2014-2015\ГРУППЫ\Старшая Капелька\Рисуют на снегу\DSCN592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56709" y="1753257"/>
            <a:ext cx="6074230" cy="4647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67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Это дает детям возможность учить младших и равняться на старших</a:t>
            </a:r>
            <a:endParaRPr lang="ru-RU" dirty="0"/>
          </a:p>
        </p:txBody>
      </p:sp>
      <p:pic>
        <p:nvPicPr>
          <p:cNvPr id="8" name="Picture 4" descr="http://sch2083.mskobr.ru/users_files/ds1214/images/%20%D1%82%D0%B5%D0%BA%D1%81%D1%82%206%20%D0%94%D0%B5%D0%BD%D1%8C%20%D0%B7%D0%B0%D1%89%D0%B8%D1%82%D1%8B%20%D0%B4%D0%B5%D1%82%D0%B5%D0%B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3770" y="1962704"/>
            <a:ext cx="5360959" cy="4020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8133" y="1962704"/>
            <a:ext cx="5790050" cy="36020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67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Программа направлена на становление общности «дети-родители-педагоги»</a:t>
            </a:r>
          </a:p>
        </p:txBody>
      </p:sp>
      <p:pic>
        <p:nvPicPr>
          <p:cNvPr id="7170" name="Picture 2" descr="G:\ФОТО 2014-2015\ГРУППЫ\Старшая Капелька\день матери Коновалова\Петрова\Новая папка (2)\DSC_047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4107" y="2586446"/>
            <a:ext cx="5702373" cy="3679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G:\ФОТО 2014-2015\ГРУППЫ\Старшая Капелька\день матери Коновалова\Петрова\Новая папка (2)\DSC_05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4461" y="1929046"/>
            <a:ext cx="5232110" cy="3475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4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9452" y="392567"/>
            <a:ext cx="10515600" cy="5457825"/>
          </a:xfrm>
          <a:noFill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smtClean="0"/>
              <a:t>Организация жизнедеятельности детей по  программе «Золотой ключик» является </a:t>
            </a:r>
            <a:r>
              <a:rPr lang="ru-RU" sz="3200" dirty="0" err="1" smtClean="0"/>
              <a:t>здоровьесберегающей</a:t>
            </a:r>
            <a:r>
              <a:rPr lang="ru-RU" sz="3200" dirty="0" smtClean="0"/>
              <a:t>, что  неоднократно отмечалось  специалистами дошкольного образования.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u="sng" dirty="0" smtClean="0">
                <a:solidFill>
                  <a:srgbClr val="000066"/>
                </a:solidFill>
              </a:rPr>
              <a:t>Детям неинтересно болеть – можно пропустить  интересные события.</a:t>
            </a:r>
            <a:endParaRPr lang="ru-RU" sz="3200" b="1" u="sng" dirty="0">
              <a:solidFill>
                <a:srgbClr val="000066"/>
              </a:solidFill>
            </a:endParaRPr>
          </a:p>
        </p:txBody>
      </p:sp>
      <p:pic>
        <p:nvPicPr>
          <p:cNvPr id="4" name="Picture 3" descr="C:\Users\Ольга\Documents\ФОТО На сайт\2015\Неделя игры и игрушек\Кукла скрутка\IMG_03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4935" y="3540035"/>
            <a:ext cx="3933371" cy="2950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5510349" cy="4376692"/>
          </a:xfrm>
        </p:spPr>
        <p:txBody>
          <a:bodyPr/>
          <a:lstStyle/>
          <a:p>
            <a:pPr algn="ctr" eaLnBrk="1" hangingPunct="1"/>
            <a:r>
              <a:rPr lang="ru-RU" altLang="ru-RU" b="1" dirty="0" smtClean="0">
                <a:latin typeface="+mn-lt"/>
              </a:rPr>
              <a:t>СПАСИБО </a:t>
            </a:r>
            <a:br>
              <a:rPr lang="ru-RU" altLang="ru-RU" b="1" dirty="0" smtClean="0">
                <a:latin typeface="+mn-lt"/>
              </a:rPr>
            </a:br>
            <a:r>
              <a:rPr lang="ru-RU" altLang="ru-RU" b="1" dirty="0" smtClean="0">
                <a:latin typeface="+mn-lt"/>
              </a:rPr>
              <a:t>ЗА ВНИМАНИЕ!</a:t>
            </a:r>
            <a:br>
              <a:rPr lang="ru-RU" altLang="ru-RU" b="1" dirty="0" smtClean="0">
                <a:latin typeface="+mn-lt"/>
              </a:rPr>
            </a:br>
            <a:endParaRPr lang="ru-RU" altLang="ru-RU" b="1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65113"/>
            <a:ext cx="9144000" cy="453231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0066"/>
                </a:solidFill>
                <a:latin typeface="Academia" panose="020B0604020202020204" pitchFamily="34" charset="0"/>
              </a:rPr>
              <a:t>Авторская образовательная программа</a:t>
            </a:r>
            <a:br>
              <a:rPr lang="ru-RU" b="1" dirty="0" smtClean="0">
                <a:solidFill>
                  <a:srgbClr val="000066"/>
                </a:solidFill>
                <a:latin typeface="Academia" panose="020B0604020202020204" pitchFamily="34" charset="0"/>
              </a:rPr>
            </a:br>
            <a:r>
              <a:rPr lang="ru-RU" b="1" dirty="0" smtClean="0">
                <a:solidFill>
                  <a:srgbClr val="000066"/>
                </a:solidFill>
                <a:latin typeface="Academia" panose="020B0604020202020204" pitchFamily="34" charset="0"/>
              </a:rPr>
              <a:t>«Золотой ключик»</a:t>
            </a:r>
            <a:br>
              <a:rPr lang="ru-RU" b="1" dirty="0" smtClean="0">
                <a:solidFill>
                  <a:srgbClr val="000066"/>
                </a:solidFill>
                <a:latin typeface="Academia" panose="020B0604020202020204" pitchFamily="34" charset="0"/>
              </a:rPr>
            </a:br>
            <a:r>
              <a:rPr lang="ru-RU" b="1" dirty="0" smtClean="0">
                <a:solidFill>
                  <a:srgbClr val="000066"/>
                </a:solidFill>
                <a:latin typeface="Academia" panose="020B0604020202020204" pitchFamily="34" charset="0"/>
              </a:rPr>
              <a:t/>
            </a:r>
            <a:br>
              <a:rPr lang="ru-RU" b="1" dirty="0" smtClean="0">
                <a:solidFill>
                  <a:srgbClr val="000066"/>
                </a:solidFill>
                <a:latin typeface="Academia" panose="020B0604020202020204" pitchFamily="34" charset="0"/>
              </a:rPr>
            </a:br>
            <a:r>
              <a:rPr lang="ru-RU" b="1" dirty="0" smtClean="0">
                <a:solidFill>
                  <a:srgbClr val="000066"/>
                </a:solidFill>
                <a:latin typeface="Academia" panose="020B0604020202020204" pitchFamily="34" charset="0"/>
              </a:rPr>
              <a:t>авторы программы</a:t>
            </a:r>
            <a:br>
              <a:rPr lang="ru-RU" b="1" dirty="0" smtClean="0">
                <a:solidFill>
                  <a:srgbClr val="000066"/>
                </a:solidFill>
                <a:latin typeface="Academia" panose="020B0604020202020204" pitchFamily="34" charset="0"/>
              </a:rPr>
            </a:br>
            <a:r>
              <a:rPr lang="ru-RU" sz="2000" b="1" dirty="0" smtClean="0">
                <a:solidFill>
                  <a:srgbClr val="000066"/>
                </a:solidFill>
                <a:latin typeface="Academia" panose="020B0604020202020204" pitchFamily="34" charset="0"/>
              </a:rPr>
              <a:t>Кравцова Е.Е. – д.психол.н., профессор, директор института     психологии </a:t>
            </a:r>
            <a:r>
              <a:rPr lang="ru-RU" sz="2000" b="1" dirty="0" err="1" smtClean="0">
                <a:solidFill>
                  <a:srgbClr val="000066"/>
                </a:solidFill>
                <a:latin typeface="Academia" panose="020B0604020202020204" pitchFamily="34" charset="0"/>
              </a:rPr>
              <a:t>им.Л.С.Выготского</a:t>
            </a:r>
            <a:r>
              <a:rPr lang="ru-RU" sz="2000" b="1" dirty="0" smtClean="0">
                <a:solidFill>
                  <a:srgbClr val="000066"/>
                </a:solidFill>
                <a:latin typeface="Academia" panose="020B0604020202020204" pitchFamily="34" charset="0"/>
              </a:rPr>
              <a:t> РГГУ</a:t>
            </a:r>
            <a:br>
              <a:rPr lang="ru-RU" sz="2000" b="1" dirty="0" smtClean="0">
                <a:solidFill>
                  <a:srgbClr val="000066"/>
                </a:solidFill>
                <a:latin typeface="Academia" panose="020B0604020202020204" pitchFamily="34" charset="0"/>
              </a:rPr>
            </a:br>
            <a:r>
              <a:rPr lang="ru-RU" sz="2000" b="1" dirty="0" smtClean="0">
                <a:solidFill>
                  <a:srgbClr val="000066"/>
                </a:solidFill>
                <a:latin typeface="Academia" panose="020B0604020202020204" pitchFamily="34" charset="0"/>
              </a:rPr>
              <a:t/>
            </a:r>
            <a:br>
              <a:rPr lang="ru-RU" sz="2000" b="1" dirty="0" smtClean="0">
                <a:solidFill>
                  <a:srgbClr val="000066"/>
                </a:solidFill>
                <a:latin typeface="Academia" panose="020B0604020202020204" pitchFamily="34" charset="0"/>
              </a:rPr>
            </a:br>
            <a:r>
              <a:rPr lang="ru-RU" sz="2000" b="1" dirty="0" smtClean="0">
                <a:solidFill>
                  <a:srgbClr val="000066"/>
                </a:solidFill>
                <a:latin typeface="Academia" panose="020B0604020202020204" pitchFamily="34" charset="0"/>
              </a:rPr>
              <a:t>Кравцов Г.Г.  - д.психол.н., профессор института     психологии </a:t>
            </a:r>
            <a:r>
              <a:rPr lang="ru-RU" sz="2000" b="1" dirty="0" err="1" smtClean="0">
                <a:solidFill>
                  <a:srgbClr val="000066"/>
                </a:solidFill>
                <a:latin typeface="Academia" panose="020B0604020202020204" pitchFamily="34" charset="0"/>
              </a:rPr>
              <a:t>им.Л.С.Выготского</a:t>
            </a:r>
            <a:r>
              <a:rPr lang="ru-RU" sz="2000" b="1" dirty="0" smtClean="0">
                <a:solidFill>
                  <a:srgbClr val="000066"/>
                </a:solidFill>
                <a:latin typeface="Academia" panose="020B0604020202020204" pitchFamily="34" charset="0"/>
              </a:rPr>
              <a:t> РГГУ</a:t>
            </a:r>
            <a:br>
              <a:rPr lang="ru-RU" sz="2000" b="1" dirty="0" smtClean="0">
                <a:solidFill>
                  <a:srgbClr val="000066"/>
                </a:solidFill>
                <a:latin typeface="Academia" panose="020B0604020202020204" pitchFamily="34" charset="0"/>
              </a:rPr>
            </a:br>
            <a:r>
              <a:rPr lang="ru-RU" sz="2000" b="1" dirty="0" smtClean="0">
                <a:solidFill>
                  <a:srgbClr val="000066"/>
                </a:solidFill>
                <a:latin typeface="Academia" panose="020B0604020202020204" pitchFamily="34" charset="0"/>
              </a:rPr>
              <a:t/>
            </a:r>
            <a:br>
              <a:rPr lang="ru-RU" sz="2000" b="1" dirty="0" smtClean="0">
                <a:solidFill>
                  <a:srgbClr val="000066"/>
                </a:solidFill>
                <a:latin typeface="Academia" panose="020B0604020202020204" pitchFamily="34" charset="0"/>
              </a:rPr>
            </a:br>
            <a:r>
              <a:rPr lang="ru-RU" sz="2000" b="1" dirty="0" err="1" smtClean="0">
                <a:solidFill>
                  <a:srgbClr val="000066"/>
                </a:solidFill>
                <a:latin typeface="Academia" panose="020B0604020202020204" pitchFamily="34" charset="0"/>
              </a:rPr>
              <a:t>Бережковская</a:t>
            </a:r>
            <a:r>
              <a:rPr lang="ru-RU" sz="2000" b="1" dirty="0" smtClean="0">
                <a:solidFill>
                  <a:srgbClr val="000066"/>
                </a:solidFill>
                <a:latin typeface="Academia" panose="020B0604020202020204" pitchFamily="34" charset="0"/>
              </a:rPr>
              <a:t> Е.Л. – зав. учебно-научной лаборатории </a:t>
            </a:r>
            <a:br>
              <a:rPr lang="ru-RU" sz="2000" b="1" dirty="0" smtClean="0">
                <a:solidFill>
                  <a:srgbClr val="000066"/>
                </a:solidFill>
                <a:latin typeface="Academia" panose="020B0604020202020204" pitchFamily="34" charset="0"/>
              </a:rPr>
            </a:br>
            <a:r>
              <a:rPr lang="ru-RU" sz="2000" b="1" dirty="0" smtClean="0">
                <a:solidFill>
                  <a:srgbClr val="000066"/>
                </a:solidFill>
                <a:latin typeface="Academia" panose="020B0604020202020204" pitchFamily="34" charset="0"/>
              </a:rPr>
              <a:t>психологии воли института психологии им. </a:t>
            </a:r>
            <a:r>
              <a:rPr lang="ru-RU" sz="2000" b="1" dirty="0" err="1" smtClean="0">
                <a:solidFill>
                  <a:srgbClr val="000066"/>
                </a:solidFill>
                <a:latin typeface="Academia" panose="020B0604020202020204" pitchFamily="34" charset="0"/>
              </a:rPr>
              <a:t>Л.С.Выготского</a:t>
            </a:r>
            <a:r>
              <a:rPr lang="ru-RU" sz="2000" b="1" dirty="0" smtClean="0">
                <a:solidFill>
                  <a:srgbClr val="000066"/>
                </a:solidFill>
                <a:latin typeface="Academia" panose="020B0604020202020204" pitchFamily="34" charset="0"/>
              </a:rPr>
              <a:t> РГГУ  </a:t>
            </a:r>
            <a:br>
              <a:rPr lang="ru-RU" sz="2000" b="1" dirty="0" smtClean="0">
                <a:solidFill>
                  <a:srgbClr val="000066"/>
                </a:solidFill>
                <a:latin typeface="Academia" panose="020B0604020202020204" pitchFamily="34" charset="0"/>
              </a:rPr>
            </a:br>
            <a:endParaRPr lang="ru-RU" sz="2000" b="1" dirty="0">
              <a:solidFill>
                <a:srgbClr val="000066"/>
              </a:solidFill>
              <a:latin typeface="Academia" panose="020B0604020202020204" pitchFamily="34" charset="0"/>
            </a:endParaRPr>
          </a:p>
        </p:txBody>
      </p:sp>
      <p:pic>
        <p:nvPicPr>
          <p:cNvPr id="11267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6038" y="4873625"/>
            <a:ext cx="49561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075612" y="339633"/>
            <a:ext cx="7741919" cy="4144645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b="1" dirty="0" smtClean="0"/>
              <a:t>Автор программы Е.Е.Кравцова  входила в состав группы по разработке   стандарта по дошкольному образованию.</a:t>
            </a:r>
            <a:endParaRPr lang="ru-RU" sz="3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b="1" dirty="0" smtClean="0">
                <a:solidFill>
                  <a:srgbClr val="800080"/>
                </a:solidFill>
              </a:rPr>
              <a:t>Программа соответствует  требованиям  стандарта дошкольного образования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Реализация программы «Золотой ключик» обеспечивается методическими разработками и  авторским сопровождением </a:t>
            </a:r>
            <a:endParaRPr lang="ru-RU" sz="32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21132" y="4859383"/>
            <a:ext cx="9453154" cy="646611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 smtClean="0">
                <a:solidFill>
                  <a:srgbClr val="000066"/>
                </a:solidFill>
              </a:rPr>
              <a:t>Программа  представляет собой модель непрерывного образования .</a:t>
            </a:r>
            <a:endParaRPr lang="ru-RU" b="1" u="sng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2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9246" y="496388"/>
            <a:ext cx="9453154" cy="646611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Принцип непрерывности образования соблюдается  на всех уровнях</a:t>
            </a:r>
            <a:r>
              <a:rPr lang="ru-RU" b="1" dirty="0" smtClean="0">
                <a:solidFill>
                  <a:schemeClr val="tx1"/>
                </a:solidFill>
              </a:rPr>
              <a:t>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58491" y="1410789"/>
            <a:ext cx="7184572" cy="5066213"/>
          </a:xfrm>
          <a:ln>
            <a:noFill/>
          </a:ln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3200" b="1" dirty="0" smtClean="0"/>
              <a:t>-  на уровне взаимодействия детей разного возраста;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sz="3200" b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sz="3200" b="1" dirty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sz="3200" b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3200" b="1" dirty="0" smtClean="0"/>
              <a:t>-  на уровне реализации полученных знаний  в практической деятельности;</a:t>
            </a:r>
          </a:p>
          <a:p>
            <a:pPr marL="274320" indent="-274320" eaLnBrk="1" fontAlgn="auto" hangingPunct="1">
              <a:spcAft>
                <a:spcPts val="0"/>
              </a:spcAft>
              <a:buNone/>
              <a:defRPr/>
            </a:pPr>
            <a:r>
              <a:rPr lang="ru-RU" sz="3200" b="1" dirty="0" smtClean="0"/>
              <a:t>    </a:t>
            </a:r>
            <a:endParaRPr lang="ru-RU" sz="3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   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2" descr="http://sch2083.mskobr.ru/users_files/ds1214/images/%20%D0%BB%D0%B5%D1%82%D0%BE%2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623" y="1514796"/>
            <a:ext cx="3225115" cy="2181993"/>
          </a:xfrm>
          <a:prstGeom prst="rect">
            <a:avLst/>
          </a:prstGeom>
          <a:noFill/>
        </p:spPr>
      </p:pic>
      <p:pic>
        <p:nvPicPr>
          <p:cNvPr id="5" name="Picture 5" descr="C:\Users\Ольга\Documents\ФОТО На сайт\2016\Миллион деревьев\IMG_67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623" y="4270761"/>
            <a:ext cx="3061728" cy="2296296"/>
          </a:xfrm>
          <a:prstGeom prst="rect">
            <a:avLst/>
          </a:prstGeom>
          <a:noFill/>
        </p:spPr>
      </p:pic>
      <p:sp>
        <p:nvSpPr>
          <p:cNvPr id="7" name="Пятиугольник 6"/>
          <p:cNvSpPr/>
          <p:nvPr/>
        </p:nvSpPr>
        <p:spPr>
          <a:xfrm>
            <a:off x="558761" y="4180114"/>
            <a:ext cx="11049766" cy="2611577"/>
          </a:xfrm>
          <a:prstGeom prst="homePlat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иугольник 7"/>
          <p:cNvSpPr/>
          <p:nvPr/>
        </p:nvSpPr>
        <p:spPr>
          <a:xfrm>
            <a:off x="676326" y="1306286"/>
            <a:ext cx="11049766" cy="2599011"/>
          </a:xfrm>
          <a:prstGeom prst="homePlat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37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9246" y="496388"/>
            <a:ext cx="9453154" cy="646611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Принцип непрерывности образования соблюдается  на всех уровнях</a:t>
            </a:r>
            <a:r>
              <a:rPr lang="ru-RU" b="1" dirty="0" smtClean="0">
                <a:solidFill>
                  <a:schemeClr val="tx1"/>
                </a:solidFill>
              </a:rPr>
              <a:t>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58491" y="1410789"/>
            <a:ext cx="7184572" cy="5066213"/>
          </a:xfrm>
          <a:ln>
            <a:noFill/>
          </a:ln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3200" b="1" dirty="0"/>
              <a:t>- </a:t>
            </a:r>
            <a:r>
              <a:rPr lang="ru-RU" sz="3200" b="1" dirty="0" smtClean="0"/>
              <a:t>на </a:t>
            </a:r>
            <a:r>
              <a:rPr lang="ru-RU" sz="3200" b="1" dirty="0"/>
              <a:t>уровне связи образовательного учреждения с семьей;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sz="3200" b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sz="3200" b="1" dirty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sz="3200" b="1" dirty="0" smtClean="0"/>
          </a:p>
          <a:p>
            <a:pPr marL="274320" indent="-274320" eaLnBrk="1" fontAlgn="auto" hangingPunct="1">
              <a:spcAft>
                <a:spcPts val="0"/>
              </a:spcAft>
              <a:buNone/>
              <a:defRPr/>
            </a:pPr>
            <a:r>
              <a:rPr lang="ru-RU" sz="3200" b="1" dirty="0"/>
              <a:t>-  при переходе от дошкольного к начальному школьному образованию;</a:t>
            </a:r>
          </a:p>
          <a:p>
            <a:pPr marL="274320" indent="-274320" eaLnBrk="1" fontAlgn="auto" hangingPunct="1">
              <a:spcAft>
                <a:spcPts val="0"/>
              </a:spcAft>
              <a:buNone/>
              <a:defRPr/>
            </a:pPr>
            <a:r>
              <a:rPr lang="ru-RU" sz="3200" b="1" dirty="0" smtClean="0"/>
              <a:t>    </a:t>
            </a:r>
            <a:endParaRPr lang="ru-RU" sz="3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   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Пятиугольник 6"/>
          <p:cNvSpPr/>
          <p:nvPr/>
        </p:nvSpPr>
        <p:spPr>
          <a:xfrm>
            <a:off x="558761" y="4180114"/>
            <a:ext cx="11049766" cy="2611577"/>
          </a:xfrm>
          <a:prstGeom prst="homePlat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иугольник 7"/>
          <p:cNvSpPr/>
          <p:nvPr/>
        </p:nvSpPr>
        <p:spPr>
          <a:xfrm>
            <a:off x="676326" y="1306286"/>
            <a:ext cx="11049766" cy="2599011"/>
          </a:xfrm>
          <a:prstGeom prst="homePlat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Ольга\Documents\ФОТО На сайт\2015\День матери стршая\IMG_117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91908" y="1480753"/>
            <a:ext cx="3279645" cy="2250076"/>
          </a:xfrm>
          <a:prstGeom prst="rect">
            <a:avLst/>
          </a:prstGeom>
          <a:noFill/>
        </p:spPr>
      </p:pic>
      <p:pic>
        <p:nvPicPr>
          <p:cNvPr id="12" name="Picture 2" descr="http://sch2083.mskobr.ru/users_files/ds1214/images/IMG_48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390" y="4297889"/>
            <a:ext cx="2979215" cy="2339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11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370217" y="653143"/>
            <a:ext cx="7996646" cy="5275626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    </a:t>
            </a:r>
            <a:r>
              <a:rPr lang="ru-RU" sz="3600" b="1" dirty="0" smtClean="0">
                <a:solidFill>
                  <a:srgbClr val="002060"/>
                </a:solidFill>
              </a:rPr>
              <a:t>Содержание программы ориентировано на возрастные особенности детей дошкольного возраста.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  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    </a:t>
            </a:r>
            <a:r>
              <a:rPr lang="ru-RU" sz="3600" dirty="0" smtClean="0"/>
              <a:t>Соблюдается  принцип развивающего обучения –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3600" dirty="0" smtClean="0"/>
              <a:t>    обучение опережает развитие и ориентировано на зону ближайшего развития ребенка.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62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609599" y="152400"/>
            <a:ext cx="11382103" cy="990600"/>
          </a:xfrm>
        </p:spPr>
        <p:txBody>
          <a:bodyPr/>
          <a:lstStyle/>
          <a:p>
            <a:pPr algn="ctr" eaLnBrk="1" hangingPunct="1"/>
            <a:r>
              <a:rPr lang="ru-RU" altLang="ru-RU" b="1" dirty="0" smtClean="0"/>
              <a:t>Принципиальные отличия </a:t>
            </a:r>
            <a:r>
              <a:rPr lang="ru-RU" altLang="ru-RU" b="1" smtClean="0"/>
              <a:t>программы </a:t>
            </a:r>
            <a:br>
              <a:rPr lang="ru-RU" altLang="ru-RU" b="1" smtClean="0"/>
            </a:br>
            <a:r>
              <a:rPr lang="ru-RU" altLang="ru-RU" b="1" smtClean="0"/>
              <a:t>«</a:t>
            </a:r>
            <a:r>
              <a:rPr lang="ru-RU" altLang="ru-RU" b="1" dirty="0" smtClean="0"/>
              <a:t>Золотой ключик»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434642" y="1436914"/>
            <a:ext cx="7147757" cy="4441372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solidFill>
                  <a:srgbClr val="000066"/>
                </a:solidFill>
                <a:latin typeface="Academia" panose="020B0604020202020204" pitchFamily="34" charset="0"/>
              </a:rPr>
              <a:t>Каждый ребенок  по своей природе волшебник. </a:t>
            </a:r>
            <a:br>
              <a:rPr lang="ru-RU" b="1" dirty="0" smtClean="0">
                <a:solidFill>
                  <a:srgbClr val="000066"/>
                </a:solidFill>
                <a:latin typeface="Academia" panose="020B0604020202020204" pitchFamily="34" charset="0"/>
              </a:rPr>
            </a:br>
            <a:r>
              <a:rPr lang="ru-RU" b="1" dirty="0" smtClean="0">
                <a:solidFill>
                  <a:srgbClr val="000066"/>
                </a:solidFill>
                <a:latin typeface="Academia" panose="020B0604020202020204" pitchFamily="34" charset="0"/>
              </a:rPr>
              <a:t>Он может превратить старую табуретку в красивый замок, сделать Бабу-Ягу доброй, победить </a:t>
            </a:r>
            <a:r>
              <a:rPr lang="ru-RU" b="1" dirty="0" err="1" smtClean="0">
                <a:solidFill>
                  <a:srgbClr val="000066"/>
                </a:solidFill>
                <a:latin typeface="Academia" panose="020B0604020202020204" pitchFamily="34" charset="0"/>
              </a:rPr>
              <a:t>Бармалея</a:t>
            </a:r>
            <a:r>
              <a:rPr lang="ru-RU" b="1" dirty="0" smtClean="0">
                <a:solidFill>
                  <a:srgbClr val="000066"/>
                </a:solidFill>
                <a:latin typeface="Academia" panose="020B0604020202020204" pitchFamily="34" charset="0"/>
              </a:rPr>
              <a:t> волшебным мечом. Правда, для этого детям нужна помощь взрослых. 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5" name="Picture 2" descr="C:\Users\Ольга\Documents\ФОТО На сайт\2016\ПОСЛЕДНИЕ\День Космонавтики\20160413_1137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378" y="1124744"/>
            <a:ext cx="3200400" cy="1945300"/>
          </a:xfrm>
          <a:prstGeom prst="rect">
            <a:avLst/>
          </a:prstGeom>
          <a:noFill/>
        </p:spPr>
      </p:pic>
      <p:pic>
        <p:nvPicPr>
          <p:cNvPr id="6" name="Picture 2" descr="C:\Users\Ольга\Documents\ФОТО На сайт\2015\День космонавтики\IMG_24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524" y="3396046"/>
            <a:ext cx="4111105" cy="3083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62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000066"/>
                </a:solidFill>
                <a:latin typeface="Academia" panose="020B0604020202020204" pitchFamily="34" charset="0"/>
              </a:rPr>
              <a:t>Надо, чтобы у ребенка был материал и содержание для </a:t>
            </a:r>
            <a:r>
              <a:rPr lang="ru-RU" b="1" dirty="0" smtClean="0">
                <a:solidFill>
                  <a:srgbClr val="000066"/>
                </a:solidFill>
                <a:latin typeface="Academia" panose="020B0604020202020204" pitchFamily="34" charset="0"/>
              </a:rPr>
              <a:t>фантазии.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0066"/>
                </a:solidFill>
                <a:latin typeface="Academia" panose="020B0604020202020204" pitchFamily="34" charset="0"/>
              </a:rPr>
              <a:t>Надо</a:t>
            </a:r>
            <a:r>
              <a:rPr lang="ru-RU" b="1" dirty="0">
                <a:solidFill>
                  <a:srgbClr val="000066"/>
                </a:solidFill>
                <a:latin typeface="Academia" panose="020B0604020202020204" pitchFamily="34" charset="0"/>
              </a:rPr>
              <a:t>, чтобы он поверил в свое могущество. </a:t>
            </a:r>
            <a:endParaRPr lang="ru-RU" b="1" dirty="0" smtClean="0">
              <a:solidFill>
                <a:srgbClr val="000066"/>
              </a:solidFill>
              <a:latin typeface="Academia" panose="020B0604020202020204" pitchFamily="34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0066"/>
                </a:solidFill>
                <a:latin typeface="Academia" panose="020B0604020202020204" pitchFamily="34" charset="0"/>
              </a:rPr>
              <a:t>Надо</a:t>
            </a:r>
            <a:r>
              <a:rPr lang="ru-RU" b="1" dirty="0">
                <a:solidFill>
                  <a:srgbClr val="000066"/>
                </a:solidFill>
                <a:latin typeface="Academia" panose="020B0604020202020204" pitchFamily="34" charset="0"/>
              </a:rPr>
              <a:t>, чтобы его волшебство помогло ему открыть окружающий мир  и способствовало конструированию собственного внутреннего мира.</a:t>
            </a:r>
            <a:endParaRPr lang="ru-RU" dirty="0">
              <a:solidFill>
                <a:srgbClr val="000066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1222" y="256902"/>
            <a:ext cx="11382103" cy="990600"/>
          </a:xfrm>
        </p:spPr>
        <p:txBody>
          <a:bodyPr/>
          <a:lstStyle/>
          <a:p>
            <a:pPr algn="ctr" eaLnBrk="1" hangingPunct="1"/>
            <a:r>
              <a:rPr lang="ru-RU" altLang="ru-RU" b="1" dirty="0" smtClean="0"/>
              <a:t>Принципиальные отличия программы </a:t>
            </a:r>
            <a:br>
              <a:rPr lang="ru-RU" altLang="ru-RU" b="1" dirty="0" smtClean="0"/>
            </a:br>
            <a:r>
              <a:rPr lang="ru-RU" altLang="ru-RU" b="1" dirty="0" smtClean="0"/>
              <a:t>«Золотой ключик»</a:t>
            </a:r>
          </a:p>
        </p:txBody>
      </p:sp>
      <p:pic>
        <p:nvPicPr>
          <p:cNvPr id="5" name="Picture 2" descr="K:\ФОТО САДА ВСЕ\ФОТО 2015-2016\ГРУППЫ\Капелька\Конструирование\20160129_16522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06685" y="3099960"/>
            <a:ext cx="3820723" cy="321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K:\ФОТО САДА ВСЕ\ФОТО 2015-2016\ГРУППЫ\Капелька\Конструирование\20160129_17204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8815929" y="3612425"/>
            <a:ext cx="3176096" cy="2234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K:\ФОТО САДА ВСЕ\ФОТО 2015-2016\ГРУППЫ\Капелька\Конструирование\20160314_08032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502" y="3185571"/>
            <a:ext cx="3879669" cy="3203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33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62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C:\Users\Ольга\Documents\ФОТО На сайт\2015\ПДД Петренко декабрь\20141209_12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3885" y="1843088"/>
            <a:ext cx="8128000" cy="4572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990600" y="5175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Основа всего процесса – организация событий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2483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595</TotalTime>
  <Words>356</Words>
  <Application>Microsoft Office PowerPoint</Application>
  <PresentationFormat>Произвольный</PresentationFormat>
  <Paragraphs>56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Начальная</vt:lpstr>
      <vt:lpstr>Авторская образовательная программа «Золотой ключик»  </vt:lpstr>
      <vt:lpstr>Авторская образовательная программа «Золотой ключик»  авторы программы Кравцова Е.Е. – д.психол.н., профессор, директор института     психологии им.Л.С.Выготского РГГУ  Кравцов Г.Г.  - д.психол.н., профессор института     психологии им.Л.С.Выготского РГГУ  Бережковская Е.Л. – зав. учебно-научной лаборатории  психологии воли института психологии им. Л.С.Выготского РГГУ   </vt:lpstr>
      <vt:lpstr>Программа  представляет собой модель непрерывного образования .</vt:lpstr>
      <vt:lpstr> Принцип непрерывности образования соблюдается  на всех уровнях:</vt:lpstr>
      <vt:lpstr> Принцип непрерывности образования соблюдается  на всех уровнях:</vt:lpstr>
      <vt:lpstr>Презентация PowerPoint</vt:lpstr>
      <vt:lpstr>Принципиальные отличия программы  «Золотой ключик»</vt:lpstr>
      <vt:lpstr>Принципиальные отличия программы  «Золотой ключик»</vt:lpstr>
      <vt:lpstr>Презентация PowerPoint</vt:lpstr>
      <vt:lpstr>Презентация PowerPoint</vt:lpstr>
      <vt:lpstr> Все без исключения взрослые детского сада участвуют в организации событий и воспитании детей.  Реализуется принцип парной педагогики </vt:lpstr>
      <vt:lpstr>События проживаются  детьми вместе со  взрослыми в игровой форме</vt:lpstr>
      <vt:lpstr>Играющий взрослый – это необходимость</vt:lpstr>
      <vt:lpstr>Почему игра–необходимость</vt:lpstr>
      <vt:lpstr>Дети в «Золотом ключике» - объединение в разновозрастные группы</vt:lpstr>
      <vt:lpstr>Это дает детям возможность учить младших и равняться на старших</vt:lpstr>
      <vt:lpstr>Программа направлена на становление общности «дети-родители-педагоги»</vt:lpstr>
      <vt:lpstr>Презентация PowerPoint</vt:lpstr>
      <vt:lpstr>СПАСИБО  ЗА ВНИМАНИЕ!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Каждый ребенок  по своей природе волшебник.  Он может превратить старую табуретку в красивый замок, сделать Бабу-Ягу доброй, победить Бармалея волшебным мечом. Правда, для этого детям нужна помощь взрослых. Надо, чтобы у ребенка был материал и содержание для фантазии. Надо, чтобы он поверил в свое могущество. Надо, чтобы его волшебство помогло ему открыть окружающий мир  и способствовало конструированию собственного внутреннего мира.</dc:title>
  <dc:creator>Кирилл Григорьев</dc:creator>
  <cp:lastModifiedBy>Ольга</cp:lastModifiedBy>
  <cp:revision>50</cp:revision>
  <dcterms:created xsi:type="dcterms:W3CDTF">2014-09-11T10:54:43Z</dcterms:created>
  <dcterms:modified xsi:type="dcterms:W3CDTF">2017-10-12T06:34:51Z</dcterms:modified>
</cp:coreProperties>
</file>