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0" r:id="rId5"/>
    <p:sldId id="263" r:id="rId6"/>
    <p:sldId id="262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31F1F3-14F3-4558-BF0B-D115D4D97333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260ABB-8FE4-4948-976F-C8AEC760682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Адаптация первоклассника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uroset\Desktop\адап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66750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5.</a:t>
            </a:r>
            <a:r>
              <a:rPr lang="ru-RU" dirty="0" smtClean="0"/>
              <a:t> </a:t>
            </a:r>
            <a:r>
              <a:rPr lang="ru-RU" sz="3600" dirty="0" smtClean="0"/>
              <a:t>Поддержите первоклассника в его желании добиться успеха. В каждой работе обязательно найдите, за что можно было бы его похвалить. Помните, что похвала и эмоциональная поддержка способны заметно повысить интеллектуальные достижения человека.</a:t>
            </a:r>
          </a:p>
          <a:p>
            <a:pPr>
              <a:buNone/>
            </a:pPr>
            <a:r>
              <a:rPr lang="ru-RU" sz="3600" dirty="0" smtClean="0"/>
              <a:t>6.</a:t>
            </a:r>
            <a:r>
              <a:rPr lang="ru-RU" sz="3600" dirty="0" smtClean="0"/>
              <a:t>  Если вас что-то беспокоит в поведении ребенка, его учебных делах, не стесняйтесь обращаться за советом и консультацией к учителю или школьному психологу.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7.</a:t>
            </a:r>
            <a:r>
              <a:rPr lang="ru-RU" sz="3200" dirty="0" smtClean="0"/>
              <a:t> С поступлением в школу в жизни вашего ребенка появился человек более авторитетный, чем вы. Это учитель. Уважайте мнение первоклассника о своем педагоге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ru-RU" sz="3200" dirty="0" smtClean="0"/>
              <a:t>8.</a:t>
            </a:r>
            <a:r>
              <a:rPr lang="ru-RU" sz="3200" dirty="0" smtClean="0"/>
              <a:t> Учение – это нелегкий и ответственный труд. Поступление в школу существенно меняет жизнь ребенка, но не должно лишать ее многообразия, радости, игры. У первоклассника должно оставаться достаточно времени для игровых занятий.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Рекомендации </a:t>
            </a:r>
            <a:r>
              <a:rPr lang="ru-RU" dirty="0" smtClean="0"/>
              <a:t>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 fontScale="25000" lnSpcReduction="20000"/>
          </a:bodyPr>
          <a:lstStyle/>
          <a:p>
            <a:r>
              <a:rPr lang="ru-RU" sz="11400" dirty="0" smtClean="0"/>
              <a:t>1. Важно укладывать ребенка спать не позже 9 часов вечера. </a:t>
            </a:r>
          </a:p>
          <a:p>
            <a:r>
              <a:rPr lang="ru-RU" sz="11400" dirty="0" smtClean="0"/>
              <a:t>2</a:t>
            </a:r>
            <a:r>
              <a:rPr lang="ru-RU" sz="11400" dirty="0" smtClean="0"/>
              <a:t>. В режим дня обязательно нужно включить утреннюю зарядку и </a:t>
            </a:r>
            <a:r>
              <a:rPr lang="ru-RU" sz="11400" dirty="0" smtClean="0"/>
              <a:t>прогулки</a:t>
            </a:r>
            <a:endParaRPr lang="ru-RU" sz="11400" dirty="0" smtClean="0"/>
          </a:p>
          <a:p>
            <a:r>
              <a:rPr lang="ru-RU" sz="11400" dirty="0" smtClean="0"/>
              <a:t>   3. Прививайте ребенку культуру активного </a:t>
            </a:r>
            <a:r>
              <a:rPr lang="ru-RU" sz="11400" dirty="0" smtClean="0"/>
              <a:t>отдыха.</a:t>
            </a:r>
            <a:endParaRPr lang="ru-RU" sz="11400" dirty="0" smtClean="0"/>
          </a:p>
          <a:p>
            <a:r>
              <a:rPr lang="ru-RU" sz="11400" dirty="0" smtClean="0"/>
              <a:t> 4.  Не забывайте следить за правильной осанкой ребенка за столом </a:t>
            </a:r>
            <a:endParaRPr lang="ru-RU" dirty="0"/>
          </a:p>
        </p:txBody>
      </p:sp>
      <p:pic>
        <p:nvPicPr>
          <p:cNvPr id="5" name="Содержимое 4" descr="ребёнок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196752"/>
            <a:ext cx="4244280" cy="51845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</a:t>
            </a:r>
            <a:r>
              <a:rPr lang="ru-RU" dirty="0" smtClean="0"/>
              <a:t>  психологической комфортности в жизни </a:t>
            </a:r>
            <a:r>
              <a:rPr lang="ru-RU" dirty="0" smtClean="0"/>
              <a:t>первоклассника</a:t>
            </a:r>
            <a:endParaRPr lang="ru-RU" dirty="0"/>
          </a:p>
        </p:txBody>
      </p:sp>
      <p:pic>
        <p:nvPicPr>
          <p:cNvPr id="4" name="Содержимое 3" descr="пс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147483"/>
            <a:ext cx="7054921" cy="47105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245424"/>
          </a:xfrm>
        </p:spPr>
        <p:txBody>
          <a:bodyPr>
            <a:noAutofit/>
          </a:bodyPr>
          <a:lstStyle/>
          <a:p>
            <a:r>
              <a:rPr lang="ru-RU" sz="4000" dirty="0" smtClean="0"/>
              <a:t>– создание благоприятного психологического климата по отношению к ребенку со стороны всех членов семьи;</a:t>
            </a:r>
            <a:br>
              <a:rPr lang="ru-RU" sz="4000" dirty="0" smtClean="0"/>
            </a:br>
            <a:r>
              <a:rPr lang="ru-RU" sz="4000" dirty="0" smtClean="0"/>
              <a:t>– роль самооценки ребенка в адаптации к школе (чем ниже самооценка, тем больше трудностей у ребенка в школе); </a:t>
            </a:r>
            <a:br>
              <a:rPr lang="ru-RU" sz="4000" dirty="0" smtClean="0"/>
            </a:br>
            <a:r>
              <a:rPr lang="ru-RU" sz="4000" dirty="0" smtClean="0"/>
              <a:t>– формирование интереса к школе, прожитому школьному дню;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Autofit/>
          </a:bodyPr>
          <a:lstStyle/>
          <a:p>
            <a:r>
              <a:rPr lang="ru-RU" sz="3600" dirty="0" smtClean="0"/>
              <a:t>– обязательное знакомство с ребятами по классу и возможность их общения после школы;</a:t>
            </a:r>
            <a:br>
              <a:rPr lang="ru-RU" sz="3600" dirty="0" smtClean="0"/>
            </a:br>
            <a:r>
              <a:rPr lang="ru-RU" sz="3600" dirty="0" smtClean="0"/>
              <a:t>– исключение таких мер наказания, как лишение удовольствий, физические и психические наказания;</a:t>
            </a:r>
            <a:br>
              <a:rPr lang="ru-RU" sz="3600" dirty="0" smtClean="0"/>
            </a:br>
            <a:r>
              <a:rPr lang="ru-RU" sz="3600" dirty="0" smtClean="0"/>
              <a:t>– предоставление ребенку самостоятельности в учебной работе и организация контроля за его учебной деятельностью;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– поощрение ребенка не только за учебные успехи, но и моральное стимулирование его достижений;</a:t>
            </a:r>
            <a:br>
              <a:rPr lang="ru-RU" sz="4000" dirty="0" smtClean="0"/>
            </a:br>
            <a:r>
              <a:rPr lang="ru-RU" sz="4000" dirty="0" smtClean="0"/>
              <a:t>– развитие самоконтроля и самооценки, самодостаточности ребенка.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Памятка родителям </a:t>
            </a:r>
            <a:r>
              <a:rPr lang="ru-RU" dirty="0" smtClean="0"/>
              <a:t>первоклассника</a:t>
            </a:r>
            <a:endParaRPr lang="ru-RU" dirty="0"/>
          </a:p>
        </p:txBody>
      </p:sp>
      <p:pic>
        <p:nvPicPr>
          <p:cNvPr id="4" name="Содержимое 3" descr="р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00200"/>
            <a:ext cx="6408712" cy="5257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 Составьте вместе с первоклассником распорядок дня, следите за его соблюдением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4000" dirty="0" smtClean="0"/>
              <a:t>Обсудите с ребенком те правила и нормы, с которыми он встретился в школе. Объясните их необходимость и целесообразность.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/>
          </a:bodyPr>
          <a:lstStyle/>
          <a:p>
            <a:r>
              <a:rPr lang="ru-RU" dirty="0" smtClean="0"/>
              <a:t>3.</a:t>
            </a:r>
            <a:r>
              <a:rPr lang="ru-RU" dirty="0" smtClean="0"/>
              <a:t> Поддержите в ребенке его стремление стать школьником. Ваша искренняя заинтересованность в его школьных делах и заботах, серьезное отношение к его первым достижениям и возможным трудностям помогут первокласснику подтвердить значимость его нового положения и деятельности.</a:t>
            </a:r>
          </a:p>
          <a:p>
            <a:r>
              <a:rPr lang="ru-RU" dirty="0" smtClean="0"/>
              <a:t>4.</a:t>
            </a:r>
            <a:r>
              <a:rPr lang="ru-RU" dirty="0" smtClean="0"/>
              <a:t> </a:t>
            </a:r>
            <a:r>
              <a:rPr lang="ru-RU" dirty="0" smtClean="0"/>
              <a:t>Не </a:t>
            </a:r>
            <a:r>
              <a:rPr lang="ru-RU" dirty="0" smtClean="0"/>
              <a:t>пропускайте трудности, возможные у ребенка на начальном этапе овладения учебными навыками. Если у первоклассника, например, есть логопедические проблемы, постарайтесь справиться с ними на первом году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</TotalTime>
  <Words>83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Адаптация первоклассника</vt:lpstr>
      <vt:lpstr>Рекомендации родителям</vt:lpstr>
      <vt:lpstr>Условия  психологической комфортности в жизни первоклассника</vt:lpstr>
      <vt:lpstr>Слайд 4</vt:lpstr>
      <vt:lpstr>Слайд 5</vt:lpstr>
      <vt:lpstr>Слайд 6</vt:lpstr>
      <vt:lpstr>Памятка родителям первоклассника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первоклассника</dc:title>
  <dc:creator>Алёна</dc:creator>
  <cp:lastModifiedBy>Алёна</cp:lastModifiedBy>
  <cp:revision>5</cp:revision>
  <dcterms:created xsi:type="dcterms:W3CDTF">2016-12-04T14:07:37Z</dcterms:created>
  <dcterms:modified xsi:type="dcterms:W3CDTF">2016-12-04T14:49:37Z</dcterms:modified>
</cp:coreProperties>
</file>