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C46F63-3DEE-430C-BD4E-E08627272743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E5C214-39A0-4D1C-9D12-A651A82DA87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851648" cy="32403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ПСИХОЛОГИЧЕСКИЕ ОСОБЕННОСТИ ДЕТЕЙ С ОВЗ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941168"/>
            <a:ext cx="7854696" cy="1752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ГБОУ ШМК Бибирево</a:t>
            </a:r>
          </a:p>
          <a:p>
            <a:r>
              <a:rPr lang="ru-RU" sz="3200" dirty="0" smtClean="0"/>
              <a:t>Педагог-психолог </a:t>
            </a:r>
          </a:p>
          <a:p>
            <a:r>
              <a:rPr lang="ru-RU" sz="3200" dirty="0" err="1" smtClean="0"/>
              <a:t>Понеполяк</a:t>
            </a:r>
            <a:r>
              <a:rPr lang="ru-RU" sz="3200" dirty="0" smtClean="0"/>
              <a:t> Наталия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332089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b="1" dirty="0" smtClean="0"/>
              <a:t>Особенности </a:t>
            </a:r>
            <a:r>
              <a:rPr lang="ru-RU" b="1" dirty="0"/>
              <a:t>детей с </a:t>
            </a:r>
            <a:r>
              <a:rPr lang="ru-RU" b="1" dirty="0" smtClean="0"/>
              <a:t>ОВЗ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>
                <a:solidFill>
                  <a:srgbClr val="0070C0"/>
                </a:solidFill>
              </a:rPr>
              <a:t>Незрелость </a:t>
            </a:r>
            <a:r>
              <a:rPr lang="ru-RU" sz="2900" i="1" dirty="0"/>
              <a:t>эмоционально - волевой сферы</a:t>
            </a:r>
            <a:r>
              <a:rPr lang="ru-RU" sz="2900" i="1" dirty="0" smtClean="0"/>
              <a:t>,</a:t>
            </a:r>
            <a:r>
              <a:rPr lang="en-US" sz="2900" i="1" dirty="0" smtClean="0"/>
              <a:t> </a:t>
            </a:r>
            <a:r>
              <a:rPr lang="ru-RU" sz="2900" i="1" dirty="0" smtClean="0"/>
              <a:t>инфантилизм</a:t>
            </a:r>
            <a:r>
              <a:rPr lang="ru-RU" sz="2900" i="1" dirty="0"/>
              <a:t>,</a:t>
            </a:r>
          </a:p>
          <a:p>
            <a:r>
              <a:rPr lang="ru-RU" sz="2900" b="1" dirty="0" err="1" smtClean="0">
                <a:solidFill>
                  <a:srgbClr val="0070C0"/>
                </a:solidFill>
              </a:rPr>
              <a:t>Нескоординированность</a:t>
            </a:r>
            <a:r>
              <a:rPr lang="ru-RU" sz="2900" b="1" dirty="0" smtClean="0">
                <a:solidFill>
                  <a:srgbClr val="0070C0"/>
                </a:solidFill>
              </a:rPr>
              <a:t> </a:t>
            </a:r>
            <a:r>
              <a:rPr lang="en-US" sz="2900" i="1" dirty="0" smtClean="0"/>
              <a:t>  </a:t>
            </a:r>
            <a:r>
              <a:rPr lang="ru-RU" sz="2900" i="1" dirty="0" smtClean="0"/>
              <a:t>эмоциональных процессов;</a:t>
            </a:r>
            <a:endParaRPr lang="ru-RU" sz="2900" i="1" dirty="0"/>
          </a:p>
          <a:p>
            <a:r>
              <a:rPr lang="ru-RU" sz="2900" b="1" dirty="0" smtClean="0">
                <a:solidFill>
                  <a:srgbClr val="0070C0"/>
                </a:solidFill>
              </a:rPr>
              <a:t>Преобладание </a:t>
            </a:r>
            <a:r>
              <a:rPr lang="ru-RU" sz="2900" b="1" dirty="0">
                <a:solidFill>
                  <a:srgbClr val="0070C0"/>
                </a:solidFill>
              </a:rPr>
              <a:t>игровых </a:t>
            </a:r>
            <a:r>
              <a:rPr lang="ru-RU" sz="2900" b="1" dirty="0" smtClean="0">
                <a:solidFill>
                  <a:srgbClr val="0070C0"/>
                </a:solidFill>
              </a:rPr>
              <a:t>мотивов</a:t>
            </a:r>
            <a:r>
              <a:rPr lang="ru-RU" sz="2900" dirty="0" smtClean="0"/>
              <a:t>, </a:t>
            </a:r>
            <a:r>
              <a:rPr lang="ru-RU" sz="2900" i="1" dirty="0" err="1" smtClean="0"/>
              <a:t>дезадаптивность</a:t>
            </a:r>
            <a:r>
              <a:rPr lang="ru-RU" sz="2900" i="1" dirty="0" smtClean="0"/>
              <a:t> </a:t>
            </a:r>
            <a:r>
              <a:rPr lang="ru-RU" sz="2900" i="1" dirty="0"/>
              <a:t>побуждений и интересов;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Низкий </a:t>
            </a:r>
            <a:r>
              <a:rPr lang="ru-RU" sz="2900" b="1" dirty="0">
                <a:solidFill>
                  <a:srgbClr val="0070C0"/>
                </a:solidFill>
              </a:rPr>
              <a:t>уровень активности </a:t>
            </a:r>
            <a:r>
              <a:rPr lang="ru-RU" sz="2900" i="1" dirty="0"/>
              <a:t>во всех сферах психической деятельности;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Ограниченный </a:t>
            </a:r>
            <a:r>
              <a:rPr lang="ru-RU" sz="2900" b="1" dirty="0">
                <a:solidFill>
                  <a:srgbClr val="0070C0"/>
                </a:solidFill>
              </a:rPr>
              <a:t>запас </a:t>
            </a:r>
            <a:r>
              <a:rPr lang="ru-RU" sz="2900" i="1" dirty="0"/>
              <a:t>общих сведений и представлений об окружающем мире;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Снижение работосп</a:t>
            </a:r>
            <a:r>
              <a:rPr lang="ru-RU" sz="2900" b="1" dirty="0">
                <a:solidFill>
                  <a:srgbClr val="0070C0"/>
                </a:solidFill>
              </a:rPr>
              <a:t>о</a:t>
            </a:r>
            <a:r>
              <a:rPr lang="ru-RU" sz="2900" b="1" dirty="0" smtClean="0">
                <a:solidFill>
                  <a:srgbClr val="0070C0"/>
                </a:solidFill>
              </a:rPr>
              <a:t>собности</a:t>
            </a:r>
            <a:r>
              <a:rPr lang="ru-RU" sz="2900" dirty="0"/>
              <a:t>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Повышенная </a:t>
            </a:r>
            <a:r>
              <a:rPr lang="ru-RU" sz="2900" b="1" dirty="0">
                <a:solidFill>
                  <a:srgbClr val="0070C0"/>
                </a:solidFill>
              </a:rPr>
              <a:t>истощаемость</a:t>
            </a:r>
            <a:r>
              <a:rPr lang="ru-RU" sz="2900" dirty="0"/>
              <a:t>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Неустойчивость </a:t>
            </a:r>
            <a:r>
              <a:rPr lang="ru-RU" sz="2900" b="1" dirty="0">
                <a:solidFill>
                  <a:srgbClr val="0070C0"/>
                </a:solidFill>
              </a:rPr>
              <a:t>внимания</a:t>
            </a:r>
            <a:r>
              <a:rPr lang="ru-RU" sz="2900" dirty="0"/>
              <a:t>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Ограниченность словарного запаса </a:t>
            </a:r>
            <a:r>
              <a:rPr lang="ru-RU" sz="2900" dirty="0" smtClean="0"/>
              <a:t>,</a:t>
            </a:r>
            <a:r>
              <a:rPr lang="ru-RU" sz="2900" i="1" dirty="0"/>
              <a:t>особенно активного, замедление </a:t>
            </a:r>
            <a:r>
              <a:rPr lang="ru-RU" sz="2900" i="1" dirty="0" smtClean="0"/>
              <a:t>овладения</a:t>
            </a:r>
          </a:p>
          <a:p>
            <a:pPr marL="0" indent="0">
              <a:buNone/>
            </a:pPr>
            <a:r>
              <a:rPr lang="ru-RU" sz="2900" i="1" dirty="0" smtClean="0"/>
              <a:t>      </a:t>
            </a:r>
            <a:r>
              <a:rPr lang="ru-RU" sz="2900" i="1" dirty="0"/>
              <a:t>грамматическим строем речи</a:t>
            </a:r>
            <a:r>
              <a:rPr lang="ru-RU" sz="2900" i="1" dirty="0" smtClean="0"/>
              <a:t>, трудности </a:t>
            </a:r>
            <a:r>
              <a:rPr lang="ru-RU" sz="2900" i="1" dirty="0"/>
              <a:t>овладения письменной речью;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Расстройства </a:t>
            </a:r>
            <a:r>
              <a:rPr lang="ru-RU" sz="2900" b="1" dirty="0">
                <a:solidFill>
                  <a:srgbClr val="0070C0"/>
                </a:solidFill>
              </a:rPr>
              <a:t>регуляции, </a:t>
            </a:r>
            <a:r>
              <a:rPr lang="ru-RU" sz="2900" b="1" dirty="0" smtClean="0">
                <a:solidFill>
                  <a:srgbClr val="0070C0"/>
                </a:solidFill>
              </a:rPr>
              <a:t>программирования  </a:t>
            </a:r>
            <a:r>
              <a:rPr lang="ru-RU" sz="2900" i="1" dirty="0"/>
              <a:t>контроля деятельности,</a:t>
            </a:r>
          </a:p>
          <a:p>
            <a:pPr marL="0" indent="0">
              <a:buNone/>
            </a:pPr>
            <a:r>
              <a:rPr lang="ru-RU" sz="2900" i="1" dirty="0" smtClean="0"/>
              <a:t>     низкий </a:t>
            </a:r>
            <a:r>
              <a:rPr lang="ru-RU" sz="2900" i="1" dirty="0"/>
              <a:t>навык самоконтроля</a:t>
            </a:r>
            <a:r>
              <a:rPr lang="ru-RU" sz="2900" i="1" dirty="0" smtClean="0"/>
              <a:t>, более </a:t>
            </a:r>
            <a:r>
              <a:rPr lang="ru-RU" sz="2900" i="1" dirty="0"/>
              <a:t>низкий уровень развития восприятия.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Отставание </a:t>
            </a:r>
            <a:r>
              <a:rPr lang="ru-RU" sz="2900" b="1" dirty="0">
                <a:solidFill>
                  <a:srgbClr val="0070C0"/>
                </a:solidFill>
              </a:rPr>
              <a:t>в развитие всех форм мышления</a:t>
            </a:r>
            <a:r>
              <a:rPr lang="ru-RU" sz="2900" dirty="0"/>
              <a:t>;</a:t>
            </a:r>
          </a:p>
          <a:p>
            <a:r>
              <a:rPr lang="ru-RU" sz="2900" b="1" dirty="0" smtClean="0">
                <a:solidFill>
                  <a:srgbClr val="0070C0"/>
                </a:solidFill>
              </a:rPr>
              <a:t>Недостаточная </a:t>
            </a:r>
            <a:r>
              <a:rPr lang="ru-RU" sz="2900" b="1" dirty="0">
                <a:solidFill>
                  <a:srgbClr val="0070C0"/>
                </a:solidFill>
              </a:rPr>
              <a:t>продуктивность произвольной памяти,   </a:t>
            </a:r>
            <a:r>
              <a:rPr lang="ru-RU" sz="2900" i="1" dirty="0"/>
              <a:t>преобладание </a:t>
            </a:r>
            <a:endParaRPr lang="ru-RU" sz="2900" i="1" dirty="0" smtClean="0"/>
          </a:p>
          <a:p>
            <a:pPr marL="0" indent="0">
              <a:buNone/>
            </a:pPr>
            <a:r>
              <a:rPr lang="ru-RU" sz="2900" i="1" dirty="0" smtClean="0"/>
              <a:t>     механической памяти </a:t>
            </a:r>
            <a:r>
              <a:rPr lang="ru-RU" sz="2900" i="1" dirty="0"/>
              <a:t>над абстрактно-логической, снижение объёма </a:t>
            </a:r>
            <a:endParaRPr lang="ru-RU" sz="2900" i="1" dirty="0" smtClean="0"/>
          </a:p>
          <a:p>
            <a:pPr marL="0" indent="0">
              <a:buNone/>
            </a:pPr>
            <a:r>
              <a:rPr lang="ru-RU" sz="2900" i="1" dirty="0" smtClean="0"/>
              <a:t>     кратковременной </a:t>
            </a:r>
            <a:r>
              <a:rPr lang="ru-RU" sz="2900" i="1" dirty="0"/>
              <a:t>и долговременной памяти</a:t>
            </a:r>
            <a:r>
              <a:rPr lang="ru-RU" sz="2900" i="1" dirty="0" smtClean="0"/>
              <a:t>, абстрактно </a:t>
            </a:r>
            <a:r>
              <a:rPr lang="ru-RU" sz="2900" i="1" dirty="0"/>
              <a:t>логической</a:t>
            </a:r>
            <a:r>
              <a:rPr lang="ru-RU" sz="2900" dirty="0"/>
              <a:t>.</a:t>
            </a:r>
          </a:p>
          <a:p>
            <a:pPr marL="0" indent="0">
              <a:buNone/>
            </a:pPr>
            <a:r>
              <a:rPr lang="ru-RU" sz="29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4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Особые образовательные потребности обучающихся с ОВЗ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300" dirty="0" smtClean="0">
                <a:solidFill>
                  <a:schemeClr val="accent1"/>
                </a:solidFill>
              </a:rPr>
              <a:t>Особая </a:t>
            </a:r>
            <a:r>
              <a:rPr lang="ru-RU" sz="2300" dirty="0">
                <a:solidFill>
                  <a:schemeClr val="accent1"/>
                </a:solidFill>
              </a:rPr>
              <a:t>пространственная и временная организация образовательной среды;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Гибкое варьирование </a:t>
            </a:r>
            <a:r>
              <a:rPr lang="ru-RU" sz="2300" dirty="0">
                <a:solidFill>
                  <a:schemeClr val="accent1"/>
                </a:solidFill>
              </a:rPr>
              <a:t>организации </a:t>
            </a:r>
            <a:r>
              <a:rPr lang="ru-RU" sz="2300" dirty="0" smtClean="0">
                <a:solidFill>
                  <a:schemeClr val="accent1"/>
                </a:solidFill>
              </a:rPr>
              <a:t>процесса </a:t>
            </a:r>
            <a:r>
              <a:rPr lang="ru-RU" sz="2300" dirty="0">
                <a:solidFill>
                  <a:schemeClr val="accent1"/>
                </a:solidFill>
              </a:rPr>
              <a:t>обучения;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Упрощение </a:t>
            </a:r>
            <a:r>
              <a:rPr lang="ru-RU" sz="2300" dirty="0">
                <a:solidFill>
                  <a:schemeClr val="accent1"/>
                </a:solidFill>
              </a:rPr>
              <a:t>системы учебно познавательных задач</a:t>
            </a:r>
            <a:r>
              <a:rPr lang="ru-RU" sz="2300" dirty="0" smtClean="0">
                <a:solidFill>
                  <a:schemeClr val="accent1"/>
                </a:solidFill>
              </a:rPr>
              <a:t>, решаемых </a:t>
            </a:r>
            <a:r>
              <a:rPr lang="ru-RU" sz="2300" dirty="0">
                <a:solidFill>
                  <a:schemeClr val="accent1"/>
                </a:solidFill>
              </a:rPr>
              <a:t>в </a:t>
            </a:r>
            <a:r>
              <a:rPr lang="ru-RU" sz="2300" dirty="0" smtClean="0">
                <a:solidFill>
                  <a:schemeClr val="accent1"/>
                </a:solidFill>
              </a:rPr>
              <a:t>процессе </a:t>
            </a:r>
            <a:r>
              <a:rPr lang="ru-RU" sz="2300" dirty="0">
                <a:solidFill>
                  <a:schemeClr val="accent1"/>
                </a:solidFill>
              </a:rPr>
              <a:t>обучения;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Наглядно- </a:t>
            </a:r>
            <a:r>
              <a:rPr lang="ru-RU" sz="2300" dirty="0">
                <a:solidFill>
                  <a:schemeClr val="accent1"/>
                </a:solidFill>
              </a:rPr>
              <a:t>действенный характер </a:t>
            </a:r>
            <a:r>
              <a:rPr lang="ru-RU" sz="2300" dirty="0" smtClean="0">
                <a:solidFill>
                  <a:schemeClr val="accent1"/>
                </a:solidFill>
              </a:rPr>
              <a:t>содержания </a:t>
            </a:r>
            <a:r>
              <a:rPr lang="ru-RU" sz="2300" dirty="0">
                <a:solidFill>
                  <a:schemeClr val="accent1"/>
                </a:solidFill>
              </a:rPr>
              <a:t>образования;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Индивидуализация </a:t>
            </a:r>
            <a:r>
              <a:rPr lang="ru-RU" sz="2300" dirty="0">
                <a:solidFill>
                  <a:schemeClr val="accent1"/>
                </a:solidFill>
              </a:rPr>
              <a:t>организации процесса обучения с учётом специфики усвоения знаний, умений и навыков обучающихся с ОВЗ;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Стимулирование познавательной </a:t>
            </a:r>
            <a:r>
              <a:rPr lang="ru-RU" sz="2300" dirty="0">
                <a:solidFill>
                  <a:schemeClr val="accent1"/>
                </a:solidFill>
              </a:rPr>
              <a:t>активности</a:t>
            </a:r>
            <a:r>
              <a:rPr lang="ru-RU" sz="2300" dirty="0" smtClean="0">
                <a:solidFill>
                  <a:schemeClr val="accent1"/>
                </a:solidFill>
              </a:rPr>
              <a:t>, побуждение </a:t>
            </a:r>
            <a:r>
              <a:rPr lang="ru-RU" sz="2300" dirty="0">
                <a:solidFill>
                  <a:schemeClr val="accent1"/>
                </a:solidFill>
              </a:rPr>
              <a:t>интереса к себе</a:t>
            </a:r>
            <a:r>
              <a:rPr lang="ru-RU" sz="2300" dirty="0" smtClean="0">
                <a:solidFill>
                  <a:schemeClr val="accent1"/>
                </a:solidFill>
              </a:rPr>
              <a:t>, окружающему </a:t>
            </a:r>
            <a:r>
              <a:rPr lang="ru-RU" sz="2300" dirty="0">
                <a:solidFill>
                  <a:schemeClr val="accent1"/>
                </a:solidFill>
              </a:rPr>
              <a:t>предметному и социальному миру;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Обеспечение </a:t>
            </a:r>
            <a:r>
              <a:rPr lang="ru-RU" sz="2300" dirty="0">
                <a:solidFill>
                  <a:schemeClr val="accent1"/>
                </a:solidFill>
              </a:rPr>
              <a:t>непрерывного контроля за учебно </a:t>
            </a:r>
            <a:r>
              <a:rPr lang="ru-RU" sz="2300" dirty="0" smtClean="0">
                <a:solidFill>
                  <a:schemeClr val="accent1"/>
                </a:solidFill>
              </a:rPr>
              <a:t>познавательной </a:t>
            </a:r>
            <a:r>
              <a:rPr lang="ru-RU" sz="2300" dirty="0">
                <a:solidFill>
                  <a:schemeClr val="accent1"/>
                </a:solidFill>
              </a:rPr>
              <a:t>деятельностью обучающегося;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Специальное </a:t>
            </a:r>
            <a:r>
              <a:rPr lang="ru-RU" sz="2300" dirty="0">
                <a:solidFill>
                  <a:schemeClr val="accent1"/>
                </a:solidFill>
              </a:rPr>
              <a:t>обучение «переносу» сформированных знаний и умений в новые ситуации;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Комплексное </a:t>
            </a:r>
            <a:r>
              <a:rPr lang="ru-RU" sz="2300" dirty="0">
                <a:solidFill>
                  <a:schemeClr val="accent1"/>
                </a:solidFill>
              </a:rPr>
              <a:t>психолого педагогическое </a:t>
            </a:r>
            <a:r>
              <a:rPr lang="ru-RU" sz="2300" dirty="0" smtClean="0">
                <a:solidFill>
                  <a:schemeClr val="accent1"/>
                </a:solidFill>
              </a:rPr>
              <a:t>сопровождение</a:t>
            </a:r>
            <a:r>
              <a:rPr lang="ru-RU" sz="2300" dirty="0">
                <a:solidFill>
                  <a:schemeClr val="accent1"/>
                </a:solidFill>
              </a:rPr>
              <a:t>;</a:t>
            </a:r>
          </a:p>
          <a:p>
            <a:r>
              <a:rPr lang="ru-RU" sz="2300" dirty="0" smtClean="0">
                <a:solidFill>
                  <a:schemeClr val="accent1"/>
                </a:solidFill>
              </a:rPr>
              <a:t>Развитие </a:t>
            </a:r>
            <a:r>
              <a:rPr lang="ru-RU" sz="2300" dirty="0">
                <a:solidFill>
                  <a:schemeClr val="accent1"/>
                </a:solidFill>
              </a:rPr>
              <a:t>и обработка средств коммуникации</a:t>
            </a:r>
            <a:r>
              <a:rPr lang="ru-RU" sz="2300" dirty="0" smtClean="0">
                <a:solidFill>
                  <a:schemeClr val="accent1"/>
                </a:solidFill>
              </a:rPr>
              <a:t>, максимальное </a:t>
            </a:r>
            <a:r>
              <a:rPr lang="ru-RU" sz="2300" dirty="0">
                <a:solidFill>
                  <a:schemeClr val="accent1"/>
                </a:solidFill>
              </a:rPr>
              <a:t>расширение социальных контактов.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Организация учебного пространства класса.</a:t>
            </a:r>
            <a:endParaRPr lang="ru-RU" sz="4000" b="1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84076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3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</TotalTime>
  <Words>240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ПСИХОЛОГИЧЕСКИЕ ОСОБЕННОСТИ ДЕТЕЙ С ОВЗ</vt:lpstr>
      <vt:lpstr>  Особенности детей с ОВЗ </vt:lpstr>
      <vt:lpstr>Особые образовательные потребности обучающихся с ОВЗ </vt:lpstr>
      <vt:lpstr>Организация учебного пространства класса.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учебного материала для детей с ОВЗ</dc:title>
  <dc:creator>пк</dc:creator>
  <cp:lastModifiedBy>пк</cp:lastModifiedBy>
  <cp:revision>18</cp:revision>
  <dcterms:created xsi:type="dcterms:W3CDTF">2017-05-11T19:54:57Z</dcterms:created>
  <dcterms:modified xsi:type="dcterms:W3CDTF">2017-10-13T06:53:02Z</dcterms:modified>
</cp:coreProperties>
</file>