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3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9" r:id="rId13"/>
    <p:sldId id="267" r:id="rId14"/>
    <p:sldId id="262" r:id="rId15"/>
    <p:sldId id="273" r:id="rId16"/>
    <p:sldId id="280" r:id="rId17"/>
    <p:sldId id="282" r:id="rId18"/>
    <p:sldId id="268" r:id="rId19"/>
    <p:sldId id="271" r:id="rId20"/>
    <p:sldId id="281" r:id="rId21"/>
    <p:sldId id="272" r:id="rId22"/>
    <p:sldId id="270" r:id="rId23"/>
    <p:sldId id="274" r:id="rId24"/>
    <p:sldId id="275" r:id="rId25"/>
    <p:sldId id="276" r:id="rId26"/>
    <p:sldId id="27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vb.ru/pushkin/01text/02poems/01poems/0795.htm#ch4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rvb.ru/pushkin/01text/02poems/01poems/0795.htm#ch4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feb-web.ru/feb/pushkin/texts/selected/mvs/mvs-147-.htm?cmd=2#$f218_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feb-web.ru/feb/pushkin/texts/selected/mvs/mvs-147-.htm?cmd=2#$f229_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9"/>
            <a:ext cx="4286248" cy="4857784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       «Каким </a:t>
            </a:r>
            <a:br>
              <a:rPr lang="ru-RU" i="1" dirty="0" smtClean="0"/>
            </a:br>
            <a:r>
              <a:rPr lang="ru-RU" i="1" dirty="0" smtClean="0"/>
              <a:t>я вижу</a:t>
            </a:r>
            <a:br>
              <a:rPr lang="ru-RU" i="1" dirty="0" smtClean="0"/>
            </a:br>
            <a:r>
              <a:rPr lang="ru-RU" i="1" dirty="0" smtClean="0"/>
              <a:t> А.С.Пушкина </a:t>
            </a:r>
            <a:br>
              <a:rPr lang="ru-RU" i="1" dirty="0" smtClean="0"/>
            </a:br>
            <a:r>
              <a:rPr lang="ru-RU" i="1" dirty="0" smtClean="0"/>
              <a:t>в поэме </a:t>
            </a:r>
            <a:br>
              <a:rPr lang="ru-RU" i="1" dirty="0" smtClean="0"/>
            </a:br>
            <a:r>
              <a:rPr lang="ru-RU" i="1" dirty="0" smtClean="0"/>
              <a:t>«Медный всадник»?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Валентина\Desktop\Новая папка\иллюстр\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0"/>
            <a:ext cx="4071966" cy="67152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Валентина\Desktop\Новая папка\иллюстр\x_acd24ce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00042"/>
            <a:ext cx="8286808" cy="592935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гранит </a:t>
            </a:r>
            <a:r>
              <a:rPr lang="ru-RU" dirty="0" err="1" smtClean="0"/>
              <a:t>оделася</a:t>
            </a:r>
            <a:r>
              <a:rPr lang="ru-RU" dirty="0" smtClean="0"/>
              <a:t> Нева;</a:t>
            </a:r>
            <a:br>
              <a:rPr lang="ru-RU" dirty="0" smtClean="0"/>
            </a:br>
            <a:r>
              <a:rPr lang="ru-RU" dirty="0" smtClean="0"/>
              <a:t>Мосты повисли над водами;</a:t>
            </a:r>
            <a:br>
              <a:rPr lang="ru-RU" dirty="0" smtClean="0"/>
            </a:br>
            <a:r>
              <a:rPr lang="ru-RU" dirty="0" smtClean="0"/>
              <a:t>Темно-зелеными садами</a:t>
            </a:r>
            <a:br>
              <a:rPr lang="ru-RU" dirty="0" smtClean="0"/>
            </a:br>
            <a:r>
              <a:rPr lang="ru-RU" dirty="0" smtClean="0"/>
              <a:t>Ее покрылись острова,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алентина\Desktop\Новая папка\иллюстр\73799366_3831005_photo0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3143248"/>
            <a:ext cx="5000628" cy="32861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30352"/>
            <a:ext cx="8686800" cy="504178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Люблю тебя, Петра творенье,</a:t>
            </a:r>
            <a:br>
              <a:rPr lang="ru-RU" dirty="0" smtClean="0"/>
            </a:br>
            <a:r>
              <a:rPr lang="ru-RU" dirty="0" smtClean="0"/>
              <a:t>Люблю твой строгий, стройный вид,</a:t>
            </a:r>
            <a:br>
              <a:rPr lang="ru-RU" dirty="0" smtClean="0"/>
            </a:br>
            <a:r>
              <a:rPr lang="ru-RU" dirty="0" smtClean="0"/>
              <a:t>Невы державное теченье,</a:t>
            </a:r>
            <a:br>
              <a:rPr lang="ru-RU" dirty="0" smtClean="0"/>
            </a:br>
            <a:r>
              <a:rPr lang="ru-RU" dirty="0" smtClean="0"/>
              <a:t>Береговой ее гранит,</a:t>
            </a:r>
            <a:br>
              <a:rPr lang="ru-RU" dirty="0" smtClean="0"/>
            </a:br>
            <a:r>
              <a:rPr lang="ru-RU" dirty="0" smtClean="0"/>
              <a:t>Твоих оград узор чугунный,</a:t>
            </a:r>
            <a:br>
              <a:rPr lang="ru-RU" dirty="0" smtClean="0"/>
            </a:br>
            <a:r>
              <a:rPr lang="ru-RU" dirty="0" smtClean="0"/>
              <a:t>Твоих задумчивых ночей</a:t>
            </a:r>
            <a:br>
              <a:rPr lang="ru-RU" dirty="0" smtClean="0"/>
            </a:br>
            <a:r>
              <a:rPr lang="ru-RU" dirty="0" smtClean="0"/>
              <a:t>Прозрачный сумрак, блеск безлунный,</a:t>
            </a:r>
            <a:br>
              <a:rPr lang="ru-RU" dirty="0" smtClean="0"/>
            </a:br>
            <a:r>
              <a:rPr lang="ru-RU" dirty="0" smtClean="0"/>
              <a:t>Когда я в комнате моей</a:t>
            </a:r>
            <a:br>
              <a:rPr lang="ru-RU" dirty="0" smtClean="0"/>
            </a:br>
            <a:r>
              <a:rPr lang="ru-RU" dirty="0" smtClean="0"/>
              <a:t>Пишу, читаю без лампады,</a:t>
            </a:r>
            <a:br>
              <a:rPr lang="ru-RU" dirty="0" smtClean="0"/>
            </a:br>
            <a:r>
              <a:rPr lang="ru-RU" dirty="0" smtClean="0"/>
              <a:t>И ясны спящие громады</a:t>
            </a:r>
            <a:br>
              <a:rPr lang="ru-RU" dirty="0" smtClean="0"/>
            </a:br>
            <a:r>
              <a:rPr lang="ru-RU" dirty="0" smtClean="0"/>
              <a:t>Пустынных улиц, и светла</a:t>
            </a:r>
            <a:br>
              <a:rPr lang="ru-RU" dirty="0" smtClean="0"/>
            </a:br>
            <a:r>
              <a:rPr lang="ru-RU" dirty="0" smtClean="0"/>
              <a:t>Адмиралтейская игла,</a:t>
            </a:r>
            <a:br>
              <a:rPr lang="ru-RU" dirty="0" smtClean="0"/>
            </a:br>
            <a:r>
              <a:rPr lang="ru-RU" dirty="0" smtClean="0"/>
              <a:t>И, не пуская тьму ночную</a:t>
            </a:r>
            <a:br>
              <a:rPr lang="ru-RU" dirty="0" smtClean="0"/>
            </a:br>
            <a:r>
              <a:rPr lang="ru-RU" dirty="0" smtClean="0"/>
              <a:t>На золотые небеса,</a:t>
            </a:r>
            <a:br>
              <a:rPr lang="ru-RU" dirty="0" smtClean="0"/>
            </a:br>
            <a:r>
              <a:rPr lang="ru-RU" dirty="0" smtClean="0"/>
              <a:t>Одна заря сменить другую</a:t>
            </a:r>
            <a:br>
              <a:rPr lang="ru-RU" dirty="0" smtClean="0"/>
            </a:br>
            <a:r>
              <a:rPr lang="ru-RU" dirty="0" smtClean="0"/>
              <a:t>Спешит, дав ночи полчаса</a:t>
            </a:r>
            <a:r>
              <a:rPr lang="ru-RU" baseline="30000" dirty="0" smtClean="0">
                <a:hlinkClick r:id="rId3" action="ppaction://hlinkfile"/>
              </a:rPr>
              <a:t>2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алентина\Desktop\Новая папка\иллюстр\0023-021-Tvorchestvo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340768"/>
            <a:ext cx="4433716" cy="37444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30352"/>
            <a:ext cx="8686800" cy="5613292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Люблю зимы твоей жестокой</a:t>
            </a:r>
            <a:br>
              <a:rPr lang="ru-RU" dirty="0" smtClean="0"/>
            </a:br>
            <a:r>
              <a:rPr lang="ru-RU" dirty="0" smtClean="0"/>
              <a:t>Недвижный воздух и мороз,</a:t>
            </a:r>
            <a:br>
              <a:rPr lang="ru-RU" dirty="0" smtClean="0"/>
            </a:br>
            <a:r>
              <a:rPr lang="ru-RU" dirty="0" smtClean="0"/>
              <a:t>Бег санок вдоль Невы широкой,</a:t>
            </a:r>
            <a:br>
              <a:rPr lang="ru-RU" dirty="0" smtClean="0"/>
            </a:br>
            <a:r>
              <a:rPr lang="ru-RU" dirty="0" smtClean="0"/>
              <a:t>Девичьи лица ярче роз,</a:t>
            </a:r>
            <a:br>
              <a:rPr lang="ru-RU" dirty="0" smtClean="0"/>
            </a:br>
            <a:r>
              <a:rPr lang="ru-RU" dirty="0" smtClean="0"/>
              <a:t>И блеск, и шум, и говор балов,</a:t>
            </a:r>
            <a:br>
              <a:rPr lang="ru-RU" dirty="0" smtClean="0"/>
            </a:br>
            <a:r>
              <a:rPr lang="ru-RU" dirty="0" smtClean="0"/>
              <a:t>А в час пирушки холостой </a:t>
            </a:r>
          </a:p>
          <a:p>
            <a:r>
              <a:rPr lang="ru-RU" dirty="0" smtClean="0"/>
              <a:t>Шипенье пенистых бокалов</a:t>
            </a:r>
            <a:br>
              <a:rPr lang="ru-RU" dirty="0" smtClean="0"/>
            </a:br>
            <a:r>
              <a:rPr lang="ru-RU" dirty="0" smtClean="0"/>
              <a:t>И пунша пламень голубой.</a:t>
            </a:r>
            <a:br>
              <a:rPr lang="ru-RU" dirty="0" smtClean="0"/>
            </a:br>
            <a:r>
              <a:rPr lang="ru-RU" dirty="0" smtClean="0"/>
              <a:t>Люблю воинственную живость</a:t>
            </a:r>
            <a:br>
              <a:rPr lang="ru-RU" dirty="0" smtClean="0"/>
            </a:br>
            <a:r>
              <a:rPr lang="ru-RU" dirty="0" smtClean="0"/>
              <a:t>Потешных Марсовых полей,</a:t>
            </a:r>
            <a:br>
              <a:rPr lang="ru-RU" dirty="0" smtClean="0"/>
            </a:br>
            <a:r>
              <a:rPr lang="ru-RU" dirty="0" smtClean="0"/>
              <a:t>Пехотных ратей и коней</a:t>
            </a:r>
            <a:br>
              <a:rPr lang="ru-RU" dirty="0" smtClean="0"/>
            </a:br>
            <a:r>
              <a:rPr lang="ru-RU" dirty="0" smtClean="0"/>
              <a:t>Однообразную красивость,</a:t>
            </a:r>
            <a:br>
              <a:rPr lang="ru-RU" dirty="0" smtClean="0"/>
            </a:br>
            <a:r>
              <a:rPr lang="ru-RU" dirty="0" smtClean="0"/>
              <a:t>В их стройно зыблемом строю</a:t>
            </a:r>
            <a:br>
              <a:rPr lang="ru-RU" dirty="0" smtClean="0"/>
            </a:br>
            <a:r>
              <a:rPr lang="ru-RU" dirty="0" smtClean="0"/>
              <a:t>Лоскутья сих знамен победных,</a:t>
            </a:r>
            <a:br>
              <a:rPr lang="ru-RU" dirty="0" smtClean="0"/>
            </a:br>
            <a:r>
              <a:rPr lang="ru-RU" dirty="0" smtClean="0"/>
              <a:t>Сиянье шапок этих медных,</a:t>
            </a:r>
            <a:br>
              <a:rPr lang="ru-RU" dirty="0" smtClean="0"/>
            </a:br>
            <a:r>
              <a:rPr lang="ru-RU" dirty="0" smtClean="0"/>
              <a:t>На сквозь простреленных в бою.</a:t>
            </a:r>
            <a:br>
              <a:rPr lang="ru-RU" dirty="0" smtClean="0"/>
            </a:br>
            <a:r>
              <a:rPr lang="ru-RU" dirty="0" smtClean="0"/>
              <a:t>Люблю, военная столица,</a:t>
            </a:r>
            <a:br>
              <a:rPr lang="ru-RU" dirty="0" smtClean="0"/>
            </a:br>
            <a:r>
              <a:rPr lang="ru-RU" dirty="0" smtClean="0"/>
              <a:t>Твоей твердыни дым и гром,</a:t>
            </a:r>
            <a:br>
              <a:rPr lang="ru-RU" dirty="0" smtClean="0"/>
            </a:br>
            <a:r>
              <a:rPr lang="ru-RU" dirty="0" smtClean="0"/>
              <a:t>Когда полнощная царица</a:t>
            </a:r>
            <a:br>
              <a:rPr lang="ru-RU" dirty="0" smtClean="0"/>
            </a:br>
            <a:r>
              <a:rPr lang="ru-RU" dirty="0" smtClean="0"/>
              <a:t>Дарует сына в царской дом,</a:t>
            </a:r>
            <a:br>
              <a:rPr lang="ru-RU" dirty="0" smtClean="0"/>
            </a:br>
            <a:r>
              <a:rPr lang="ru-RU" dirty="0" smtClean="0"/>
              <a:t>Или победу над врагом</a:t>
            </a:r>
            <a:br>
              <a:rPr lang="ru-RU" dirty="0" smtClean="0"/>
            </a:br>
            <a:r>
              <a:rPr lang="ru-RU" dirty="0" smtClean="0"/>
              <a:t>Россия снова торжествует,</a:t>
            </a:r>
            <a:br>
              <a:rPr lang="ru-RU" dirty="0" smtClean="0"/>
            </a:br>
            <a:r>
              <a:rPr lang="ru-RU" dirty="0" smtClean="0"/>
              <a:t>Или, взломав свой синий лед,</a:t>
            </a:r>
            <a:br>
              <a:rPr lang="ru-RU" dirty="0" smtClean="0"/>
            </a:br>
            <a:r>
              <a:rPr lang="ru-RU" dirty="0" smtClean="0"/>
              <a:t>Нева к морям его несет</a:t>
            </a:r>
            <a:br>
              <a:rPr lang="ru-RU" dirty="0" smtClean="0"/>
            </a:br>
            <a:r>
              <a:rPr lang="ru-RU" dirty="0" smtClean="0"/>
              <a:t>И, чуя </a:t>
            </a:r>
            <a:r>
              <a:rPr lang="ru-RU" dirty="0" err="1" smtClean="0"/>
              <a:t>вешни</a:t>
            </a:r>
            <a:r>
              <a:rPr lang="ru-RU" dirty="0" smtClean="0"/>
              <a:t> дни, ликует.</a:t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каких словах Поэта мы слышим любовь и гордость за Россию, веру в  ее будущее?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Красуйся, град Петров, и стой</a:t>
            </a:r>
            <a:br>
              <a:rPr lang="ru-RU" dirty="0" smtClean="0"/>
            </a:br>
            <a:r>
              <a:rPr lang="ru-RU" dirty="0" smtClean="0"/>
              <a:t>Неколебимо как Россия,</a:t>
            </a:r>
            <a:br>
              <a:rPr lang="ru-RU" dirty="0" smtClean="0"/>
            </a:br>
            <a:r>
              <a:rPr lang="ru-RU" dirty="0" smtClean="0"/>
              <a:t>Да умирится же с тобой</a:t>
            </a:r>
            <a:br>
              <a:rPr lang="ru-RU" dirty="0" smtClean="0"/>
            </a:br>
            <a:r>
              <a:rPr lang="ru-RU" dirty="0" smtClean="0"/>
              <a:t>И побежденная стихия;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Валентина\Desktop\Новая папка\иллюстр\peter_the_great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1142984"/>
            <a:ext cx="3071794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Валентина\Desktop\Новая папка\иллюстр\eb527dc40304t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785794"/>
            <a:ext cx="3214710" cy="43577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изображен Петр</a:t>
            </a:r>
            <a:r>
              <a:rPr lang="en-US" dirty="0" smtClean="0"/>
              <a:t>I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30352"/>
            <a:ext cx="8686800" cy="418795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На берегу пустынных волн</a:t>
            </a:r>
            <a:br>
              <a:rPr lang="ru-RU" dirty="0" smtClean="0"/>
            </a:br>
            <a:r>
              <a:rPr lang="ru-RU" dirty="0" smtClean="0"/>
              <a:t>Стоял </a:t>
            </a:r>
            <a:r>
              <a:rPr lang="ru-RU" i="1" dirty="0" smtClean="0"/>
              <a:t>он</a:t>
            </a:r>
            <a:r>
              <a:rPr lang="ru-RU" dirty="0" smtClean="0"/>
              <a:t>, дум великих </a:t>
            </a:r>
            <a:r>
              <a:rPr lang="ru-RU" dirty="0" err="1" smtClean="0"/>
              <a:t>полн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И вдаль глядел.</a:t>
            </a:r>
          </a:p>
          <a:p>
            <a:r>
              <a:rPr lang="ru-RU" dirty="0" smtClean="0"/>
              <a:t>… Ногою твердой стать при море.</a:t>
            </a:r>
            <a:br>
              <a:rPr lang="ru-RU" dirty="0" smtClean="0"/>
            </a:br>
            <a:r>
              <a:rPr lang="ru-RU" dirty="0" smtClean="0"/>
              <a:t>Сюда по новым им волнам</a:t>
            </a:r>
            <a:br>
              <a:rPr lang="ru-RU" dirty="0" smtClean="0"/>
            </a:br>
            <a:r>
              <a:rPr lang="ru-RU" dirty="0" smtClean="0"/>
              <a:t>Все флаги в гости будут к нам,</a:t>
            </a:r>
            <a:br>
              <a:rPr lang="ru-RU" dirty="0" smtClean="0"/>
            </a:br>
            <a:r>
              <a:rPr lang="ru-RU" dirty="0" smtClean="0"/>
              <a:t>И запируем на просторе.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 Вражду и плен старинный свой</a:t>
            </a:r>
            <a:br>
              <a:rPr lang="ru-RU" dirty="0" smtClean="0"/>
            </a:br>
            <a:r>
              <a:rPr lang="ru-RU" dirty="0" smtClean="0"/>
              <a:t>Пусть волны финские забудут</a:t>
            </a:r>
            <a:br>
              <a:rPr lang="ru-RU" dirty="0" smtClean="0"/>
            </a:br>
            <a:r>
              <a:rPr lang="ru-RU" dirty="0" smtClean="0"/>
              <a:t>И тщетной злобою не будут</a:t>
            </a:r>
            <a:br>
              <a:rPr lang="ru-RU" dirty="0" smtClean="0"/>
            </a:br>
            <a:r>
              <a:rPr lang="ru-RU" dirty="0" smtClean="0"/>
              <a:t>Тревожить вечный сон Петра!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Кем восхищен Поэт? Рассмотрите два образа Петра</a:t>
            </a:r>
            <a:r>
              <a:rPr lang="en-US" dirty="0" smtClean="0"/>
              <a:t>I</a:t>
            </a:r>
            <a:r>
              <a:rPr lang="ru-RU" dirty="0" smtClean="0"/>
              <a:t>. Что ближе Пушкину?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И, обращен к нему спиною,</a:t>
            </a:r>
            <a:br>
              <a:rPr lang="ru-RU" dirty="0" smtClean="0"/>
            </a:br>
            <a:r>
              <a:rPr lang="ru-RU" dirty="0" smtClean="0"/>
              <a:t>В неколебимой вышине,</a:t>
            </a:r>
            <a:br>
              <a:rPr lang="ru-RU" dirty="0" smtClean="0"/>
            </a:br>
            <a:r>
              <a:rPr lang="ru-RU" dirty="0" smtClean="0"/>
              <a:t>Над возмущенною Невою</a:t>
            </a:r>
            <a:br>
              <a:rPr lang="ru-RU" dirty="0" smtClean="0"/>
            </a:br>
            <a:r>
              <a:rPr lang="ru-RU" dirty="0" smtClean="0"/>
              <a:t>Стоит с простертою рукою</a:t>
            </a:r>
            <a:br>
              <a:rPr lang="ru-RU" dirty="0" smtClean="0"/>
            </a:br>
            <a:r>
              <a:rPr lang="ru-RU" dirty="0" smtClean="0"/>
              <a:t>Кумир на бронзовом коне.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357562"/>
            <a:ext cx="8183880" cy="33575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Какие чувства к Петру</a:t>
            </a:r>
            <a:r>
              <a:rPr lang="en-US" dirty="0" smtClean="0"/>
              <a:t>I</a:t>
            </a:r>
            <a:r>
              <a:rPr lang="ru-RU" dirty="0" smtClean="0"/>
              <a:t> возникают у вас при чтении? Как Поэт относится к нему? Почему судьба царя так важна для Пушкина? Как это соотносится с судьбой России?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54159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Кто неподвижно возвышался</a:t>
            </a:r>
            <a:br>
              <a:rPr lang="ru-RU" dirty="0" smtClean="0"/>
            </a:br>
            <a:r>
              <a:rPr lang="ru-RU" dirty="0" smtClean="0"/>
              <a:t>Во мраке медною главой,</a:t>
            </a:r>
            <a:br>
              <a:rPr lang="ru-RU" dirty="0" smtClean="0"/>
            </a:br>
            <a:r>
              <a:rPr lang="ru-RU" dirty="0" smtClean="0"/>
              <a:t>Того, чьей волей роковой</a:t>
            </a:r>
            <a:br>
              <a:rPr lang="ru-RU" dirty="0" smtClean="0"/>
            </a:br>
            <a:r>
              <a:rPr lang="ru-RU" dirty="0" smtClean="0"/>
              <a:t>Под морем город основался...</a:t>
            </a:r>
            <a:br>
              <a:rPr lang="ru-RU" dirty="0" smtClean="0"/>
            </a:br>
            <a:r>
              <a:rPr lang="ru-RU" dirty="0" smtClean="0"/>
              <a:t>Ужасен он в окрестной мгле!</a:t>
            </a:r>
            <a:br>
              <a:rPr lang="ru-RU" dirty="0" smtClean="0"/>
            </a:br>
            <a:r>
              <a:rPr lang="ru-RU" dirty="0" smtClean="0"/>
              <a:t>Какая дума на челе!</a:t>
            </a:r>
            <a:br>
              <a:rPr lang="ru-RU" dirty="0" smtClean="0"/>
            </a:br>
            <a:r>
              <a:rPr lang="ru-RU" dirty="0" smtClean="0"/>
              <a:t>Какая сила в нем сокрыта!</a:t>
            </a:r>
            <a:br>
              <a:rPr lang="ru-RU" dirty="0" smtClean="0"/>
            </a:br>
            <a:r>
              <a:rPr lang="ru-RU" dirty="0" smtClean="0"/>
              <a:t>А в сем коне какой огонь!</a:t>
            </a:r>
            <a:br>
              <a:rPr lang="ru-RU" dirty="0" smtClean="0"/>
            </a:br>
            <a:r>
              <a:rPr lang="ru-RU" dirty="0" smtClean="0"/>
              <a:t>Куда ты скачешь, гордый конь,</a:t>
            </a:r>
            <a:br>
              <a:rPr lang="ru-RU" dirty="0" smtClean="0"/>
            </a:br>
            <a:r>
              <a:rPr lang="ru-RU" dirty="0" smtClean="0"/>
              <a:t>И где опустишь ты копыта?</a:t>
            </a:r>
            <a:br>
              <a:rPr lang="ru-RU" dirty="0" smtClean="0"/>
            </a:br>
            <a:r>
              <a:rPr lang="ru-RU" dirty="0" smtClean="0"/>
              <a:t>О мощный властелин судьбы!</a:t>
            </a:r>
            <a:br>
              <a:rPr lang="ru-RU" dirty="0" smtClean="0"/>
            </a:br>
            <a:r>
              <a:rPr lang="ru-RU" dirty="0" smtClean="0"/>
              <a:t>Не так ли ты над самой бездной</a:t>
            </a:r>
            <a:br>
              <a:rPr lang="ru-RU" dirty="0" smtClean="0"/>
            </a:br>
            <a:r>
              <a:rPr lang="ru-RU" dirty="0" smtClean="0"/>
              <a:t>На высоте, уздой железной</a:t>
            </a:r>
            <a:br>
              <a:rPr lang="ru-RU" dirty="0" smtClean="0"/>
            </a:br>
            <a:r>
              <a:rPr lang="ru-RU" dirty="0" smtClean="0"/>
              <a:t>Россию поднял на дыбы?</a:t>
            </a:r>
            <a:r>
              <a:rPr lang="ru-RU" baseline="30000" dirty="0" smtClean="0">
                <a:hlinkClick r:id="rId2" action="ppaction://hlinkfile"/>
              </a:rPr>
              <a:t>5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218" name="Picture 2" descr="C:\Users\Валентина\Desktop\Новая папка\иллюстр\4422665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500042"/>
            <a:ext cx="3643338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8745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Почему не волны Невы, а угроза Евгения заставила «сойти» с постамента всадника и более нет ему покоя? Какая стихия победила Всадника?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Бежать пустился. Показалось</a:t>
            </a:r>
            <a:br>
              <a:rPr lang="ru-RU" dirty="0" smtClean="0"/>
            </a:br>
            <a:r>
              <a:rPr lang="ru-RU" dirty="0" smtClean="0"/>
              <a:t>Ему, что грозного царя,</a:t>
            </a:r>
            <a:br>
              <a:rPr lang="ru-RU" dirty="0" smtClean="0"/>
            </a:br>
            <a:r>
              <a:rPr lang="ru-RU" dirty="0" smtClean="0"/>
              <a:t>Мгновенно гневом </a:t>
            </a:r>
            <a:r>
              <a:rPr lang="ru-RU" dirty="0" err="1" smtClean="0"/>
              <a:t>возгоря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Лицо тихонько обращалось...</a:t>
            </a:r>
            <a:br>
              <a:rPr lang="ru-RU" dirty="0" smtClean="0"/>
            </a:br>
            <a:r>
              <a:rPr lang="ru-RU" dirty="0" smtClean="0"/>
              <a:t>И он по площади пустой</a:t>
            </a:r>
            <a:br>
              <a:rPr lang="ru-RU" dirty="0" smtClean="0"/>
            </a:br>
            <a:r>
              <a:rPr lang="ru-RU" dirty="0" smtClean="0"/>
              <a:t>Бежит и слышит за собой —</a:t>
            </a:r>
            <a:br>
              <a:rPr lang="ru-RU" dirty="0" smtClean="0"/>
            </a:br>
            <a:r>
              <a:rPr lang="ru-RU" dirty="0" smtClean="0"/>
              <a:t>Как будто грома грохотанье —</a:t>
            </a:r>
            <a:br>
              <a:rPr lang="ru-RU" dirty="0" smtClean="0"/>
            </a:br>
            <a:r>
              <a:rPr lang="ru-RU" dirty="0" smtClean="0"/>
              <a:t>Тяжело-звонкое скаканье</a:t>
            </a:r>
            <a:br>
              <a:rPr lang="ru-RU" dirty="0" smtClean="0"/>
            </a:br>
            <a:r>
              <a:rPr lang="ru-RU" dirty="0" smtClean="0"/>
              <a:t>По потрясенной мостовой.</a:t>
            </a:r>
            <a:br>
              <a:rPr lang="ru-RU" dirty="0" smtClean="0"/>
            </a:br>
            <a:r>
              <a:rPr lang="ru-RU" dirty="0" smtClean="0"/>
              <a:t>И, озарен луною бледной,</a:t>
            </a:r>
            <a:br>
              <a:rPr lang="ru-RU" dirty="0" smtClean="0"/>
            </a:br>
            <a:r>
              <a:rPr lang="ru-RU" dirty="0" smtClean="0"/>
              <a:t>Простерши руку в вышине,</a:t>
            </a:r>
            <a:br>
              <a:rPr lang="ru-RU" dirty="0" smtClean="0"/>
            </a:br>
            <a:r>
              <a:rPr lang="ru-RU" dirty="0" smtClean="0"/>
              <a:t>За ним несется Всадник Медный</a:t>
            </a:r>
            <a:br>
              <a:rPr lang="ru-RU" dirty="0" smtClean="0"/>
            </a:br>
            <a:r>
              <a:rPr lang="ru-RU" dirty="0" smtClean="0"/>
              <a:t>На звонко-скачущем коне;</a:t>
            </a:r>
            <a:br>
              <a:rPr lang="ru-RU" dirty="0" smtClean="0"/>
            </a:br>
            <a:r>
              <a:rPr lang="ru-RU" dirty="0" smtClean="0"/>
              <a:t>И во всю ночь безумец бедный,</a:t>
            </a:r>
            <a:br>
              <a:rPr lang="ru-RU" dirty="0" smtClean="0"/>
            </a:br>
            <a:r>
              <a:rPr lang="ru-RU" dirty="0" smtClean="0"/>
              <a:t>Куда стопы ни обращал,</a:t>
            </a:r>
            <a:br>
              <a:rPr lang="ru-RU" dirty="0" smtClean="0"/>
            </a:br>
            <a:r>
              <a:rPr lang="ru-RU" dirty="0" smtClean="0"/>
              <a:t>За ним повсюду Всадник Медный</a:t>
            </a:r>
            <a:br>
              <a:rPr lang="ru-RU" dirty="0" smtClean="0"/>
            </a:br>
            <a:r>
              <a:rPr lang="ru-RU" dirty="0" smtClean="0"/>
              <a:t>С тяжелым топотом скакал.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2" name="Picture 2" descr="C:\Users\Валентина\Desktop\Новая папка\иллюстр\mednyi_vsadnik_2010_ob_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500042"/>
            <a:ext cx="3214710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более всего волнует Пушкина в поэме : чья судьба?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Была ужасная пора,</a:t>
            </a:r>
            <a:br>
              <a:rPr lang="ru-RU" dirty="0" smtClean="0"/>
            </a:br>
            <a:r>
              <a:rPr lang="ru-RU" dirty="0" smtClean="0"/>
              <a:t>Об ней свежо воспоминанье...</a:t>
            </a:r>
            <a:br>
              <a:rPr lang="ru-RU" dirty="0" smtClean="0"/>
            </a:br>
            <a:r>
              <a:rPr lang="ru-RU" dirty="0" smtClean="0"/>
              <a:t>Об ней, друзья мои, для вас</a:t>
            </a:r>
            <a:br>
              <a:rPr lang="ru-RU" dirty="0" smtClean="0"/>
            </a:br>
            <a:r>
              <a:rPr lang="ru-RU" dirty="0" smtClean="0"/>
              <a:t>Начну свое повествованье.</a:t>
            </a:r>
            <a:br>
              <a:rPr lang="ru-RU" dirty="0" smtClean="0"/>
            </a:br>
            <a:r>
              <a:rPr lang="ru-RU" dirty="0" smtClean="0"/>
              <a:t>Печален будет мой рассказ.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В волненье разных размышлений.</a:t>
            </a:r>
            <a:br>
              <a:rPr lang="ru-RU" dirty="0" smtClean="0"/>
            </a:br>
            <a:r>
              <a:rPr lang="ru-RU" dirty="0" smtClean="0"/>
              <a:t>О чем же думал он? о том,</a:t>
            </a:r>
            <a:br>
              <a:rPr lang="ru-RU" dirty="0" smtClean="0"/>
            </a:br>
            <a:r>
              <a:rPr lang="ru-RU" dirty="0" smtClean="0"/>
              <a:t>Что был он беден, что трудом</a:t>
            </a:r>
            <a:br>
              <a:rPr lang="ru-RU" dirty="0" smtClean="0"/>
            </a:br>
            <a:r>
              <a:rPr lang="ru-RU" dirty="0" smtClean="0"/>
              <a:t>Он должен был себе доставить</a:t>
            </a:r>
            <a:br>
              <a:rPr lang="ru-RU" dirty="0" smtClean="0"/>
            </a:br>
            <a:r>
              <a:rPr lang="ru-RU" dirty="0" smtClean="0"/>
              <a:t>И независимость и честь;</a:t>
            </a:r>
            <a:br>
              <a:rPr lang="ru-RU" dirty="0" smtClean="0"/>
            </a:br>
            <a:r>
              <a:rPr lang="ru-RU" dirty="0" smtClean="0"/>
              <a:t>Что мог бы бог ему прибавить</a:t>
            </a:r>
            <a:br>
              <a:rPr lang="ru-RU" dirty="0" smtClean="0"/>
            </a:br>
            <a:r>
              <a:rPr lang="ru-RU" dirty="0" smtClean="0"/>
              <a:t>Ума и денег. </a:t>
            </a:r>
          </a:p>
          <a:p>
            <a:pPr>
              <a:buNone/>
            </a:pPr>
            <a:r>
              <a:rPr lang="ru-RU" dirty="0" smtClean="0"/>
              <a:t>    Евгений тут вздохнул сердечно</a:t>
            </a:r>
            <a:br>
              <a:rPr lang="ru-RU" dirty="0" smtClean="0"/>
            </a:br>
            <a:r>
              <a:rPr lang="ru-RU" dirty="0" smtClean="0"/>
              <a:t>И размечтался, как поэт: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266" name="Picture 2" descr="C:\Users\Валентина\Desktop\Новая папка\иллюстр\ill013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1142984"/>
            <a:ext cx="3143272" cy="33575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Чем в своем герое Поэт восхищен? Может ли противостоять стихии человек?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На звере мраморном верхом,</a:t>
            </a:r>
            <a:br>
              <a:rPr lang="ru-RU" dirty="0" smtClean="0"/>
            </a:br>
            <a:r>
              <a:rPr lang="ru-RU" dirty="0" smtClean="0"/>
              <a:t>Без шляпы, руки сжав крестом,</a:t>
            </a:r>
            <a:br>
              <a:rPr lang="ru-RU" dirty="0" smtClean="0"/>
            </a:br>
            <a:r>
              <a:rPr lang="ru-RU" dirty="0" smtClean="0"/>
              <a:t>Сидел недвижный, страшно бледный</a:t>
            </a:r>
            <a:br>
              <a:rPr lang="ru-RU" dirty="0" smtClean="0"/>
            </a:br>
            <a:r>
              <a:rPr lang="ru-RU" dirty="0" smtClean="0"/>
              <a:t>Евгений. Он страшился, бедный,</a:t>
            </a:r>
            <a:br>
              <a:rPr lang="ru-RU" dirty="0" smtClean="0"/>
            </a:br>
            <a:r>
              <a:rPr lang="ru-RU" dirty="0" smtClean="0"/>
              <a:t>Не за себя. Он не слыхал,</a:t>
            </a:r>
            <a:br>
              <a:rPr lang="ru-RU" dirty="0" smtClean="0"/>
            </a:br>
            <a:r>
              <a:rPr lang="ru-RU" dirty="0" smtClean="0"/>
              <a:t>Как подымался жадный вал,</a:t>
            </a:r>
            <a:br>
              <a:rPr lang="ru-RU" dirty="0" smtClean="0"/>
            </a:br>
            <a:r>
              <a:rPr lang="ru-RU" dirty="0" smtClean="0"/>
              <a:t>Ему подошвы подмывая,</a:t>
            </a:r>
            <a:br>
              <a:rPr lang="ru-RU" dirty="0" smtClean="0"/>
            </a:br>
            <a:r>
              <a:rPr lang="ru-RU" dirty="0" smtClean="0"/>
              <a:t>Как дождь ему в лицо хлестал,</a:t>
            </a:r>
            <a:br>
              <a:rPr lang="ru-RU" dirty="0" smtClean="0"/>
            </a:br>
            <a:r>
              <a:rPr lang="ru-RU" dirty="0" smtClean="0"/>
              <a:t>Как ветер, буйно завывая,</a:t>
            </a:r>
            <a:br>
              <a:rPr lang="ru-RU" dirty="0" smtClean="0"/>
            </a:br>
            <a:r>
              <a:rPr lang="ru-RU" dirty="0" smtClean="0"/>
              <a:t>С него и шляпу вдруг сорвал.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Тезис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За поэтической строкой, литературным образом, описанием событий жизни героя, его чувств и мыслей мы всегда видим автора – его душу, переживания и идеалы.</a:t>
            </a:r>
          </a:p>
          <a:p>
            <a:r>
              <a:rPr lang="ru-RU" dirty="0" smtClean="0"/>
              <a:t>Каким человеком предстает перед нами Александр Сергеевич Пушкин в самом загадочном, запрещенном при его жизни произведении, поэме Медный всадник»?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5887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и почему меняется лексика при описании героя? Какие чувства поэт испытывает к Евгению?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Стеснилась грудь его. Чело</a:t>
            </a:r>
            <a:br>
              <a:rPr lang="ru-RU" dirty="0" smtClean="0"/>
            </a:br>
            <a:r>
              <a:rPr lang="ru-RU" dirty="0" smtClean="0"/>
              <a:t>К решетке хладной прилегло,</a:t>
            </a:r>
            <a:br>
              <a:rPr lang="ru-RU" dirty="0" smtClean="0"/>
            </a:br>
            <a:r>
              <a:rPr lang="ru-RU" dirty="0" smtClean="0"/>
              <a:t>Глаза подернулись туманом,</a:t>
            </a:r>
            <a:br>
              <a:rPr lang="ru-RU" dirty="0" smtClean="0"/>
            </a:br>
            <a:r>
              <a:rPr lang="ru-RU" dirty="0" smtClean="0"/>
              <a:t>По сердцу пламень пробежал,</a:t>
            </a:r>
            <a:br>
              <a:rPr lang="ru-RU" dirty="0" smtClean="0"/>
            </a:br>
            <a:r>
              <a:rPr lang="ru-RU" dirty="0" smtClean="0"/>
              <a:t>Вскипела кровь. Он мрачен стал</a:t>
            </a:r>
            <a:br>
              <a:rPr lang="ru-RU" dirty="0" smtClean="0"/>
            </a:br>
            <a:r>
              <a:rPr lang="ru-RU" dirty="0" smtClean="0"/>
              <a:t>Пред горделивым истуканом</a:t>
            </a:r>
            <a:br>
              <a:rPr lang="ru-RU" dirty="0" smtClean="0"/>
            </a:br>
            <a:r>
              <a:rPr lang="ru-RU" dirty="0" smtClean="0"/>
              <a:t>И, зубы стиснув, пальцы сжав,</a:t>
            </a:r>
            <a:br>
              <a:rPr lang="ru-RU" dirty="0" smtClean="0"/>
            </a:br>
            <a:r>
              <a:rPr lang="ru-RU" dirty="0" smtClean="0"/>
              <a:t>Как обуянный силой черной,</a:t>
            </a:r>
            <a:br>
              <a:rPr lang="ru-RU" dirty="0" smtClean="0"/>
            </a:br>
            <a:r>
              <a:rPr lang="ru-RU" dirty="0" smtClean="0"/>
              <a:t>«Добро, строитель чудотворный! — </a:t>
            </a:r>
          </a:p>
          <a:p>
            <a:r>
              <a:rPr lang="ru-RU" dirty="0" smtClean="0"/>
              <a:t>Шепнул он, злобно задрожав, —</a:t>
            </a:r>
            <a:br>
              <a:rPr lang="ru-RU" dirty="0" smtClean="0"/>
            </a:br>
            <a:r>
              <a:rPr lang="ru-RU" dirty="0" smtClean="0"/>
              <a:t>Ужо тебе!..»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Валентина\Desktop\Новая папка\иллюстр\benua1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2285992"/>
            <a:ext cx="3328973" cy="235745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каких словах мы видим поэта – философа? Что бы ответили на этот вопрос Пушкина?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Вдова и дочь, его Параша,</a:t>
            </a:r>
            <a:br>
              <a:rPr lang="ru-RU" dirty="0" smtClean="0"/>
            </a:br>
            <a:r>
              <a:rPr lang="ru-RU" dirty="0" smtClean="0"/>
              <a:t>Его мечта... Или во сне</a:t>
            </a:r>
            <a:br>
              <a:rPr lang="ru-RU" dirty="0" smtClean="0"/>
            </a:br>
            <a:r>
              <a:rPr lang="ru-RU" dirty="0" smtClean="0"/>
              <a:t>Он это видит? иль вся наша</a:t>
            </a:r>
            <a:br>
              <a:rPr lang="ru-RU" dirty="0" smtClean="0"/>
            </a:br>
            <a:r>
              <a:rPr lang="ru-RU" dirty="0" smtClean="0"/>
              <a:t>И жизнь ничто, как сон пустой,</a:t>
            </a:r>
            <a:br>
              <a:rPr lang="ru-RU" dirty="0" smtClean="0"/>
            </a:br>
            <a:r>
              <a:rPr lang="ru-RU" dirty="0" smtClean="0"/>
              <a:t>Насмешка неба над землей?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 какими чувствами Пушкин изображает наводнение?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Но силой ветров от залива</a:t>
            </a:r>
            <a:br>
              <a:rPr lang="ru-RU" dirty="0" smtClean="0"/>
            </a:br>
            <a:r>
              <a:rPr lang="ru-RU" dirty="0" err="1" smtClean="0"/>
              <a:t>Перегражденная</a:t>
            </a:r>
            <a:r>
              <a:rPr lang="ru-RU" dirty="0" smtClean="0"/>
              <a:t> Нева</a:t>
            </a:r>
            <a:br>
              <a:rPr lang="ru-RU" dirty="0" smtClean="0"/>
            </a:br>
            <a:r>
              <a:rPr lang="ru-RU" dirty="0" smtClean="0"/>
              <a:t>Обратно шла, гневна, бурлива,</a:t>
            </a:r>
            <a:br>
              <a:rPr lang="ru-RU" dirty="0" smtClean="0"/>
            </a:br>
            <a:r>
              <a:rPr lang="ru-RU" dirty="0" smtClean="0"/>
              <a:t>И затопляла острова,</a:t>
            </a:r>
            <a:br>
              <a:rPr lang="ru-RU" dirty="0" smtClean="0"/>
            </a:br>
            <a:r>
              <a:rPr lang="ru-RU" dirty="0" smtClean="0"/>
              <a:t>Погода пуще свирепела,</a:t>
            </a:r>
            <a:br>
              <a:rPr lang="ru-RU" dirty="0" smtClean="0"/>
            </a:br>
            <a:r>
              <a:rPr lang="ru-RU" dirty="0" smtClean="0"/>
              <a:t>Нева вздувалась и ревела,</a:t>
            </a:r>
            <a:br>
              <a:rPr lang="ru-RU" dirty="0" smtClean="0"/>
            </a:br>
            <a:r>
              <a:rPr lang="ru-RU" dirty="0" smtClean="0"/>
              <a:t>Котлом клокоча и клубясь,</a:t>
            </a:r>
            <a:br>
              <a:rPr lang="ru-RU" dirty="0" smtClean="0"/>
            </a:br>
            <a:r>
              <a:rPr lang="ru-RU" dirty="0" smtClean="0"/>
              <a:t>И вдруг, как зверь </a:t>
            </a:r>
            <a:r>
              <a:rPr lang="ru-RU" dirty="0" err="1" smtClean="0"/>
              <a:t>остервенясь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На город кинулась. Пред нею</a:t>
            </a:r>
            <a:br>
              <a:rPr lang="ru-RU" dirty="0" smtClean="0"/>
            </a:br>
            <a:r>
              <a:rPr lang="ru-RU" dirty="0" smtClean="0"/>
              <a:t>Всё побежало, всё вокруг</a:t>
            </a:r>
            <a:br>
              <a:rPr lang="ru-RU" dirty="0" smtClean="0"/>
            </a:br>
            <a:r>
              <a:rPr lang="ru-RU" dirty="0" smtClean="0"/>
              <a:t>Вдруг опустело — воды вдруг</a:t>
            </a:r>
            <a:br>
              <a:rPr lang="ru-RU" dirty="0" smtClean="0"/>
            </a:br>
            <a:r>
              <a:rPr lang="ru-RU" dirty="0" smtClean="0"/>
              <a:t>Втекли в подземные подвалы,</a:t>
            </a:r>
            <a:br>
              <a:rPr lang="ru-RU" dirty="0" smtClean="0"/>
            </a:br>
            <a:r>
              <a:rPr lang="ru-RU" dirty="0" smtClean="0"/>
              <a:t>К решеткам хлынули каналы,</a:t>
            </a:r>
            <a:br>
              <a:rPr lang="ru-RU" dirty="0" smtClean="0"/>
            </a:br>
            <a:r>
              <a:rPr lang="ru-RU" dirty="0" smtClean="0"/>
              <a:t>И всплыл </a:t>
            </a:r>
            <a:r>
              <a:rPr lang="ru-RU" dirty="0" err="1" smtClean="0"/>
              <a:t>Петрополь</a:t>
            </a:r>
            <a:r>
              <a:rPr lang="ru-RU" dirty="0" smtClean="0"/>
              <a:t> как тритон,</a:t>
            </a:r>
            <a:br>
              <a:rPr lang="ru-RU" dirty="0" smtClean="0"/>
            </a:br>
            <a:r>
              <a:rPr lang="ru-RU" dirty="0" smtClean="0"/>
              <a:t>По пояс в воду погружен.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3314" name="Picture 2" descr="C:\Users\Валентина\Desktop\Новая папка\иллюстр\25861-lbytwa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571480"/>
            <a:ext cx="27813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214950"/>
            <a:ext cx="8183880" cy="1071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возмущает Поэта? Что задевает нравственное чувство Пушкина? Каким человеком видится он в этих строках?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Утра луч</a:t>
            </a:r>
            <a:br>
              <a:rPr lang="ru-RU" dirty="0" smtClean="0"/>
            </a:br>
            <a:r>
              <a:rPr lang="ru-RU" dirty="0" smtClean="0"/>
              <a:t>Из-за усталых, бледных туч</a:t>
            </a:r>
            <a:br>
              <a:rPr lang="ru-RU" dirty="0" smtClean="0"/>
            </a:br>
            <a:r>
              <a:rPr lang="ru-RU" dirty="0" smtClean="0"/>
              <a:t>Блеснул над тихою столицей</a:t>
            </a:r>
            <a:br>
              <a:rPr lang="ru-RU" dirty="0" smtClean="0"/>
            </a:br>
            <a:r>
              <a:rPr lang="ru-RU" dirty="0" smtClean="0"/>
              <a:t>И не нашел уже следов</a:t>
            </a:r>
            <a:br>
              <a:rPr lang="ru-RU" dirty="0" smtClean="0"/>
            </a:br>
            <a:r>
              <a:rPr lang="ru-RU" dirty="0" smtClean="0"/>
              <a:t>Беды вчерашней; багряницей</a:t>
            </a:r>
            <a:br>
              <a:rPr lang="ru-RU" dirty="0" smtClean="0"/>
            </a:br>
            <a:r>
              <a:rPr lang="ru-RU" dirty="0" smtClean="0"/>
              <a:t>Уже прикрыто было зло.</a:t>
            </a:r>
            <a:br>
              <a:rPr lang="ru-RU" dirty="0" smtClean="0"/>
            </a:br>
            <a:r>
              <a:rPr lang="ru-RU" dirty="0" smtClean="0"/>
              <a:t>В порядок прежний всё вошло.</a:t>
            </a:r>
            <a:br>
              <a:rPr lang="ru-RU" dirty="0" smtClean="0"/>
            </a:br>
            <a:r>
              <a:rPr lang="ru-RU" dirty="0" smtClean="0"/>
              <a:t>Уже по улицам свободным</a:t>
            </a:r>
            <a:br>
              <a:rPr lang="ru-RU" dirty="0" smtClean="0"/>
            </a:br>
            <a:r>
              <a:rPr lang="ru-RU" dirty="0" smtClean="0"/>
              <a:t>С своим бесчувствием холодным</a:t>
            </a:r>
            <a:br>
              <a:rPr lang="ru-RU" dirty="0" smtClean="0"/>
            </a:br>
            <a:r>
              <a:rPr lang="ru-RU" dirty="0" smtClean="0"/>
              <a:t>Ходил народ. Чиновный люд,</a:t>
            </a:r>
            <a:br>
              <a:rPr lang="ru-RU" dirty="0" smtClean="0"/>
            </a:br>
            <a:r>
              <a:rPr lang="ru-RU" dirty="0" smtClean="0"/>
              <a:t>Покинув свой ночной приют,</a:t>
            </a:r>
            <a:br>
              <a:rPr lang="ru-RU" dirty="0" smtClean="0"/>
            </a:br>
            <a:r>
              <a:rPr lang="ru-RU" dirty="0" smtClean="0"/>
              <a:t>На службу шел. Торгаш отважный,</a:t>
            </a:r>
            <a:br>
              <a:rPr lang="ru-RU" dirty="0" smtClean="0"/>
            </a:br>
            <a:r>
              <a:rPr lang="ru-RU" dirty="0" smtClean="0"/>
              <a:t>Не унывая, открывал</a:t>
            </a:r>
            <a:br>
              <a:rPr lang="ru-RU" dirty="0" smtClean="0"/>
            </a:br>
            <a:r>
              <a:rPr lang="ru-RU" dirty="0" smtClean="0"/>
              <a:t>Невой ограбленный подвал,</a:t>
            </a:r>
            <a:br>
              <a:rPr lang="ru-RU" dirty="0" smtClean="0"/>
            </a:br>
            <a:r>
              <a:rPr lang="ru-RU" dirty="0" smtClean="0"/>
              <a:t>Сбираясь свой убыток важный</a:t>
            </a:r>
            <a:br>
              <a:rPr lang="ru-RU" dirty="0" smtClean="0"/>
            </a:br>
            <a:r>
              <a:rPr lang="ru-RU" dirty="0" smtClean="0"/>
              <a:t>На ближнем выместить. С дворов</a:t>
            </a:r>
            <a:br>
              <a:rPr lang="ru-RU" dirty="0" smtClean="0"/>
            </a:br>
            <a:r>
              <a:rPr lang="ru-RU" dirty="0" smtClean="0"/>
              <a:t>Свозили лодки.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более всего потрясает Пушкина?  На каких словах вам хотелось бы сделать акцент?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Он скоро свету</a:t>
            </a:r>
            <a:br>
              <a:rPr lang="ru-RU" dirty="0" smtClean="0"/>
            </a:br>
            <a:r>
              <a:rPr lang="ru-RU" dirty="0" smtClean="0"/>
              <a:t>Стал чужд. Весь день бродил пешком,</a:t>
            </a:r>
            <a:br>
              <a:rPr lang="ru-RU" dirty="0" smtClean="0"/>
            </a:br>
            <a:r>
              <a:rPr lang="ru-RU" dirty="0" smtClean="0"/>
              <a:t>А спал на пристани; питался</a:t>
            </a:r>
            <a:br>
              <a:rPr lang="ru-RU" dirty="0" smtClean="0"/>
            </a:br>
            <a:r>
              <a:rPr lang="ru-RU" dirty="0" smtClean="0"/>
              <a:t>В окошко поданным куском.</a:t>
            </a:r>
            <a:br>
              <a:rPr lang="ru-RU" dirty="0" smtClean="0"/>
            </a:br>
            <a:r>
              <a:rPr lang="ru-RU" dirty="0" smtClean="0"/>
              <a:t>Одежда ветхая на нем</a:t>
            </a:r>
            <a:br>
              <a:rPr lang="ru-RU" dirty="0" smtClean="0"/>
            </a:br>
            <a:r>
              <a:rPr lang="ru-RU" dirty="0" smtClean="0"/>
              <a:t>Рвалась и тлела. Злые дети</a:t>
            </a:r>
            <a:br>
              <a:rPr lang="ru-RU" dirty="0" smtClean="0"/>
            </a:br>
            <a:r>
              <a:rPr lang="ru-RU" dirty="0" smtClean="0"/>
              <a:t>Бросали камни вслед ему.</a:t>
            </a:r>
            <a:br>
              <a:rPr lang="ru-RU" dirty="0" smtClean="0"/>
            </a:br>
            <a:r>
              <a:rPr lang="ru-RU" dirty="0" smtClean="0"/>
              <a:t>Нередко кучерские плети</a:t>
            </a:r>
            <a:br>
              <a:rPr lang="ru-RU" dirty="0" smtClean="0"/>
            </a:br>
            <a:r>
              <a:rPr lang="ru-RU" dirty="0" smtClean="0"/>
              <a:t>Его стегали, потому</a:t>
            </a:r>
            <a:br>
              <a:rPr lang="ru-RU" dirty="0" smtClean="0"/>
            </a:br>
            <a:r>
              <a:rPr lang="ru-RU" dirty="0" smtClean="0"/>
              <a:t>Что он не разбирал дороги</a:t>
            </a:r>
            <a:br>
              <a:rPr lang="ru-RU" dirty="0" smtClean="0"/>
            </a:br>
            <a:r>
              <a:rPr lang="ru-RU" dirty="0" smtClean="0"/>
              <a:t>Уж никогда; казалось — он</a:t>
            </a:r>
            <a:br>
              <a:rPr lang="ru-RU" dirty="0" smtClean="0"/>
            </a:br>
            <a:r>
              <a:rPr lang="ru-RU" dirty="0" smtClean="0"/>
              <a:t>Не примечал. Он оглушен</a:t>
            </a:r>
            <a:br>
              <a:rPr lang="ru-RU" dirty="0" smtClean="0"/>
            </a:br>
            <a:r>
              <a:rPr lang="ru-RU" dirty="0" smtClean="0"/>
              <a:t>Был шумом внутренней тревоги.</a:t>
            </a:r>
            <a:br>
              <a:rPr lang="ru-RU" dirty="0" smtClean="0"/>
            </a:br>
            <a:r>
              <a:rPr lang="ru-RU" dirty="0" smtClean="0"/>
              <a:t>И так он свой несчастный век</a:t>
            </a:r>
            <a:br>
              <a:rPr lang="ru-RU" dirty="0" smtClean="0"/>
            </a:br>
            <a:r>
              <a:rPr lang="ru-RU" dirty="0" smtClean="0"/>
              <a:t>Влачил, ни зверь ни человек,</a:t>
            </a:r>
          </a:p>
          <a:p>
            <a:r>
              <a:rPr lang="ru-RU" dirty="0" smtClean="0"/>
              <a:t>Ни то ни сё, ни житель света,</a:t>
            </a:r>
            <a:br>
              <a:rPr lang="ru-RU" dirty="0" smtClean="0"/>
            </a:br>
            <a:r>
              <a:rPr lang="ru-RU" dirty="0" smtClean="0"/>
              <a:t>Ни призрак мертвый...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 чем это произведение заставило подумать? </a:t>
            </a:r>
            <a:endParaRPr lang="ru-RU" dirty="0"/>
          </a:p>
        </p:txBody>
      </p:sp>
      <p:pic>
        <p:nvPicPr>
          <p:cNvPr id="15362" name="Picture 2" descr="C:\Users\Валентина\Desktop\Новая папка\иллюстр\7209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00042"/>
            <a:ext cx="7286676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УСПЕХА!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Запишите свои размышления над темой.</a:t>
            </a:r>
          </a:p>
          <a:p>
            <a:r>
              <a:rPr lang="ru-RU" dirty="0" smtClean="0"/>
              <a:t>Цитаты помещайте посередине листа.</a:t>
            </a:r>
          </a:p>
          <a:p>
            <a:r>
              <a:rPr lang="ru-RU" dirty="0" smtClean="0"/>
              <a:t>Постарайтесь сделать свое сочинение эмоциональным.</a:t>
            </a:r>
          </a:p>
          <a:p>
            <a:r>
              <a:rPr lang="ru-RU" dirty="0" smtClean="0"/>
              <a:t>Высказывайте свои впечатления и мысли, выдерживая стиль речи.</a:t>
            </a:r>
          </a:p>
          <a:p>
            <a:r>
              <a:rPr lang="ru-RU" dirty="0" smtClean="0"/>
              <a:t>Что вам дала работа над поэмой?</a:t>
            </a:r>
          </a:p>
          <a:p>
            <a:r>
              <a:rPr lang="ru-RU" dirty="0" smtClean="0"/>
              <a:t>Что нового для себя вы узнали?</a:t>
            </a:r>
          </a:p>
          <a:p>
            <a:r>
              <a:rPr lang="ru-RU" dirty="0" smtClean="0"/>
              <a:t>Если работа не вызвала у вас интереса, найдите свою тему для сочинения по поэме.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Запрет на издание поэмы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Несравненно значительнее и глубже был моральный удар, нанесенный Пушкину запрещением его поэмы. Дело в том, что за два последних года (1832 и 1833) он почти не печатал новых произведений — лирических стихотворений или поэм значительного содержания. Третья часть его «Стихотворений», вышедшая в феврале 1832 г., заканчивая хронологический ряд, начатый первыми двумя частями, подвела итог лирическому творчеству поэта </a:t>
            </a:r>
          </a:p>
          <a:p>
            <a:pPr>
              <a:buNone/>
            </a:pPr>
            <a:r>
              <a:rPr lang="ru-RU" dirty="0" smtClean="0"/>
              <a:t>   за 1829—1831 гг., но не содержала почти ничего нового.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Впервые были опубликованы здесь лишь стихотворение «Узник» (1822, среди стихотворений «разных годов») и «Сказка о царе </a:t>
            </a:r>
            <a:r>
              <a:rPr lang="ru-RU" dirty="0" err="1" smtClean="0"/>
              <a:t>Салтане</a:t>
            </a:r>
            <a:r>
              <a:rPr lang="ru-RU" dirty="0" smtClean="0"/>
              <a:t>». В том же 1832 г. была напечатана «</a:t>
            </a:r>
            <a:r>
              <a:rPr lang="ru-RU" dirty="0" err="1" smtClean="0"/>
              <a:t>Осьмая</a:t>
            </a:r>
            <a:r>
              <a:rPr lang="ru-RU" dirty="0" smtClean="0"/>
              <a:t> и последняя глава» «Евгения Онегина», в 1833 г. — «Домик в Коломне» (в сборнике Смирдина «Новоселье»). Этих немногих вещей (и даже первого полного издания «Евгения Онегина» в 1833 г.)</a:t>
            </a:r>
            <a:r>
              <a:rPr lang="ru-RU" baseline="30000" dirty="0" smtClean="0">
                <a:hlinkClick r:id="rId2"/>
              </a:rPr>
              <a:t>4</a:t>
            </a:r>
            <a:r>
              <a:rPr lang="ru-RU" dirty="0" smtClean="0"/>
              <a:t> было явно недостаточно для того, чтобы разрушить существовавшее в публике и раздувавшееся в журналах представление о «падении» таланта Пушкина, о том, что время его славы прошло, что он утратил свое былое значение и место главы романтической поэзии в русской литературе.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Тяжесть удара, нанесенного Пушкину запрещением его самого значительного произведения 30-х годов, каким был «Медный Всадник», еще усугублялась тем, что оно почти совпало во времени с «пожалованием» поэта в камер-юнкеры двора, что глубоко его оскорбило. Недаром в цитированном выше письме к </a:t>
            </a:r>
            <a:r>
              <a:rPr lang="ru-RU" dirty="0" err="1" smtClean="0"/>
              <a:t>Нащокину</a:t>
            </a:r>
            <a:r>
              <a:rPr lang="ru-RU" dirty="0" smtClean="0"/>
              <a:t> Пушкин упоминает рядом эти две «новости», прибавляя к ним, правда, для самоутешения и третью: «зато Пугачев (т. е. «История Пугачева», — </a:t>
            </a:r>
            <a:r>
              <a:rPr lang="ru-RU" i="1" dirty="0" smtClean="0"/>
              <a:t>Н. И.</a:t>
            </a:r>
            <a:r>
              <a:rPr lang="ru-RU" dirty="0" smtClean="0"/>
              <a:t>) пропущен, и я печатаю его на счет государя. Это совершенно меня утешило; тем более, что, конечно, сделав меня камер-юнкером, государь думал о моем чине, а не о моих летах — и верно не думал уж меня кольнуть» (</a:t>
            </a:r>
            <a:r>
              <a:rPr lang="ru-RU" i="1" dirty="0" smtClean="0"/>
              <a:t>Акад.</a:t>
            </a:r>
            <a:r>
              <a:rPr lang="ru-RU" dirty="0" smtClean="0"/>
              <a:t>, XV, 118). Но, несмотря на эти самоутешения, невозможность опубликовать произведение, в которое он вложил, как поэт и мыслитель, так много творческих сил, глубоких размышлений и чувств, должна была угнетать его несравненно более, чем «утешала» возможность печатать исторический труд на казенный счет.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После публикации Вступления «Медного Всадника» в «Библиотеке для чтения» (с </a:t>
            </a:r>
            <a:r>
              <a:rPr lang="ru-RU" dirty="0" err="1" smtClean="0"/>
              <a:t>автоцензурным</a:t>
            </a:r>
            <a:r>
              <a:rPr lang="ru-RU" dirty="0" smtClean="0"/>
              <a:t> изъятием) Пушкин, понимая невозможность полного ее опубликования, надолго отложил свою поэму. 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1026" name="Picture 2" descr="C:\Users\Валентина\Desktop\Новая папка\иллюстр\i[4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2928934"/>
            <a:ext cx="2690827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Тогда же, 13 марта, молодой поэт из дружественной к Пушкину семьи, Александр Карамзин, сообщал подобные же мысли своему брату Андрею в Париж: </a:t>
            </a:r>
          </a:p>
          <a:p>
            <a:r>
              <a:rPr lang="ru-RU" dirty="0" smtClean="0"/>
              <a:t>«После смерти Пушкина Жуковский принял, по воле государя, все его бумаги. Говорили, что Пушкин умер уже давно для поэзии. Однако же нашлись у него многие поэмы и мелкие стихотворения. Я читал некоторые, прекрасные донельзя. Вообще в его поэзии сделалась большая перемена, прежде главные достоинства его были удивительная легкость, воображение, роскошь выражений </a:t>
            </a:r>
            <a:r>
              <a:rPr lang="ru-RU" dirty="0" err="1" smtClean="0"/>
              <a:t>et</a:t>
            </a:r>
            <a:r>
              <a:rPr lang="ru-RU" dirty="0" smtClean="0"/>
              <a:t> </a:t>
            </a:r>
            <a:r>
              <a:rPr lang="ru-RU" dirty="0" err="1" smtClean="0"/>
              <a:t>une</a:t>
            </a:r>
            <a:r>
              <a:rPr lang="ru-RU" dirty="0" smtClean="0"/>
              <a:t> </a:t>
            </a:r>
            <a:r>
              <a:rPr lang="ru-RU" dirty="0" err="1" smtClean="0"/>
              <a:t>grâce</a:t>
            </a:r>
            <a:r>
              <a:rPr lang="ru-RU" dirty="0" smtClean="0"/>
              <a:t> </a:t>
            </a:r>
            <a:r>
              <a:rPr lang="ru-RU" dirty="0" err="1" smtClean="0"/>
              <a:t>infinie</a:t>
            </a:r>
            <a:r>
              <a:rPr lang="ru-RU" dirty="0" smtClean="0"/>
              <a:t> </a:t>
            </a:r>
            <a:r>
              <a:rPr lang="ru-RU" dirty="0" err="1" smtClean="0"/>
              <a:t>jointe</a:t>
            </a:r>
            <a:r>
              <a:rPr lang="ru-RU" dirty="0" smtClean="0"/>
              <a:t> </a:t>
            </a:r>
            <a:r>
              <a:rPr lang="ru-RU" dirty="0" err="1" smtClean="0"/>
              <a:t>à</a:t>
            </a:r>
            <a:r>
              <a:rPr lang="ru-RU" dirty="0" smtClean="0"/>
              <a:t> </a:t>
            </a:r>
            <a:r>
              <a:rPr lang="ru-RU" dirty="0" err="1" smtClean="0"/>
              <a:t>beaucoup</a:t>
            </a:r>
            <a:r>
              <a:rPr lang="ru-RU" dirty="0" smtClean="0"/>
              <a:t> </a:t>
            </a:r>
            <a:r>
              <a:rPr lang="ru-RU" dirty="0" err="1" smtClean="0"/>
              <a:t>de</a:t>
            </a:r>
            <a:r>
              <a:rPr lang="ru-RU" dirty="0" smtClean="0"/>
              <a:t> </a:t>
            </a:r>
            <a:r>
              <a:rPr lang="ru-RU" dirty="0" err="1" smtClean="0"/>
              <a:t>sentiment</a:t>
            </a:r>
            <a:r>
              <a:rPr lang="ru-RU" dirty="0" smtClean="0"/>
              <a:t> </a:t>
            </a:r>
            <a:r>
              <a:rPr lang="ru-RU" dirty="0" err="1" smtClean="0"/>
              <a:t>et</a:t>
            </a:r>
            <a:r>
              <a:rPr lang="ru-RU" dirty="0" smtClean="0"/>
              <a:t> </a:t>
            </a:r>
            <a:r>
              <a:rPr lang="ru-RU" dirty="0" err="1" smtClean="0"/>
              <a:t>de</a:t>
            </a:r>
            <a:r>
              <a:rPr lang="ru-RU" dirty="0" smtClean="0"/>
              <a:t> chaleur;</a:t>
            </a:r>
            <a:r>
              <a:rPr lang="ru-RU" baseline="30000" dirty="0" smtClean="0">
                <a:hlinkClick r:id="rId2"/>
              </a:rPr>
              <a:t>4</a:t>
            </a:r>
            <a:r>
              <a:rPr lang="ru-RU" dirty="0" smtClean="0"/>
              <a:t> </a:t>
            </a:r>
            <a:r>
              <a:rPr lang="ru-RU" b="1" i="1" dirty="0" smtClean="0"/>
              <a:t>в последних же произведениях его поражает особенно могучая зрелость таланта; сила выражений и обилие великих, глубоких мыслей, высказанных с прекрасной, свойственной ему простотою; читая их, поневоле дрожь пробегает и на каждом стихе </a:t>
            </a:r>
            <a:r>
              <a:rPr lang="ru-RU" dirty="0" smtClean="0"/>
              <a:t>задумываешься и чуешь гения. В целой поэме не встречается ни одного лишнего, малоговорящего стиха!</a:t>
            </a:r>
            <a:r>
              <a:rPr lang="ru-RU" i="1" dirty="0" smtClean="0"/>
              <a:t>.. </a:t>
            </a:r>
            <a:r>
              <a:rPr lang="ru-RU" dirty="0" smtClean="0"/>
              <a:t>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алентина\Desktop\Новая папка\иллюстр\x_44ec7ba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00042"/>
            <a:ext cx="8334400" cy="60579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Вступление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Отношение Пушкина к Городу.</a:t>
            </a:r>
          </a:p>
          <a:p>
            <a:r>
              <a:rPr lang="ru-RU" dirty="0" smtClean="0"/>
              <a:t>Чем любуется поэт?</a:t>
            </a:r>
          </a:p>
          <a:p>
            <a:r>
              <a:rPr lang="ru-RU" dirty="0" smtClean="0"/>
              <a:t>Что вызывает в нем улыбку?</a:t>
            </a:r>
          </a:p>
          <a:p>
            <a:r>
              <a:rPr lang="ru-RU" dirty="0" smtClean="0"/>
              <a:t>В каких строках мы видим юмор, радость поэта?</a:t>
            </a:r>
          </a:p>
          <a:p>
            <a:r>
              <a:rPr lang="ru-RU" dirty="0" smtClean="0"/>
              <a:t>Что он любит в Петербурге?</a:t>
            </a:r>
          </a:p>
          <a:p>
            <a:r>
              <a:rPr lang="ru-RU" dirty="0" smtClean="0"/>
              <a:t>Каким человеком А.С.Пушкин предстает перед нами?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Валентина\Desktop\Новая папка\иллюстр\x_b28dc2b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71480"/>
            <a:ext cx="8358246" cy="592935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Прошло сто лет, и юный град,</a:t>
            </a:r>
            <a:br>
              <a:rPr lang="ru-RU" dirty="0" smtClean="0"/>
            </a:br>
            <a:r>
              <a:rPr lang="ru-RU" dirty="0" smtClean="0"/>
              <a:t>Полнощных стран краса и диво,</a:t>
            </a:r>
            <a:br>
              <a:rPr lang="ru-RU" dirty="0" smtClean="0"/>
            </a:br>
            <a:r>
              <a:rPr lang="ru-RU" dirty="0" smtClean="0"/>
              <a:t>Из тьмы лесов, из топи блат</a:t>
            </a:r>
            <a:br>
              <a:rPr lang="ru-RU" dirty="0" smtClean="0"/>
            </a:br>
            <a:r>
              <a:rPr lang="ru-RU" dirty="0" smtClean="0"/>
              <a:t>Вознесся пышно, горделиво; </a:t>
            </a:r>
          </a:p>
          <a:p>
            <a:r>
              <a:rPr lang="ru-RU" dirty="0" smtClean="0"/>
              <a:t>              …ныне там</a:t>
            </a:r>
            <a:br>
              <a:rPr lang="ru-RU" dirty="0" smtClean="0"/>
            </a:br>
            <a:r>
              <a:rPr lang="ru-RU" dirty="0" smtClean="0"/>
              <a:t>По оживленным берегам</a:t>
            </a:r>
            <a:br>
              <a:rPr lang="ru-RU" dirty="0" smtClean="0"/>
            </a:br>
            <a:r>
              <a:rPr lang="ru-RU" dirty="0" smtClean="0"/>
              <a:t>Громады стройные теснятся</a:t>
            </a:r>
            <a:br>
              <a:rPr lang="ru-RU" dirty="0" smtClean="0"/>
            </a:br>
            <a:r>
              <a:rPr lang="ru-RU" dirty="0" smtClean="0"/>
              <a:t>Дворцов и башен; корабли</a:t>
            </a:r>
            <a:br>
              <a:rPr lang="ru-RU" dirty="0" smtClean="0"/>
            </a:br>
            <a:r>
              <a:rPr lang="ru-RU" dirty="0" smtClean="0"/>
              <a:t>Толпой со всех концов земли</a:t>
            </a:r>
            <a:br>
              <a:rPr lang="ru-RU" dirty="0" smtClean="0"/>
            </a:br>
            <a:r>
              <a:rPr lang="ru-RU" dirty="0" smtClean="0"/>
              <a:t>К богатым пристаням стремятся;</a:t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133</TotalTime>
  <Words>778</Words>
  <Application>Microsoft Office PowerPoint</Application>
  <PresentationFormat>Экран (4:3)</PresentationFormat>
  <Paragraphs>66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Аспект</vt:lpstr>
      <vt:lpstr>       «Каким  я вижу  А.С.Пушкина  в поэме  «Медный всадник»?</vt:lpstr>
      <vt:lpstr>Тезис</vt:lpstr>
      <vt:lpstr>Запрет на издание поэмы</vt:lpstr>
      <vt:lpstr>Презентация PowerPoint</vt:lpstr>
      <vt:lpstr>Презентация PowerPoint</vt:lpstr>
      <vt:lpstr>Презентация PowerPoint</vt:lpstr>
      <vt:lpstr>Презентация PowerPoint</vt:lpstr>
      <vt:lpstr>Вступление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В каких словах Поэта мы слышим любовь и гордость за Россию, веру в  ее будущее?</vt:lpstr>
      <vt:lpstr>Как изображен ПетрI?</vt:lpstr>
      <vt:lpstr>Кем восхищен Поэт? Рассмотрите два образа ПетраI. Что ближе Пушкину?</vt:lpstr>
      <vt:lpstr>Какие чувства к ПетруI возникают у вас при чтении? Как Поэт относится к нему? Почему судьба царя так важна для Пушкина? Как это соотносится с судьбой России?</vt:lpstr>
      <vt:lpstr>Почему не волны Невы, а угроза Евгения заставила «сойти» с постамента всадника и более нет ему покоя? Какая стихия победила Всадника?</vt:lpstr>
      <vt:lpstr>Что более всего волнует Пушкина в поэме : чья судьба?</vt:lpstr>
      <vt:lpstr>Чем в своем герое Поэт восхищен? Может ли противостоять стихии человек?</vt:lpstr>
      <vt:lpstr>Как и почему меняется лексика при описании героя? Какие чувства поэт испытывает к Евгению?</vt:lpstr>
      <vt:lpstr>В каких словах мы видим поэта – философа? Что бы ответили на этот вопрос Пушкина?</vt:lpstr>
      <vt:lpstr>С какими чувствами Пушкин изображает наводнение?</vt:lpstr>
      <vt:lpstr>Что возмущает Поэта? Что задевает нравственное чувство Пушкина? Каким человеком видится он в этих строках?</vt:lpstr>
      <vt:lpstr>Что более всего потрясает Пушкина?  На каких словах вам хотелось бы сделать акцент?</vt:lpstr>
      <vt:lpstr>О чем это произведение заставило подумать? </vt:lpstr>
      <vt:lpstr>УСПЕХА!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«Каким я вижу  А.С.Пушкина  в поэме  «Медный всадник»</dc:title>
  <dc:creator>Валентина</dc:creator>
  <cp:lastModifiedBy>Валентина</cp:lastModifiedBy>
  <cp:revision>16</cp:revision>
  <dcterms:created xsi:type="dcterms:W3CDTF">2011-10-05T20:26:35Z</dcterms:created>
  <dcterms:modified xsi:type="dcterms:W3CDTF">2017-10-13T17:23:00Z</dcterms:modified>
</cp:coreProperties>
</file>