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60" r:id="rId3"/>
    <p:sldId id="258" r:id="rId4"/>
    <p:sldId id="263" r:id="rId5"/>
    <p:sldId id="259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6" r:id="rId14"/>
    <p:sldId id="286" r:id="rId15"/>
    <p:sldId id="272" r:id="rId16"/>
    <p:sldId id="274" r:id="rId17"/>
    <p:sldId id="273" r:id="rId18"/>
    <p:sldId id="280" r:id="rId19"/>
    <p:sldId id="277" r:id="rId20"/>
    <p:sldId id="278" r:id="rId21"/>
    <p:sldId id="270" r:id="rId22"/>
    <p:sldId id="271" r:id="rId23"/>
    <p:sldId id="282" r:id="rId24"/>
    <p:sldId id="283" r:id="rId25"/>
    <p:sldId id="284" r:id="rId26"/>
    <p:sldId id="285" r:id="rId27"/>
    <p:sldId id="288" r:id="rId28"/>
    <p:sldId id="28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 без применения ИКТ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наглядность</c:v>
                </c:pt>
                <c:pt idx="1">
                  <c:v>качество знаний</c:v>
                </c:pt>
                <c:pt idx="2">
                  <c:v>познавательная активность</c:v>
                </c:pt>
                <c:pt idx="3">
                  <c:v>дистанционные олимпиады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40</c:v>
                </c:pt>
                <c:pt idx="1">
                  <c:v>60</c:v>
                </c:pt>
                <c:pt idx="2">
                  <c:v>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 применеием ИКТ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наглядность</c:v>
                </c:pt>
                <c:pt idx="1">
                  <c:v>качество знаний</c:v>
                </c:pt>
                <c:pt idx="2">
                  <c:v>познавательная активность</c:v>
                </c:pt>
                <c:pt idx="3">
                  <c:v>дистанционные олимпиады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100</c:v>
                </c:pt>
                <c:pt idx="1">
                  <c:v>80</c:v>
                </c:pt>
                <c:pt idx="2">
                  <c:v>90</c:v>
                </c:pt>
                <c:pt idx="3">
                  <c:v>70</c:v>
                </c:pt>
              </c:numCache>
            </c:numRef>
          </c:val>
        </c:ser>
        <c:axId val="60688256"/>
        <c:axId val="60689792"/>
      </c:barChart>
      <c:catAx>
        <c:axId val="60688256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60689792"/>
        <c:crosses val="autoZero"/>
        <c:auto val="1"/>
        <c:lblAlgn val="ctr"/>
        <c:lblOffset val="100"/>
      </c:catAx>
      <c:valAx>
        <c:axId val="60689792"/>
        <c:scaling>
          <c:orientation val="minMax"/>
        </c:scaling>
        <c:axPos val="l"/>
        <c:majorGridlines/>
        <c:numFmt formatCode="General" sourceLinked="1"/>
        <c:tickLblPos val="nextTo"/>
        <c:crossAx val="60688256"/>
        <c:crosses val="autoZero"/>
        <c:crossBetween val="between"/>
      </c:valAx>
    </c:plotArea>
    <c:legend>
      <c:legendPos val="r"/>
      <c:layout/>
    </c:legend>
    <c:plotVisOnly val="1"/>
  </c:chart>
  <c:spPr>
    <a:solidFill>
      <a:schemeClr val="accent2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CE49-0D23-4B01-A926-6537C94FF05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6A91BC2-D2C0-4787-A026-E3C2F6D39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CE49-0D23-4B01-A926-6537C94FF05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91BC2-D2C0-4787-A026-E3C2F6D39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CE49-0D23-4B01-A926-6537C94FF05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91BC2-D2C0-4787-A026-E3C2F6D39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CE49-0D23-4B01-A926-6537C94FF05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6A91BC2-D2C0-4787-A026-E3C2F6D39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CE49-0D23-4B01-A926-6537C94FF05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91BC2-D2C0-4787-A026-E3C2F6D393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CE49-0D23-4B01-A926-6537C94FF05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91BC2-D2C0-4787-A026-E3C2F6D39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CE49-0D23-4B01-A926-6537C94FF05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6A91BC2-D2C0-4787-A026-E3C2F6D393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CE49-0D23-4B01-A926-6537C94FF05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91BC2-D2C0-4787-A026-E3C2F6D39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CE49-0D23-4B01-A926-6537C94FF05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91BC2-D2C0-4787-A026-E3C2F6D39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CE49-0D23-4B01-A926-6537C94FF05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91BC2-D2C0-4787-A026-E3C2F6D39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4CE49-0D23-4B01-A926-6537C94FF05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91BC2-D2C0-4787-A026-E3C2F6D393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A34CE49-0D23-4B01-A926-6537C94FF05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6A91BC2-D2C0-4787-A026-E3C2F6D393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&#1040;&#1079;&#1073;&#1091;&#1082;&#1072;-&#1084;&#1072;&#1083;&#1099;&#1096;&#1082;&#1072;%20-%20&#1041;&#1091;&#1082;&#1074;&#1072;%20&#1040;%20(&#1059;&#1088;&#1086;&#1082;&#1080;%20&#1090;&#1077;&#1090;&#1091;&#1096;&#1082;&#1080;%20&#1057;&#1086;&#1074;&#1099;)%20-%20YouTube.mp4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&#1057;&#1042;&#1045;&#1058;&#1054;&#1060;&#1054;&#1056;%20-%20&#1086;&#1073;&#1091;&#1095;&#1072;&#1102;&#1097;&#1072;&#1103;%20&#1076;&#1077;&#1090;&#1089;&#1082;&#1072;&#1103;%20&#1087;&#1077;&#1089;&#1077;&#1085;&#1082;&#1072;%20&#1084;&#1091;&#1083;&#1100;&#1090;&#1080;&#1082;%20&#1087;&#1088;&#1086;%20&#1084;&#1072;&#1096;&#1080;&#1085;&#1082;&#1080;.%20&#1059;&#1095;&#1080;&#1084;%20&#1087;&#1088;&#1072;&#1074;&#1080;&#1083;&#1072;%20&#1076;&#1086;&#1088;&#1086;&#1078;&#1085;&#1086;&#1075;&#1086;%20&#1076;&#1074;&#1080;&#1078;&#1077;&#1085;&#1080;&#1103;.mp4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Various%20Artists%20&#8211;%202009-%20&#1089;&#1073;%20&#1058;&#1072;&#1082;%20&#1085;&#1072;&#1079;&#1099;&#1074;&#1072;&#1077;&#1084;&#1072;&#1103;%20&#1082;&#1083;&#1072;&#1089;&#1089;&#1080;&#1082;&#1072;%20(&#1089;&#1080;&#1084;&#1092;&#1086;&#1085;&#1080;&#1095;&#1077;&#1089;&#1082;&#1072;&#1103;%20&#1084;&#1091;&#1079;&#1099;&#1082;&#1072;%20&#1101;&#1087;&#1086;&#1093;&#1080;%20&#1082;&#1083;&#1072;&#1089;&#1089;&#1080;&#1094;&#1080;&#1079;&#1084;&#1072;),%20LP10.%20(www.petamusic.ru).mp3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hyperlink" Target="Golosa_ptic_-_Ptiche_penie_7_(iPlayer.fm).mp3" TargetMode="External"/><Relationship Id="rId4" Type="http://schemas.openxmlformats.org/officeDocument/2006/relationships/hyperlink" Target="&#1070;&#1088;&#1072;%20&#1070;&#1088;&#1096;&#1080;&#1085;%20%20%20&#1052;&#1086;&#1081;%20&#1076;&#1077;&#1076;%20&#1082;&#1072;&#1079;&#1072;&#1082;.mp4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&#1087;&#1086;&#1079;&#1076;&#1088;&#1072;&#1074;&#1083;&#1077;&#1085;&#1080;&#1077;%20&#1082;%208%20&#1084;&#1072;&#1088;&#1090;&#1072;.mp4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20121205180602.MTS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флешка\Съемный диск\фон для презентации\img0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4077072"/>
            <a:ext cx="669674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entury Schoolbook" pitchFamily="18" charset="0"/>
                <a:cs typeface="Aharoni" pitchFamily="2" charset="-79"/>
              </a:rPr>
              <a:t>«Нетрадиционные формы урока с ИКТ как способы активизации познавательной деятельности учащихся»</a:t>
            </a:r>
            <a:endParaRPr lang="ru-RU" sz="2400" dirty="0" smtClean="0">
              <a:solidFill>
                <a:srgbClr val="002060"/>
              </a:solidFill>
              <a:latin typeface="Century Schoolbook" pitchFamily="18" charset="0"/>
              <a:cs typeface="Aharoni" pitchFamily="2" charset="-79"/>
            </a:endParaRPr>
          </a:p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87824" y="3284984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entury Schoolbook" pitchFamily="18" charset="0"/>
              </a:rPr>
              <a:t>Учитель начальных классов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188640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002060"/>
                </a:solidFill>
                <a:cs typeface="Angsana New" pitchFamily="18" charset="-34"/>
              </a:rPr>
              <a:t>Апаринская</a:t>
            </a:r>
            <a:r>
              <a:rPr lang="ru-RU" b="1" dirty="0" smtClean="0">
                <a:solidFill>
                  <a:srgbClr val="002060"/>
                </a:solidFill>
                <a:cs typeface="Angsana New" pitchFamily="18" charset="-34"/>
              </a:rPr>
              <a:t> средняя общеобразовательная школа</a:t>
            </a:r>
            <a:endParaRPr lang="ru-RU" b="1" dirty="0">
              <a:solidFill>
                <a:srgbClr val="002060"/>
              </a:solidFill>
              <a:cs typeface="Angsana New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7864" y="1340768"/>
            <a:ext cx="396044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Синявцева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Елена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Александровна</a:t>
            </a:r>
          </a:p>
          <a:p>
            <a:endParaRPr lang="ru-RU" dirty="0"/>
          </a:p>
        </p:txBody>
      </p:sp>
      <p:pic>
        <p:nvPicPr>
          <p:cNvPr id="7" name="Рисунок 6" descr="DSC0128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836712"/>
            <a:ext cx="3584397" cy="2016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038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64088" y="332656"/>
            <a:ext cx="3264363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323528" y="116632"/>
            <a:ext cx="4608512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новом тысячелетии мы вступили в эпоху, которую» называют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«информационной эпохой».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означает, что самым важным продуктом становится информация. При обмене информацией очень большую помощь оказывают компьютеры. Они позволяют учителю контролировать и степень усвоения материала учеником, и скорость его изложения для каждого конкретного ученика, в зависимости от уровня подготовки.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Уже само применение компьютерной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техники на уроках позволяет сделать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каждый урок нетрадиционным, ярким, насыщенным.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Информационные технологии помогают нам отправиться хоть на край света, и мои ученики превращаются в пытливых искателей знаний.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практике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информационно- коммуникационными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технологиями обучения называют все технологии,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использующие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информационные средства (ЭВМ, аудио, кино, видео).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Picture 4" descr="http://900igr.net/datas/matematika/Kompjuter-na-urokakh-matematiki/0008-008-Aktualnost-dlja-uroka-s-primeneniem-IK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3212976"/>
            <a:ext cx="3898719" cy="3173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Результативность применения ИКТ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052736"/>
            <a:ext cx="38164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Рост положительной мотивации на уроках;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уровня использования наглядности на уроке;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Рост качества знаний;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Рост  познавательной активности;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Оперативный контроль знаний;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дистанционных олимпиадах;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Рациональное использование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рабочего времени учителя.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139952" y="1124744"/>
          <a:ext cx="4786346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51520" y="538808"/>
            <a:ext cx="820891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начальной школе мы используем информационные технологии на всех этапах урока. При объяснении нового материала, закреплении, повторении, контроле, при проведении олимпиад, внеклассных занятий и др. Ребёнок становится ищущим, жаждущим знаний, неутомимым, творческим, настойчивым и трудолюбивым. 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Дидактический материал ИКТ разнообразный по содержанию и по форме. Самыми часто применяемыми являются: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понятийный аппарат и фотографии (репродукции) электронной энциклопедии «Кирилл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Мефодий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»,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видеоролики,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клипы песен,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мелодии,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презентации по определенной теме,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различные тесты,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задания, развивающего характера.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ver_image_b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476672"/>
            <a:ext cx="4441449" cy="4437111"/>
          </a:xfrm>
          <a:prstGeom prst="rect">
            <a:avLst/>
          </a:prstGeom>
        </p:spPr>
      </p:pic>
      <p:pic>
        <p:nvPicPr>
          <p:cNvPr id="3" name="Рисунок 2" descr="_s-491_cover_image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95736" y="1484784"/>
            <a:ext cx="4226197" cy="4226197"/>
          </a:xfrm>
          <a:prstGeom prst="rect">
            <a:avLst/>
          </a:prstGeom>
        </p:spPr>
      </p:pic>
      <p:pic>
        <p:nvPicPr>
          <p:cNvPr id="4" name="Рисунок 3" descr="cover_image (1)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355976" y="2348880"/>
            <a:ext cx="4154190" cy="415419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825317" y="404664"/>
            <a:ext cx="431868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Поурочное планирование для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Начальной школы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nights-Vasnetsov_1920x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332656"/>
            <a:ext cx="4687213" cy="2929508"/>
          </a:xfrm>
          <a:prstGeom prst="rect">
            <a:avLst/>
          </a:prstGeom>
        </p:spPr>
      </p:pic>
      <p:pic>
        <p:nvPicPr>
          <p:cNvPr id="3" name="Рисунок 2" descr="А.С. Пушкин. 1827 год (копия А.П. Елагиной с портрета  В.А Тропинина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95736" y="1628800"/>
            <a:ext cx="3536167" cy="4305803"/>
          </a:xfrm>
          <a:prstGeom prst="rect">
            <a:avLst/>
          </a:prstGeom>
        </p:spPr>
      </p:pic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915816" y="3212976"/>
            <a:ext cx="6041289" cy="340020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580112" y="260648"/>
            <a:ext cx="317510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Репродукции картин,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ортреты,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картинки и др.</a:t>
            </a:r>
            <a:endParaRPr lang="ru-RU" sz="2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be8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260648"/>
            <a:ext cx="4261814" cy="3765962"/>
          </a:xfrm>
          <a:prstGeom prst="rect">
            <a:avLst/>
          </a:prstGeom>
        </p:spPr>
      </p:pic>
      <p:pic>
        <p:nvPicPr>
          <p:cNvPr id="3" name="Рисунок 2" descr="456cb0576ea88be185853faedc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59632" y="1052736"/>
            <a:ext cx="7164288" cy="5135340"/>
          </a:xfrm>
          <a:prstGeom prst="rect">
            <a:avLst/>
          </a:prstGeom>
        </p:spPr>
      </p:pic>
      <p:pic>
        <p:nvPicPr>
          <p:cNvPr id="4" name="Рисунок 3" descr="0a084f69e061964178aae998ba8f564d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3528" y="1825637"/>
            <a:ext cx="9144000" cy="503236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148064" y="260648"/>
            <a:ext cx="336316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Электронные пособия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3982.JP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332656"/>
            <a:ext cx="5148064" cy="3861048"/>
          </a:xfrm>
          <a:prstGeom prst="rect">
            <a:avLst/>
          </a:prstGeom>
        </p:spPr>
      </p:pic>
      <p:pic>
        <p:nvPicPr>
          <p:cNvPr id="4" name="Рисунок 3" descr="DSC0397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779912" y="2852936"/>
            <a:ext cx="5052053" cy="378904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2396" y="620688"/>
            <a:ext cx="375160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Обучающие видеоролики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2361.JP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188640"/>
            <a:ext cx="5628117" cy="4221088"/>
          </a:xfrm>
          <a:prstGeom prst="rect">
            <a:avLst/>
          </a:prstGeom>
        </p:spPr>
      </p:pic>
      <p:pic>
        <p:nvPicPr>
          <p:cNvPr id="4" name="Рисунок 3" descr="DSC0325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99792" y="1844824"/>
            <a:ext cx="5856651" cy="4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8304-532-11-960.jp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3568" y="1052736"/>
            <a:ext cx="6359746" cy="33123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" name="Прямоугольник 3">
            <a:hlinkClick r:id="rId4" action="ppaction://hlinkfile"/>
          </p:cNvPr>
          <p:cNvSpPr/>
          <p:nvPr/>
        </p:nvSpPr>
        <p:spPr>
          <a:xfrm>
            <a:off x="2843808" y="5589240"/>
            <a:ext cx="519148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Мелодии,  звуки, клипы песен.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8526.jpg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740352" y="548680"/>
            <a:ext cx="1003816" cy="9537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399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332656"/>
            <a:ext cx="4355976" cy="3266982"/>
          </a:xfrm>
          <a:prstGeom prst="rect">
            <a:avLst/>
          </a:prstGeom>
        </p:spPr>
      </p:pic>
      <p:pic>
        <p:nvPicPr>
          <p:cNvPr id="3" name="Рисунок 2" descr="DSC0380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67744" y="2204864"/>
            <a:ext cx="4355976" cy="3266982"/>
          </a:xfrm>
          <a:prstGeom prst="rect">
            <a:avLst/>
          </a:prstGeom>
        </p:spPr>
      </p:pic>
      <p:pic>
        <p:nvPicPr>
          <p:cNvPr id="4" name="Рисунок 3" descr="DSC0381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39952" y="2996952"/>
            <a:ext cx="4668011" cy="35010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131013" y="476672"/>
            <a:ext cx="364048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Презентации, слайд шоу.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446449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наши замыслы,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все поиски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построения превращаются в прах, если у ученика нет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желания учиться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В. А.Сухомлинский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endParaRPr lang="ru-RU" dirty="0"/>
          </a:p>
        </p:txBody>
      </p:sp>
      <p:pic>
        <p:nvPicPr>
          <p:cNvPr id="3" name="Рисунок 2" descr="3-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76056" y="332656"/>
            <a:ext cx="3810000" cy="3860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3356993"/>
            <a:ext cx="40324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правило, все дети  с большим желанием идут в школу, им все интересно. Но проходит некоторый промежуток времени и этот интерес к учению постепенно угасает, некоторые ученики вообще не хотят учиться.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80902" y="332656"/>
            <a:ext cx="26052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проекты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DSC0387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1196752"/>
            <a:ext cx="4187958" cy="3140968"/>
          </a:xfrm>
          <a:prstGeom prst="rect">
            <a:avLst/>
          </a:prstGeom>
        </p:spPr>
      </p:pic>
      <p:pic>
        <p:nvPicPr>
          <p:cNvPr id="5" name="Рисунок 4" descr="DSC0390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32040" y="2924944"/>
            <a:ext cx="3995936" cy="29969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4869160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Лобова Диана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«Как человек познаёт мир ?»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4048" y="1196752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Синявцева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Александра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«Зачем на реке северский донец построили плотины»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1052736"/>
            <a:ext cx="6114256" cy="4585692"/>
          </a:xfrm>
          <a:prstGeom prst="rect">
            <a:avLst/>
          </a:prstGeom>
        </p:spPr>
      </p:pic>
      <p:pic>
        <p:nvPicPr>
          <p:cNvPr id="7" name="Рисунок 6" descr="img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71800" y="1916832"/>
            <a:ext cx="6156176" cy="461713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98794" y="116632"/>
            <a:ext cx="217937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тесты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0"/>
            <a:ext cx="561662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экране можно быстро выполнить преобразования в деформированном тексте, превратив разрозненные предложения в связный текст. </a:t>
            </a:r>
          </a:p>
          <a:p>
            <a:endParaRPr lang="ru-RU" dirty="0"/>
          </a:p>
        </p:txBody>
      </p:sp>
      <p:pic>
        <p:nvPicPr>
          <p:cNvPr id="3" name="Рисунок 2" descr="0015-015-Rabota-s-deformirovannym-teksto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504" y="1268760"/>
            <a:ext cx="5820139" cy="4365104"/>
          </a:xfrm>
          <a:prstGeom prst="rect">
            <a:avLst/>
          </a:prstGeom>
        </p:spPr>
      </p:pic>
      <p:pic>
        <p:nvPicPr>
          <p:cNvPr id="4" name="Рисунок 3" descr="img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71800" y="206084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1196752"/>
            <a:ext cx="3961234" cy="5418051"/>
          </a:xfrm>
          <a:prstGeom prst="rect">
            <a:avLst/>
          </a:prstGeom>
        </p:spPr>
      </p:pic>
      <p:pic>
        <p:nvPicPr>
          <p:cNvPr id="3" name="Рисунок 2" descr="scrn_big_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87824" y="2780928"/>
            <a:ext cx="5898232" cy="38412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47664" y="188640"/>
            <a:ext cx="589796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Тесты, проверочные работы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7992888" cy="5981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дают такие уроки учащимся?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удовольствием посещать предмет.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счёт   повышенного интереса, существенно повышать качество знаний.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помощи яркого наглядного материала, легко воспринимать даже самый трудный материал.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Желание учиться ради познания, а не ради оценки.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Анализировать, сопоставлять события, действия, строить свои личные предположения и догадки на основе полученных знаний.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730148"/>
            <a:ext cx="849694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дают такие уроки учителю?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Более ярко и образно проводить каждый урок, шире раскрывать каждую, даже самую сложную тему.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Использовать   разнообразную наглядность (рисунки, фотографии, картины, схемы, тесты, тексты, музыку), которую трудоёмко использовать обычным путём.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Повысить качество обучения за счёт живого интереса ребёнка к предмету.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Подготовить учащихся начального звена к переходу в среднюю школу, на практике используя свои знания и умения.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260649"/>
            <a:ext cx="864096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Итак, я убедилась, что с применением ИКТ на уроках, учебный процесс направлен: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052736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развитие логического и критического мышления, воображения, самостоятельности;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2060848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заинтересованы, приобщены к творческому поиску; 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2780928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активизирована мыслительная деятельность каждого.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3573016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образовательный процесс становится не скучным, однообразным, а творческим;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4581128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эмоциональный фон урока становится более благоприятным, что очень важно для учебной деятельности ребёнка.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631_890x675_WYMevhJQ0VtiTm7Pa5sY.jpe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5545" y="2967335"/>
            <a:ext cx="71529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 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288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19872" y="1484784"/>
            <a:ext cx="5340085" cy="4005064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  <p:sp>
        <p:nvSpPr>
          <p:cNvPr id="2" name="TextBox 1"/>
          <p:cNvSpPr txBox="1"/>
          <p:nvPr/>
        </p:nvSpPr>
        <p:spPr>
          <a:xfrm>
            <a:off x="395536" y="188640"/>
            <a:ext cx="3888432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Урок как форма обучения относится к классно-урочной системе  обучения.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 является коллективной формой организации обучения, которой присущи постоянный состав учащихся, определенные временные рамки занятий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(45 мин),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твердо установленное расписание и организация учебной работы над одним и тем же материалом. Структура и методика проведения урока зависит от тех дидактических целей и задач, которые решаются в процессе изучения той или иной темы.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556792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3968" y="1700808"/>
            <a:ext cx="468052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любопытны. Внимание падает, когда обучаемым преподносятся известные им знания. Если учебный материал содержит мало или почти не содержит новой информации, то быстро достигается состояние « насыщения »: учащиеся отвлекаются от того, что происходит на занятиях, проявляют так называемое двигательное беспокойство. Поэтому педагогам следует постоянно помнить об « эффекте любопытства ».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908720"/>
            <a:ext cx="338437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же  осложняет работу учителя.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/>
          </a:p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Возрастные особенности младшего школьника: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неустойчивое внимание;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преобладание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наглядно-образнового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мышления;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повышенную двигательную активность;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стремление к игровой деятельности;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разнообразие познавательных интересов.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</p:txBody>
      </p:sp>
      <p:pic>
        <p:nvPicPr>
          <p:cNvPr id="5" name="Рисунок 4" descr="7838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88024" y="260648"/>
            <a:ext cx="3728461" cy="19096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332656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60648"/>
            <a:ext cx="4392488" cy="677108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2" y="3380125"/>
            <a:ext cx="396044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Учитывая возрастные и психологические особенности младших школьников, учитель должен стараться разнообразить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урок: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играми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агадками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ребусами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кроссвордами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яркой броской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наглядностью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476672"/>
            <a:ext cx="4104456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Учеба-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труд, и труд не легкий. Ребенок с малых лет должен понимать, что все достигается трудом и что трудиться не просто.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этом учитель должен сделать так, чтобы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нелегкий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учебный труд приносил школьнику удовлетворение, радость, возбуждал желание вновь и вновь познавать новое. </a:t>
            </a:r>
          </a:p>
          <a:p>
            <a:endParaRPr lang="ru-RU" dirty="0"/>
          </a:p>
        </p:txBody>
      </p:sp>
      <p:pic>
        <p:nvPicPr>
          <p:cNvPr id="8" name="Рисунок 7" descr="DSC0342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60032" y="188640"/>
            <a:ext cx="4091947" cy="3068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60648"/>
            <a:ext cx="32403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Пути 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решения проблемы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Говоря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 организации процесса обучения, нельзя забывать также о нестандартных формах организации учебно-познавательной деятельности детей на самом уроке.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Как заинтересовать ребят изучением предметов, сделать уроки любимыми, увлекательными?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32040" y="3164681"/>
            <a:ext cx="388843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Возможности нетрадиционных уроков велики: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они являются средством формирования познавательной деятельности школьников, активизации учащихся в процессе учебной работы, а также одним из способов стимулирования и развития интереса к учению. Но в то же время они должны реализовывать обучающие, развивающие и воспитательные задачи, которые ставятся на каждом уроке.</a:t>
            </a:r>
          </a:p>
          <a:p>
            <a:endParaRPr lang="ru-RU" dirty="0"/>
          </a:p>
        </p:txBody>
      </p:sp>
      <p:pic>
        <p:nvPicPr>
          <p:cNvPr id="5" name="Рисунок 4" descr="DSC038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3789040"/>
            <a:ext cx="3611893" cy="27089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DSC0258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32040" y="224644"/>
            <a:ext cx="3755909" cy="28169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7488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404664"/>
            <a:ext cx="324036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Нестандартный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урок – это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импровизированное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учебное занятие,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имеет нетрадиционную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структуру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4365104"/>
            <a:ext cx="828092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Нетрадиционные уроки в начальной школе по-прежнему занимают значительное место. Это связано с возрастными особенностями младших школьников, игровой основой данных уроков, оригинальностью их проведения.</a:t>
            </a:r>
          </a:p>
          <a:p>
            <a:endParaRPr lang="ru-RU" dirty="0"/>
          </a:p>
        </p:txBody>
      </p:sp>
      <p:pic>
        <p:nvPicPr>
          <p:cNvPr id="5" name="Рисунок 4" descr="DSC0257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23928" y="332656"/>
            <a:ext cx="4764021" cy="3573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88640"/>
            <a:ext cx="72728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чём выигрышна форма нетрадиционного урока?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ней представлены не только игровые моменты, оригинальная подача материала, занятость учащихся не только при подготовке уроков, но и в проведении самих уроков через различные формы коллективной и групповой работы. Задания, которые получают дети на нетрадиционных уроках, помогают им жить в атмосфере творческого поиска.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2636912"/>
            <a:ext cx="309634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Виды использования: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Нетрадиционными могут быть и организационный момент, и ход урока,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Это зависит от профессионализма и творческого таланта учителя.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как во время проведения урока приобретения новых знаний, так и на уроках формирования умений и навыков, обобщения и систематизации знаний, на уроках повторения, контроля.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DSC02568.JP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39952" y="2564904"/>
            <a:ext cx="4728525" cy="35463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116632"/>
            <a:ext cx="70567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Классификация нетрадиционных уроков: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интегрированный урок; урок, который ведут ученики; «Турнир знатоков»; «Поле чудес»; «Счастливый случай»; урок-сказка; урок-экскурсия; урок – путешествие; урок «Что? Где? Когда?»; урок-турнир: соревнование; урок-аукцион; ролевая игра; урок-концерт; КВН; парный опрос; урок «Эврика»; проблемная игра «Мозговой штурм».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2204864"/>
            <a:ext cx="3528392" cy="4392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 своих уроках использую дидактические и сюжетно-ролевые игры, кроссворды, загадки, ребусы, стараюсь преподнести новый материал в необычной форме. Подготовка нетрадиционных уроков требует много времени и усилий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Так как в начальной школе невозможно провести урок без привлечения средств наглядности, часто возникают проблемы.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Где найти, нужный материал и как лучше его продемонстрировать?</a:t>
            </a:r>
          </a:p>
          <a:p>
            <a:endParaRPr lang="ru-RU" dirty="0"/>
          </a:p>
        </p:txBody>
      </p:sp>
      <p:pic>
        <p:nvPicPr>
          <p:cNvPr id="4" name="Рисунок 3" descr="DSC0341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67944" y="2204864"/>
            <a:ext cx="4956043" cy="3717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139952" y="6165304"/>
            <a:ext cx="4644669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ИНТЕЛЛЕКТУАЛЬНАЯ ИГРА  «УМНИКИ И УМНИЦЫ»</a:t>
            </a:r>
            <a:endParaRPr lang="ru-RU" sz="16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743</TotalTime>
  <Words>1233</Words>
  <Application>Microsoft Office PowerPoint</Application>
  <PresentationFormat>Экран (4:3)</PresentationFormat>
  <Paragraphs>114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Константин Синявцев</dc:creator>
  <cp:lastModifiedBy>xxx</cp:lastModifiedBy>
  <cp:revision>74</cp:revision>
  <dcterms:created xsi:type="dcterms:W3CDTF">2016-02-23T14:23:43Z</dcterms:created>
  <dcterms:modified xsi:type="dcterms:W3CDTF">2017-10-13T17:59:15Z</dcterms:modified>
</cp:coreProperties>
</file>