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8" r:id="rId4"/>
    <p:sldId id="279" r:id="rId5"/>
    <p:sldId id="258" r:id="rId6"/>
    <p:sldId id="259" r:id="rId7"/>
    <p:sldId id="260" r:id="rId8"/>
    <p:sldId id="261" r:id="rId9"/>
    <p:sldId id="277" r:id="rId10"/>
    <p:sldId id="263" r:id="rId11"/>
    <p:sldId id="27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27EE4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1" d="100"/>
          <a:sy n="91" d="100"/>
        </p:scale>
        <p:origin x="-84" y="3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4FB0842-1F13-4DFF-A3C7-2179EF780531}" type="datetimeFigureOut">
              <a:rPr lang="ru-RU" smtClean="0"/>
              <a:pPr/>
              <a:t>17.06.2016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150534D-04E9-4A55-80AE-D750F31E6B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FB0842-1F13-4DFF-A3C7-2179EF780531}" type="datetimeFigureOut">
              <a:rPr lang="ru-RU" smtClean="0"/>
              <a:pPr/>
              <a:t>17.06.2016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50534D-04E9-4A55-80AE-D750F31E6B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FB0842-1F13-4DFF-A3C7-2179EF780531}" type="datetimeFigureOut">
              <a:rPr lang="ru-RU" smtClean="0"/>
              <a:pPr/>
              <a:t>17.06.2016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50534D-04E9-4A55-80AE-D750F31E6B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FB0842-1F13-4DFF-A3C7-2179EF780531}" type="datetimeFigureOut">
              <a:rPr lang="ru-RU" smtClean="0"/>
              <a:pPr/>
              <a:t>17.06.2016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50534D-04E9-4A55-80AE-D750F31E6B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FB0842-1F13-4DFF-A3C7-2179EF780531}" type="datetimeFigureOut">
              <a:rPr lang="ru-RU" smtClean="0"/>
              <a:pPr/>
              <a:t>17.06.2016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50534D-04E9-4A55-80AE-D750F31E6B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FB0842-1F13-4DFF-A3C7-2179EF780531}" type="datetimeFigureOut">
              <a:rPr lang="ru-RU" smtClean="0"/>
              <a:pPr/>
              <a:t>17.06.2016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50534D-04E9-4A55-80AE-D750F31E6B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FB0842-1F13-4DFF-A3C7-2179EF780531}" type="datetimeFigureOut">
              <a:rPr lang="ru-RU" smtClean="0"/>
              <a:pPr/>
              <a:t>17.06.2016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50534D-04E9-4A55-80AE-D750F31E6B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FB0842-1F13-4DFF-A3C7-2179EF780531}" type="datetimeFigureOut">
              <a:rPr lang="ru-RU" smtClean="0"/>
              <a:pPr/>
              <a:t>17.06.2016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50534D-04E9-4A55-80AE-D750F31E6B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FB0842-1F13-4DFF-A3C7-2179EF780531}" type="datetimeFigureOut">
              <a:rPr lang="ru-RU" smtClean="0"/>
              <a:pPr/>
              <a:t>17.06.2016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50534D-04E9-4A55-80AE-D750F31E6B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64FB0842-1F13-4DFF-A3C7-2179EF780531}" type="datetimeFigureOut">
              <a:rPr lang="ru-RU" smtClean="0"/>
              <a:pPr/>
              <a:t>17.06.2016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50534D-04E9-4A55-80AE-D750F31E6B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4FB0842-1F13-4DFF-A3C7-2179EF780531}" type="datetimeFigureOut">
              <a:rPr lang="ru-RU" smtClean="0"/>
              <a:pPr/>
              <a:t>17.06.2016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150534D-04E9-4A55-80AE-D750F31E6B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64FB0842-1F13-4DFF-A3C7-2179EF780531}" type="datetimeFigureOut">
              <a:rPr lang="ru-RU" smtClean="0"/>
              <a:pPr/>
              <a:t>17.06.2016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8150534D-04E9-4A55-80AE-D750F31E6B9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836712"/>
            <a:ext cx="8276456" cy="2664296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/>
              <a:t>Анализ основных норм взаимозаменяемости соединений редуктора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xmlns="" val="26507015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2050" name="Picture 2" descr="C:\Users\Public\Pictures\Sample Pictures\Autumn Leav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5974654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en-GB" dirty="0" err="1" smtClean="0"/>
              <a:t>Рефлексия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dirty="0" smtClean="0"/>
              <a:t>способствовало ли проведенное занятие повышению Вашей профессиональной самооценки?</a:t>
            </a:r>
            <a:br>
              <a:rPr lang="ru-RU" sz="1200" dirty="0" smtClean="0"/>
            </a:br>
            <a:r>
              <a:rPr lang="ru-RU" sz="1200" dirty="0" smtClean="0"/>
              <a:t>поможет ли работа на занятии в Вашей </a:t>
            </a:r>
            <a:r>
              <a:rPr lang="ru-RU" sz="1200" smtClean="0"/>
              <a:t>профессиональной </a:t>
            </a:r>
            <a:r>
              <a:rPr lang="ru-RU" sz="1200" smtClean="0"/>
              <a:t>деятельности?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C:\Users\Public\Pictures\Sample Pictures\Garden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2" y="1481138"/>
            <a:ext cx="6034616" cy="45259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2572912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972008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r>
              <a:rPr lang="ru-RU" b="1" dirty="0" smtClean="0"/>
              <a:t>- </a:t>
            </a:r>
            <a:r>
              <a:rPr lang="ru-RU" dirty="0" smtClean="0"/>
              <a:t>научиться</a:t>
            </a:r>
            <a:r>
              <a:rPr lang="ru-RU" b="1" dirty="0" smtClean="0"/>
              <a:t> </a:t>
            </a:r>
            <a:r>
              <a:rPr lang="ru-RU" dirty="0" smtClean="0"/>
              <a:t>выполнять анализ</a:t>
            </a:r>
            <a:r>
              <a:rPr lang="ru-RU" b="1" dirty="0" smtClean="0"/>
              <a:t> </a:t>
            </a:r>
            <a:r>
              <a:rPr lang="ru-RU" dirty="0" smtClean="0"/>
              <a:t>основных норм взаимозаменяемости соединений, через расчет посадки  соединений редуктора;</a:t>
            </a:r>
          </a:p>
          <a:p>
            <a:r>
              <a:rPr lang="ru-RU" dirty="0" smtClean="0"/>
              <a:t>- закрепить навык работы с нормативно-технической  документацией.</a:t>
            </a:r>
          </a:p>
          <a:p>
            <a:endParaRPr lang="ru-RU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учебного занятия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831502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ОК 1. Понимать сущность и социальную значимость своей будущей профессии, проявлять к ней устойчивый интерес.</a:t>
            </a:r>
          </a:p>
          <a:p>
            <a:r>
              <a:rPr lang="ru-RU" dirty="0" smtClean="0"/>
              <a:t>ОК 2. Организовывать собственную деятельность, выбирать типовые методы и способы выполнения профессиональных задач, оценивать их эффективность и качество;</a:t>
            </a:r>
          </a:p>
          <a:p>
            <a:r>
              <a:rPr lang="ru-RU" dirty="0" smtClean="0"/>
              <a:t>ОК 3. Принимать решения в стандартных и нестандартных ситуациях и нести за них ответственность;</a:t>
            </a:r>
          </a:p>
          <a:p>
            <a:r>
              <a:rPr lang="ru-RU" dirty="0" smtClean="0"/>
              <a:t>ОК 4. Осуществлять поиск и использование информации, необходимой для эффективного выполнения профессиональных задач, профессионального и личностного развития;</a:t>
            </a:r>
          </a:p>
          <a:p>
            <a:r>
              <a:rPr lang="ru-RU" dirty="0" smtClean="0"/>
              <a:t>ОК 6. Работать в коллективе и команде, эффективно общаться с коллегами, руководством, потребителями;</a:t>
            </a:r>
          </a:p>
          <a:p>
            <a:r>
              <a:rPr lang="ru-RU" dirty="0" smtClean="0"/>
              <a:t> ОК 7. Брать на себя ответственность за работу членов команды (подчиненных) результат выполнения заданий.</a:t>
            </a:r>
          </a:p>
          <a:p>
            <a:r>
              <a:rPr lang="ru-RU" dirty="0" smtClean="0"/>
              <a:t>ПК 1.5. Выполнять требования нормативно-технической документации.</a:t>
            </a:r>
          </a:p>
          <a:p>
            <a:r>
              <a:rPr lang="ru-RU" b="1" dirty="0" smtClean="0"/>
              <a:t> 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Общие компетенции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ПК 1.5. Выполнять требования нормативно-технической документации.</a:t>
            </a:r>
          </a:p>
          <a:p>
            <a:r>
              <a:rPr lang="ru-RU" b="1" smtClean="0"/>
              <a:t> </a:t>
            </a:r>
            <a:endParaRPr lang="ru-RU" smtClean="0"/>
          </a:p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Профессиональные компетенции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1412776"/>
            <a:ext cx="8136904" cy="4608512"/>
          </a:xfrm>
        </p:spPr>
        <p:txBody>
          <a:bodyPr>
            <a:normAutofit fontScale="25000" lnSpcReduction="20000"/>
          </a:bodyPr>
          <a:lstStyle/>
          <a:p>
            <a:pPr marL="109728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 </a:t>
            </a:r>
          </a:p>
          <a:p>
            <a:pPr algn="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Главному конструктору</a:t>
            </a:r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ООО «Консоль»</a:t>
            </a:r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4800" b="1" dirty="0" err="1" smtClean="0">
                <a:latin typeface="Times New Roman" pitchFamily="18" charset="0"/>
                <a:cs typeface="Times New Roman" pitchFamily="18" charset="0"/>
              </a:rPr>
              <a:t>О.С.Скрыпченковой</a:t>
            </a:r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endParaRPr lang="ru-RU" sz="5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Уважаемая Ольга Сергеевна,</a:t>
            </a:r>
          </a:p>
          <a:p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	Прошу Вас разработать техническую документацию, в срок до  01.0516 г., для производства редуктора  типов РД 01.00.03- 01.00.10, используя номенклатуру наших изделий. </a:t>
            </a:r>
          </a:p>
          <a:p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	Дополнительные данные о  указаны в приложении к письму-заявке.</a:t>
            </a:r>
          </a:p>
          <a:p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5600" b="1" u="sng" dirty="0" smtClean="0">
                <a:latin typeface="Times New Roman" pitchFamily="18" charset="0"/>
                <a:cs typeface="Times New Roman" pitchFamily="18" charset="0"/>
              </a:rPr>
              <a:t>Приложение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: упомянутое, на 1-5 листе.</a:t>
            </a:r>
          </a:p>
          <a:p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		Генеральный директор		      __________________/И.Л. Толстых/</a:t>
            </a: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109728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Письмо заявка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512839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/>
          <a:lstStyle/>
          <a:p>
            <a:r>
              <a:rPr lang="ru-RU" dirty="0" smtClean="0"/>
              <a:t>Производственное задание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827584" y="1844824"/>
            <a:ext cx="72008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250000"/>
              </a:lnSpc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. Выполнить анализ посадки соединения 4/2 узла редуктора </a:t>
            </a:r>
          </a:p>
          <a:p>
            <a:pPr lvl="0">
              <a:lnSpc>
                <a:spcPct val="250000"/>
              </a:lnSpc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2.Проставить на эскизе вала редуктора  обозначение исполнительных размеров одним из трех способов согласно требованиям ГОСТ 2.307-79 и ГОСТ 28346 – 89 ОНВ ЕСДП </a:t>
            </a:r>
          </a:p>
          <a:p>
            <a:pPr lvl="0">
              <a:lnSpc>
                <a:spcPct val="250000"/>
              </a:lnSpc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3.Выбрать из полученных вариантов посадок -  посадку с зазором, с нулевым зазором или с натягом </a:t>
            </a:r>
          </a:p>
          <a:p>
            <a:pPr lvl="0">
              <a:lnSpc>
                <a:spcPct val="250000"/>
              </a:lnSpc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4.Сделать доклад о проделанной работе</a:t>
            </a:r>
          </a:p>
          <a:p>
            <a:pPr>
              <a:lnSpc>
                <a:spcPct val="250000"/>
              </a:lnSpc>
            </a:pP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1560" y="1628800"/>
            <a:ext cx="8136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32299160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/>
              <a:t>Эскиз редуктора</a:t>
            </a:r>
            <a:endParaRPr lang="ru-RU" sz="4400" dirty="0"/>
          </a:p>
        </p:txBody>
      </p:sp>
      <p:sp>
        <p:nvSpPr>
          <p:cNvPr id="6" name="TextBox 5"/>
          <p:cNvSpPr txBox="1"/>
          <p:nvPr/>
        </p:nvSpPr>
        <p:spPr>
          <a:xfrm>
            <a:off x="971600" y="2204864"/>
            <a:ext cx="705678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b="1" dirty="0" smtClean="0"/>
          </a:p>
          <a:p>
            <a:pPr>
              <a:buFont typeface="Arial" pitchFamily="34" charset="0"/>
              <a:buChar char="•"/>
            </a:pPr>
            <a:endParaRPr lang="ru-RU" sz="2800" b="1" dirty="0" smtClean="0"/>
          </a:p>
          <a:p>
            <a:pPr>
              <a:buFont typeface="Arial" pitchFamily="34" charset="0"/>
              <a:buChar char="•"/>
            </a:pPr>
            <a:endParaRPr lang="ru-RU" sz="2800" dirty="0"/>
          </a:p>
        </p:txBody>
      </p:sp>
      <p:pic>
        <p:nvPicPr>
          <p:cNvPr id="8" name="Рисунок 7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3220442" y="460078"/>
            <a:ext cx="2786223" cy="5843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576496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Ведомость выполнения производственного задания  рабочей группы 1</a:t>
            </a:r>
            <a:br>
              <a:rPr lang="ru-RU" sz="2000" dirty="0" smtClean="0"/>
            </a:br>
            <a:endParaRPr lang="ru-RU" sz="2000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1533207" y="1535430"/>
          <a:ext cx="6567185" cy="4053810"/>
        </p:xfrm>
        <a:graphic>
          <a:graphicData uri="http://schemas.openxmlformats.org/drawingml/2006/table">
            <a:tbl>
              <a:tblPr/>
              <a:tblGrid>
                <a:gridCol w="424043"/>
                <a:gridCol w="1206260"/>
                <a:gridCol w="864555"/>
                <a:gridCol w="594896"/>
                <a:gridCol w="874847"/>
                <a:gridCol w="972967"/>
                <a:gridCol w="680665"/>
                <a:gridCol w="948952"/>
              </a:tblGrid>
              <a:tr h="131320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Times New Roman"/>
                          <a:ea typeface="Times New Roman"/>
                        </a:rPr>
                        <a:t>N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latin typeface="Times New Roman"/>
                          <a:ea typeface="Times New Roman"/>
                        </a:rPr>
                        <a:t>п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/</a:t>
                      </a:r>
                      <a:r>
                        <a:rPr lang="ru-RU" sz="1400" b="1" dirty="0" err="1">
                          <a:latin typeface="Times New Roman"/>
                          <a:ea typeface="Times New Roman"/>
                        </a:rPr>
                        <a:t>п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</a:rPr>
                        <a:t>ФИО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Анализ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</a:rPr>
                        <a:t>СПД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</a:rPr>
                        <a:t>Эскиз вала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Ответ на вопрос /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доклад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Тест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Итог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515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</a:rPr>
                        <a:t>Бачурин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</a:rPr>
                        <a:t>Женя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515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</a:rPr>
                        <a:t>Булатов Илья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515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u="sng">
                          <a:latin typeface="Times New Roman"/>
                          <a:ea typeface="Times New Roman"/>
                        </a:rPr>
                        <a:t>Доронин Рома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515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</a:rPr>
                        <a:t>4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</a:rPr>
                        <a:t>Дутлов Миша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4602160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276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6408"/>
                <a:gridCol w="1800200"/>
                <a:gridCol w="1800200"/>
                <a:gridCol w="1728192"/>
                <a:gridCol w="2314600"/>
              </a:tblGrid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Times New Roman"/>
                          <a:ea typeface="Times New Roman"/>
                        </a:rPr>
                        <a:t>N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latin typeface="Times New Roman"/>
                          <a:ea typeface="Times New Roman"/>
                        </a:rPr>
                        <a:t>п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/</a:t>
                      </a:r>
                      <a:r>
                        <a:rPr lang="ru-RU" sz="1400" b="1" dirty="0" err="1">
                          <a:latin typeface="Times New Roman"/>
                          <a:ea typeface="Times New Roman"/>
                        </a:rPr>
                        <a:t>п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</a:rPr>
                        <a:t>ФИО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</a:rPr>
                        <a:t>Задание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</a:rPr>
                        <a:t>Допуск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Посадка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</a:rPr>
                        <a:t>Бачурин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</a:rPr>
                        <a:t>Женя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56 Н7/r6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</a:rPr>
                        <a:t>Булатов Илья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4</a:t>
                      </a:r>
                      <a:r>
                        <a:rPr lang="en-US" sz="1200">
                          <a:latin typeface="Times New Roman"/>
                          <a:ea typeface="Times New Roman"/>
                        </a:rPr>
                        <a:t>8</a:t>
                      </a:r>
                      <a:r>
                        <a:rPr lang="ru-RU" sz="1200">
                          <a:latin typeface="Times New Roman"/>
                          <a:ea typeface="Times New Roman"/>
                        </a:rPr>
                        <a:t> Н7/</a:t>
                      </a:r>
                      <a:r>
                        <a:rPr lang="en-US" sz="1200">
                          <a:latin typeface="Times New Roman"/>
                          <a:ea typeface="Times New Roman"/>
                        </a:rPr>
                        <a:t>p</a:t>
                      </a:r>
                      <a:r>
                        <a:rPr lang="ru-RU" sz="1200">
                          <a:latin typeface="Times New Roman"/>
                          <a:ea typeface="Times New Roman"/>
                        </a:rPr>
                        <a:t>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u="sng">
                          <a:latin typeface="Times New Roman"/>
                          <a:ea typeface="Times New Roman"/>
                        </a:rPr>
                        <a:t>Доронин Рома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40</a:t>
                      </a:r>
                      <a:r>
                        <a:rPr lang="ru-RU" sz="1200">
                          <a:latin typeface="Times New Roman"/>
                          <a:ea typeface="Times New Roman"/>
                        </a:rPr>
                        <a:t> Е7/</a:t>
                      </a:r>
                      <a:r>
                        <a:rPr lang="en-US" sz="1200">
                          <a:latin typeface="Times New Roman"/>
                          <a:ea typeface="Times New Roman"/>
                        </a:rPr>
                        <a:t>js</a:t>
                      </a:r>
                      <a:r>
                        <a:rPr lang="ru-RU" sz="1200">
                          <a:latin typeface="Times New Roman"/>
                          <a:ea typeface="Times New Roman"/>
                        </a:rPr>
                        <a:t>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</a:rPr>
                        <a:t>4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</a:rPr>
                        <a:t>Дутлов Миша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60</a:t>
                      </a:r>
                      <a:r>
                        <a:rPr lang="en-US" sz="1200" dirty="0">
                          <a:latin typeface="Times New Roman"/>
                          <a:ea typeface="Times New Roman"/>
                        </a:rPr>
                        <a:t> H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7/</a:t>
                      </a:r>
                      <a:r>
                        <a:rPr lang="en-US" sz="1200" dirty="0">
                          <a:latin typeface="Times New Roman"/>
                          <a:ea typeface="Times New Roman"/>
                        </a:rPr>
                        <a:t>t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200" dirty="0" smtClean="0"/>
              <a:t>Ведомость выполнения производственного задания  рабочей группы 1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488</TotalTime>
  <Words>299</Words>
  <Application>Microsoft Office PowerPoint</Application>
  <PresentationFormat>Экран (4:3)</PresentationFormat>
  <Paragraphs>90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Открытая</vt:lpstr>
      <vt:lpstr>Анализ основных норм взаимозаменяемости соединений редуктора</vt:lpstr>
      <vt:lpstr>Цель учебного занятия</vt:lpstr>
      <vt:lpstr>Общие компетенции</vt:lpstr>
      <vt:lpstr>Профессиональные компетенции</vt:lpstr>
      <vt:lpstr>Письмо заявка</vt:lpstr>
      <vt:lpstr>Производственное задание</vt:lpstr>
      <vt:lpstr>Эскиз редуктора</vt:lpstr>
      <vt:lpstr>Ведомость выполнения производственного задания  рабочей группы 1 </vt:lpstr>
      <vt:lpstr>Ведомость выполнения производственного задания  рабочей группы 1 </vt:lpstr>
      <vt:lpstr>Слайд 10</vt:lpstr>
      <vt:lpstr>   Рефлексия способствовало ли проведенное занятие повышению Вашей профессиональной самооценки? поможет ли работа на занятии в Вашей профессиональной деятельности?    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Papasha</dc:creator>
  <cp:lastModifiedBy>1</cp:lastModifiedBy>
  <cp:revision>40</cp:revision>
  <dcterms:created xsi:type="dcterms:W3CDTF">2014-05-12T17:15:41Z</dcterms:created>
  <dcterms:modified xsi:type="dcterms:W3CDTF">2016-06-16T19:05:17Z</dcterms:modified>
</cp:coreProperties>
</file>