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72" r:id="rId4"/>
    <p:sldId id="271" r:id="rId5"/>
    <p:sldId id="273" r:id="rId6"/>
    <p:sldId id="261" r:id="rId7"/>
    <p:sldId id="275" r:id="rId8"/>
    <p:sldId id="262" r:id="rId9"/>
    <p:sldId id="276" r:id="rId10"/>
    <p:sldId id="263" r:id="rId11"/>
    <p:sldId id="277" r:id="rId12"/>
    <p:sldId id="264" r:id="rId13"/>
    <p:sldId id="278" r:id="rId14"/>
    <p:sldId id="265" r:id="rId15"/>
    <p:sldId id="279" r:id="rId16"/>
    <p:sldId id="266" r:id="rId17"/>
    <p:sldId id="280" r:id="rId18"/>
    <p:sldId id="267" r:id="rId19"/>
    <p:sldId id="281" r:id="rId20"/>
    <p:sldId id="268" r:id="rId21"/>
    <p:sldId id="28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62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B8FC34-B314-4A66-A499-AD3C819DCBCE}" type="datetimeFigureOut">
              <a:rPr lang="ru-RU" smtClean="0"/>
              <a:t>13.10.2017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90C137-B5D3-4CFC-AC9E-5548FDE11208}" type="slidenum">
              <a:rPr lang="ru-RU" smtClean="0"/>
              <a:t>‹#›</a:t>
            </a:fld>
            <a:endParaRPr lang="ru-RU"/>
          </a:p>
        </p:txBody>
      </p:sp>
    </p:spTree>
    <p:extLst>
      <p:ext uri="{BB962C8B-B14F-4D97-AF65-F5344CB8AC3E}">
        <p14:creationId xmlns:p14="http://schemas.microsoft.com/office/powerpoint/2010/main" val="1359421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E082829B-34EA-4801-96A7-57DB4C319AEB}" type="datetimeFigureOut">
              <a:rPr lang="ru-RU" smtClean="0"/>
              <a:t>13.10.2017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082829B-34EA-4801-96A7-57DB4C319AEB}" type="datetimeFigureOut">
              <a:rPr lang="ru-RU" smtClean="0"/>
              <a:t>13.10.2017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082829B-34EA-4801-96A7-57DB4C319AEB}" type="datetimeFigureOut">
              <a:rPr lang="ru-RU" smtClean="0"/>
              <a:t>13.10.2017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082829B-34EA-4801-96A7-57DB4C319AEB}" type="datetimeFigureOut">
              <a:rPr lang="ru-RU" smtClean="0"/>
              <a:t>13.10.2017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082829B-34EA-4801-96A7-57DB4C319AEB}" type="datetimeFigureOut">
              <a:rPr lang="ru-RU" smtClean="0"/>
              <a:t>13.10.2017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082829B-34EA-4801-96A7-57DB4C319AEB}" type="datetimeFigureOut">
              <a:rPr lang="ru-RU" smtClean="0"/>
              <a:t>13.10.2017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E082829B-34EA-4801-96A7-57DB4C319AEB}" type="datetimeFigureOut">
              <a:rPr lang="ru-RU" smtClean="0"/>
              <a:t>13.10.2017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082829B-34EA-4801-96A7-57DB4C319AEB}" type="datetimeFigureOut">
              <a:rPr lang="ru-RU" smtClean="0"/>
              <a:t>13.10.2017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82829B-34EA-4801-96A7-57DB4C319AEB}" type="datetimeFigureOut">
              <a:rPr lang="ru-RU" smtClean="0"/>
              <a:t>13.10.2017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082829B-34EA-4801-96A7-57DB4C319AEB}" type="datetimeFigureOut">
              <a:rPr lang="ru-RU" smtClean="0"/>
              <a:t>13.10.2017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7C33-17DD-4044-A378-75A9636D476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082829B-34EA-4801-96A7-57DB4C319AEB}" type="datetimeFigureOut">
              <a:rPr lang="ru-RU" smtClean="0"/>
              <a:t>13.10.2017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A197C33-17DD-4044-A378-75A9636D476A}"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E082829B-34EA-4801-96A7-57DB4C319AEB}" type="datetimeFigureOut">
              <a:rPr lang="ru-RU" smtClean="0"/>
              <a:t>13.10.2017</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2A197C33-17DD-4044-A378-75A9636D476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images.yandex.ru/yandsearch?source=wiz&amp;uinfo=sw-1338-sh-837-fw-1113-fh-598-pd-1&amp;p=2&amp;text=%D1%80%D0%B8%D1%81%D1%83%D0%BD%D0%BA%D0%B8%20%D0%BE%D1%81%D0%B5%D0%BD%D0%BD%D0%B8%D1%85%20%D0%BB%D0%B8%D1%81%D1%82%D1%8C%D0%B5%D0%B2&amp;noreask=1&amp;pos=76&amp;rpt=simage&amp;lr=213&amp;img_url=http://img0.liveinternet.ru/images/attach/c/3/78/83/78083858_77769774_984.png"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yandex.ru/yandsearch?source=wiz&amp;text=%D0%BE%D0%B1%D1%8B%D0%BA%D0%BD%D0%BE%D0%B2%D0%B5%D0%BD%D0%BD%D0%B0%D1%8F%20%D0%BA%D1%83%D0%BA%D1%83%D1%88%D0%BA%D0%B0%20%D1%84%D0%BE%D1%82%D0%BE&amp;noreask=1&amp;pos=3&amp;rpt=simage&amp;lr=213&amp;uinfo=sw-1338-sh-837-fw-1113-fh-598-pd-1&amp;img_url=http://shkolazhizni.ru/img/content/i72/72493_or.jpg" TargetMode="Externa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yandex.ru/yandsearch?source=wiz&amp;text=%D0%BF%D0%BE%D0%BB%D0%B5%D0%B2%D0%BE%D0%B9%20%D0%B6%D0%B0%D0%B2%D0%BE%D1%80%D0%BE%D0%BD%D0%BE%D0%BA%20%D1%84%D0%BE%D1%82%D0%BE&amp;noreask=1&amp;pos=2&amp;rpt=simage&amp;lr=213&amp;uinfo=sw-1338-sh-837-fw-1113-fh-598-pd-1&amp;img_url=http://upload.wikimedia.org/wikipedia/commons/d/d8/Alauda_arvensis_2.jpg" TargetMode="Externa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mages.yandex.ru/yandsearch?source=wiz&amp;text=%D0%B7%D1%8F%D0%B1%D0%BB%D0%B8%D0%BA%20%D1%84%D0%BE%D1%82%D0%BE%20%D0%BF%D1%82%D0%B8%D1%86%D0%B0&amp;noreask=1&amp;pos=1&amp;rpt=simage&amp;lr=213&amp;uinfo=sw-1338-sh-837-fw-1113-fh-598-pd-1&amp;img_url=http://pogoda.a42.ru/img/news/197.jpg" TargetMode="Externa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images.yandex.ru/yandsearch?source=wiz&amp;text=%D0%BE%D0%B1%D1%8B%D0%BA%D0%BD%D0%BE%D0%B2%D0%B5%D0%BD%D0%BD%D0%B0%D1%8F%20%D0%B8%D0%B2%D0%BE%D0%BB%D0%B3%D0%B0%20%D1%84%D0%BE%D1%82%D0%BE&amp;noreask=1&amp;pos=6&amp;rpt=simage&amp;lr=213&amp;uinfo=sw-1338-sh-837-fw-1113-fh-598-pd-1&amp;img_url=http://club.foto.ru/gallery/images/small/2008/10/23/1211114.jpg" TargetMode="Externa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yandex.ru/yandsearch?source=wiz&amp;text=%D0%BA%D0%B0%D0%BC%D1%8B%D1%88%D0%BE%D0%B2%D0%B0%D1%8F%20%D0%BE%D0%B2%D1%81%D1%8F%D0%BD%D0%BA%D0%B0%20%D1%84%D0%BE%D1%82%D0%BE&amp;noreask=1&amp;pos=0&amp;rpt=simage&amp;lr=213&amp;uinfo=sw-1338-sh-837-fw-1113-fh-598-pd-1&amp;img_url=http://www.floranimal.ru/gallery/big/1716.jpg"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yandex.ru/yandsearch?source=wiz&amp;text=%D0%BF%D0%B5%D1%80%D0%B5%D0%BF%D0%B5%D0%BB%20%D1%84%D0%BE%D1%82%D0%BE%20%D0%BF%D1%82%D0%B8%D1%86%D1%8B&amp;noreask=1&amp;pos=0&amp;rpt=simage&amp;lr=213&amp;uinfo=sw-1338-sh-837-fw-1113-fh-598-pd-1&amp;img_url=http://img1.liveinternet.ru/images/foto/c/0/apps/3/785/3785665_252.jpg" TargetMode="External"/><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yandex.ru/yandsearch?source=wiz&amp;uinfo=sw-1338-sh-837-fw-1113-fh-598-pd-1&amp;p=2&amp;text=%D0%B3%D0%BE%D1%80%D0%BE%D0%B4%D1%81%D0%BA%D0%B0%D1%8F%20%D0%BB%D0%B0%D1%81%D1%82%D0%BE%D1%87%D0%BA%D0%B0%20%D1%84%D0%BE%D1%82%D0%BE&amp;noreask=1&amp;pos=82&amp;rpt=simage&amp;lr=213&amp;img_url=http://www.newsprom.ru/photo/121861654829069.jpg" TargetMode="Externa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hyperlink" Target="http://images.yandex.ru/yandsearch?source=wiz&amp;text=%D1%84%D0%BE%D1%82%D0%BE%20%D0%BE%D1%81%D0%B5%D0%BD%D0%BD%D0%B8%D1%85%20%D0%BB%D0%B8%D1%81%D1%82%D1%8C%D0%B5%D0%B2&amp;noreask=1&amp;pos=13&amp;rpt=simage&amp;lr=213&amp;uinfo=sw-1338-sh-837-fw-1113-fh-598-pd-1&amp;img_url=http://img-fotki.yandex.ru/get/3306/xenia5577.2/0_1ba40_b59f31f0_X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images.yandex.ru/yandsearch?source=wiz&amp;text=%D1%84%D0%BE%D1%82%D0%BE%20%D0%BE%D1%81%D0%B5%D0%BD%D0%BD%D0%B8%D1%85%20%D0%BB%D0%B8%D1%81%D1%82%D1%8C%D0%B5%D0%B2&amp;noreask=1&amp;pos=24&amp;rpt=simage&amp;lr=213&amp;uinfo=sw-1338-sh-837-fw-1113-fh-598-pd-1&amp;img_url=http://beauty-trend.ru/filestorage/news/elements/small-118.jpeg" TargetMode="External"/><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yandex.ru/yandsearch?source=wiz&amp;text=%D0%BF%D0%B5%D0%B2%D1%87%D0%B8%D0%B9%20%D0%B4%D1%80%D0%BE%D0%B7%D0%B4%20%D1%84%D0%BE%D1%82%D0%BE&amp;noreask=1&amp;pos=3&amp;rpt=simage&amp;lr=213&amp;uinfo=sw-1338-sh-837-fw-1113-fh-598-pd-1&amp;img_url=http://www.horeman.ru/_pu/0/38587231.jpg" TargetMode="Externa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hyperlink" Target="http://images.yandex.ru/yandsearch?source=wiz&amp;text=%D1%84%D0%BE%D1%82%D0%BE%20%D0%BE%D1%81%D0%B5%D0%BD%D0%BD%D0%B8%D1%85%20%D0%BB%D0%B8%D1%81%D1%82%D1%8C%D0%B5%D0%B2&amp;noreask=1&amp;pos=28&amp;rpt=simage&amp;lr=213&amp;uinfo=sw-1338-sh-837-fw-1113-fh-598-pd-1&amp;img_url=http://img1.liveinternet.ru/images/attach/b/2/1/653/1653554_1189793300_Autumn_Leaves_New_York.jp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27584" y="764704"/>
            <a:ext cx="7306971" cy="881068"/>
          </a:xfrm>
        </p:spPr>
        <p:txBody>
          <a:bodyPr>
            <a:noAutofit/>
          </a:bodyPr>
          <a:lstStyle/>
          <a:p>
            <a:r>
              <a:rPr lang="ru-RU" sz="5400" b="1" i="1" dirty="0" smtClean="0">
                <a:solidFill>
                  <a:srgbClr val="00B050"/>
                </a:solidFill>
              </a:rPr>
              <a:t/>
            </a:r>
            <a:br>
              <a:rPr lang="ru-RU" sz="5400" b="1" i="1" dirty="0" smtClean="0">
                <a:solidFill>
                  <a:srgbClr val="00B050"/>
                </a:solidFill>
              </a:rPr>
            </a:br>
            <a:r>
              <a:rPr lang="ru-RU" sz="5400" b="1" i="1" dirty="0">
                <a:solidFill>
                  <a:srgbClr val="00B050"/>
                </a:solidFill>
              </a:rPr>
              <a:t/>
            </a:r>
            <a:br>
              <a:rPr lang="ru-RU" sz="5400" b="1" i="1" dirty="0">
                <a:solidFill>
                  <a:srgbClr val="00B050"/>
                </a:solidFill>
              </a:rPr>
            </a:br>
            <a:r>
              <a:rPr lang="ru-RU" sz="5400" b="1" i="1" dirty="0" smtClean="0">
                <a:solidFill>
                  <a:srgbClr val="00B050"/>
                </a:solidFill>
              </a:rPr>
              <a:t/>
            </a:r>
            <a:br>
              <a:rPr lang="ru-RU" sz="5400" b="1" i="1" dirty="0" smtClean="0">
                <a:solidFill>
                  <a:srgbClr val="00B050"/>
                </a:solidFill>
              </a:rPr>
            </a:br>
            <a:r>
              <a:rPr lang="ru-RU" sz="5400" b="1" i="1" dirty="0">
                <a:solidFill>
                  <a:srgbClr val="00B050"/>
                </a:solidFill>
              </a:rPr>
              <a:t/>
            </a:r>
            <a:br>
              <a:rPr lang="ru-RU" sz="5400" b="1" i="1" dirty="0">
                <a:solidFill>
                  <a:srgbClr val="00B050"/>
                </a:solidFill>
              </a:rPr>
            </a:br>
            <a:r>
              <a:rPr lang="ru-RU" sz="5400" b="1" i="1" dirty="0" smtClean="0">
                <a:solidFill>
                  <a:srgbClr val="FFFF00"/>
                </a:solidFill>
              </a:rPr>
              <a:t>Перелетные птицы средней полосы России</a:t>
            </a:r>
            <a:r>
              <a:rPr lang="ru-RU" sz="5400" b="1" i="1" dirty="0" smtClean="0">
                <a:solidFill>
                  <a:srgbClr val="00B050"/>
                </a:solidFill>
              </a:rPr>
              <a:t>.</a:t>
            </a:r>
            <a:endParaRPr lang="ru-RU" sz="5400" b="1" i="1" dirty="0">
              <a:solidFill>
                <a:srgbClr val="00B050"/>
              </a:solidFill>
            </a:endParaRPr>
          </a:p>
        </p:txBody>
      </p:sp>
      <p:pic>
        <p:nvPicPr>
          <p:cNvPr id="6146" name="Picture 2" descr="http://savepic.ru/853194.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05992">
            <a:off x="5665202" y="3073373"/>
            <a:ext cx="3279012" cy="3757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819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00B0F0"/>
                </a:solidFill>
              </a:rPr>
              <a:t>Обыкновенная кукушка.</a:t>
            </a:r>
            <a:endParaRPr lang="ru-RU" b="1" dirty="0">
              <a:solidFill>
                <a:srgbClr val="00B0F0"/>
              </a:solidFill>
            </a:endParaRPr>
          </a:p>
        </p:txBody>
      </p:sp>
      <p:pic>
        <p:nvPicPr>
          <p:cNvPr id="8194" name="Picture 2" descr="http://shkolazhizni.ru/img/content/i72/72493_or.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4821" y="1556792"/>
            <a:ext cx="6408712" cy="4464496"/>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Золотые осенние листь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136" y="4797152"/>
            <a:ext cx="2808312" cy="1849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5021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286000" y="1028343"/>
            <a:ext cx="4572000" cy="4801314"/>
          </a:xfrm>
          <a:prstGeom prst="rect">
            <a:avLst/>
          </a:prstGeom>
        </p:spPr>
        <p:txBody>
          <a:bodyPr>
            <a:spAutoFit/>
          </a:bodyPr>
          <a:lstStyle/>
          <a:p>
            <a:r>
              <a:rPr lang="ru-RU" dirty="0">
                <a:solidFill>
                  <a:srgbClr val="0070C0"/>
                </a:solidFill>
              </a:rPr>
              <a:t>Распространена обыкновенная кукушка очень широко. Гнездится она в Европе и на прилегающих островах, в Северо-Западной, тропической и Южной Африке, в Азии, заходя местами даже за северный полярный круг, но отсутствует на Аравийском и Индостанском полуостровах и в южной половине Индокитая. Биотопы, в которых встречается обыкновенная кукушка, чрезвычайно разнообразны, что связано в первую очередь с распространением воробьиных птиц, в гнезда которых кукушка подкладывает свои яйца. </a:t>
            </a:r>
          </a:p>
        </p:txBody>
      </p:sp>
    </p:spTree>
    <p:extLst>
      <p:ext uri="{BB962C8B-B14F-4D97-AF65-F5344CB8AC3E}">
        <p14:creationId xmlns:p14="http://schemas.microsoft.com/office/powerpoint/2010/main" val="952178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3">
                    <a:lumMod val="75000"/>
                  </a:schemeClr>
                </a:solidFill>
              </a:rPr>
              <a:t>Обыкновенный соловей.</a:t>
            </a:r>
            <a:endParaRPr lang="ru-RU" b="1" dirty="0">
              <a:solidFill>
                <a:schemeClr val="accent3">
                  <a:lumMod val="75000"/>
                </a:schemeClr>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44824"/>
            <a:ext cx="6120680" cy="4032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descr="Желтые кленовые листья на ветке"/>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5057291"/>
            <a:ext cx="2808312" cy="1577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164969"/>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474345"/>
            <a:ext cx="4572000" cy="5909310"/>
          </a:xfrm>
          <a:prstGeom prst="rect">
            <a:avLst/>
          </a:prstGeom>
        </p:spPr>
        <p:txBody>
          <a:bodyPr>
            <a:spAutoFit/>
          </a:bodyPr>
          <a:lstStyle/>
          <a:p>
            <a:r>
              <a:rPr lang="ru-RU" dirty="0">
                <a:solidFill>
                  <a:srgbClr val="0070C0"/>
                </a:solidFill>
              </a:rPr>
              <a:t>Обыкновенный, или восточный, соловей - один из самых известных и прославленных певцов среди птиц. Скорее всего, он является прямым северным потомком южного, или западного, соловья. Ареал обыкновенного соловья простирается от западных границ нашей страны до реки Енисей. Северная граница захватывает всю полосу южной тайги в европейской части России и на Урале, несколько опускается к югу до подтаежных лесов в Западной Сибири и уходит в лесостепь на территории Красноярского края. Южная граница захватывает лесостепь и степь европейской части России, Кавказ и проходит по территории сухих степей и полупустынь Казахстана.</a:t>
            </a:r>
          </a:p>
        </p:txBody>
      </p:sp>
    </p:spTree>
    <p:extLst>
      <p:ext uri="{BB962C8B-B14F-4D97-AF65-F5344CB8AC3E}">
        <p14:creationId xmlns:p14="http://schemas.microsoft.com/office/powerpoint/2010/main" val="10296863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smtClean="0">
                <a:solidFill>
                  <a:srgbClr val="00B0F0"/>
                </a:solidFill>
              </a:rPr>
              <a:t>Полевой жаворонок.</a:t>
            </a:r>
            <a:endParaRPr lang="ru-RU" sz="4400" b="1" dirty="0">
              <a:solidFill>
                <a:srgbClr val="00B0F0"/>
              </a:solidFill>
            </a:endParaRPr>
          </a:p>
        </p:txBody>
      </p:sp>
      <p:pic>
        <p:nvPicPr>
          <p:cNvPr id="1026" name="Picture 2" descr="http://img-fotki.yandex.ru/get/5900/24149945.180/0_82315_872d5e69_X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16" y="1628800"/>
            <a:ext cx="6768752" cy="4536504"/>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Ярко красные клиновые листья в окружении всех красок осени"/>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4797152"/>
            <a:ext cx="2355353" cy="1765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6795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764704"/>
            <a:ext cx="6984776" cy="5509200"/>
          </a:xfrm>
          <a:prstGeom prst="rect">
            <a:avLst/>
          </a:prstGeom>
        </p:spPr>
        <p:txBody>
          <a:bodyPr wrap="square">
            <a:spAutoFit/>
          </a:bodyPr>
          <a:lstStyle/>
          <a:p>
            <a:r>
              <a:rPr lang="ru-RU" sz="1600" dirty="0">
                <a:solidFill>
                  <a:srgbClr val="0070C0"/>
                </a:solidFill>
              </a:rPr>
              <a:t>Полевого жаворонка хорошо знают все сельские и многие городские жители, которым хоть изредка удается побывать в весенних полях. Эта птица для многих поколений людей олицетворяет собой весну, ее радость, надежды и ее сверкающую красоту. Уже в первых числах апреля, а на юге и со второй половины марта высоко в небе появляются эти птицы. Прелесть жаворонка не только в том, что он великолепно поет над нашими полями, лугами, перелесками и вырубками, что он один из лучших певцов наших полей. Эта птица начинает петь еще в предвесеннее время, в районах своих зимовок, и летит на места гнездовий с песней. Однако внимательный наблюдатель может заметить, что на пролете многие жаворонки поют особую пролетную песню. Эта песенка, нередко едва долетающая до земли с головокружительной высоты, беднее звуками и оттенками. В ней больше коротких чирикающих трелей. Она обрывается чаще, а иногда скорее напоминает типичный </a:t>
            </a:r>
            <a:r>
              <a:rPr lang="ru-RU" sz="1600" dirty="0" err="1">
                <a:solidFill>
                  <a:srgbClr val="0070C0"/>
                </a:solidFill>
              </a:rPr>
              <a:t>жавороночий</a:t>
            </a:r>
            <a:r>
              <a:rPr lang="ru-RU" sz="1600" dirty="0">
                <a:solidFill>
                  <a:srgbClr val="0070C0"/>
                </a:solidFill>
              </a:rPr>
              <a:t> чирикающий позыв. В этой песне реже встречаются те бесконечно разнообразные мелодии и звуки, которые полевой жаворонок в таком совершенстве и изобилии заимствует у множества птиц и так мастерски вплетает в узор своих собственных звуков.</a:t>
            </a:r>
          </a:p>
        </p:txBody>
      </p:sp>
    </p:spTree>
    <p:extLst>
      <p:ext uri="{BB962C8B-B14F-4D97-AF65-F5344CB8AC3E}">
        <p14:creationId xmlns:p14="http://schemas.microsoft.com/office/powerpoint/2010/main" val="31359718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smtClean="0">
                <a:solidFill>
                  <a:schemeClr val="accent3">
                    <a:lumMod val="75000"/>
                  </a:schemeClr>
                </a:solidFill>
              </a:rPr>
              <a:t>Зяблик.</a:t>
            </a:r>
            <a:endParaRPr lang="ru-RU" sz="4400" b="1" dirty="0">
              <a:solidFill>
                <a:schemeClr val="accent3">
                  <a:lumMod val="75000"/>
                </a:schemeClr>
              </a:solidFill>
            </a:endParaRPr>
          </a:p>
        </p:txBody>
      </p:sp>
      <p:pic>
        <p:nvPicPr>
          <p:cNvPr id="2050" name="Picture 2" descr="http://www.naturelight.ru/photo/2007-06-12/10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5" y="1700808"/>
            <a:ext cx="6984776" cy="4536504"/>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Красные листья на зеленом фоне"/>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5013176"/>
            <a:ext cx="2654885" cy="1657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7562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764704"/>
            <a:ext cx="6192688" cy="5078313"/>
          </a:xfrm>
          <a:prstGeom prst="rect">
            <a:avLst/>
          </a:prstGeom>
        </p:spPr>
        <p:txBody>
          <a:bodyPr wrap="square">
            <a:spAutoFit/>
          </a:bodyPr>
          <a:lstStyle/>
          <a:p>
            <a:r>
              <a:rPr lang="ru-RU" b="1" dirty="0">
                <a:solidFill>
                  <a:srgbClr val="0070C0"/>
                </a:solidFill>
              </a:rPr>
              <a:t>Зяблик обыкновенный</a:t>
            </a:r>
            <a:r>
              <a:rPr lang="ru-RU" dirty="0">
                <a:solidFill>
                  <a:srgbClr val="0070C0"/>
                </a:solidFill>
              </a:rPr>
              <a:t> (</a:t>
            </a:r>
            <a:r>
              <a:rPr lang="ru-RU" i="1" dirty="0" err="1">
                <a:solidFill>
                  <a:srgbClr val="0070C0"/>
                </a:solidFill>
              </a:rPr>
              <a:t>Fringilla</a:t>
            </a:r>
            <a:r>
              <a:rPr lang="ru-RU" i="1" dirty="0">
                <a:solidFill>
                  <a:srgbClr val="0070C0"/>
                </a:solidFill>
              </a:rPr>
              <a:t> </a:t>
            </a:r>
            <a:r>
              <a:rPr lang="ru-RU" i="1" dirty="0" err="1">
                <a:solidFill>
                  <a:srgbClr val="0070C0"/>
                </a:solidFill>
              </a:rPr>
              <a:t>coelebs</a:t>
            </a:r>
            <a:r>
              <a:rPr lang="ru-RU" dirty="0">
                <a:solidFill>
                  <a:srgbClr val="0070C0"/>
                </a:solidFill>
              </a:rPr>
              <a:t>) — стройная птица размером с воробья. Его длина около 14 — 16 см. Другие виды могут иметь иные размеры. Например, горный зяблик — около 20 см. Самцы зяблика обыкновенного в течение брачного периода выглядят очень нарядно. У них яркие голубовато-серые голова и шея, а на каштановой спинке серый оттенок почти не заметен. К портрету самца зяблика стоит добавить по две яркие полосы на каждом крыле; бордовые горло, зоб, щеки и нижнюю часть тела; зеленовато-желтую поясницу и черно-бурый хвост. Осенью (после линьки) краски оперения блекнут, приобретая более спокойные охристо-бурые тона. Самка зяблика имеет </a:t>
            </a:r>
            <a:r>
              <a:rPr lang="ru-RU" dirty="0" err="1">
                <a:solidFill>
                  <a:srgbClr val="0070C0"/>
                </a:solidFill>
              </a:rPr>
              <a:t>буровато</a:t>
            </a:r>
            <a:r>
              <a:rPr lang="ru-RU" dirty="0">
                <a:solidFill>
                  <a:srgbClr val="0070C0"/>
                </a:solidFill>
              </a:rPr>
              <a:t>-серую окраску, более темную в верхней части тела и головы. Наряд подросших птенцов больше напоминает окраску самок зяблика.</a:t>
            </a:r>
          </a:p>
        </p:txBody>
      </p:sp>
    </p:spTree>
    <p:extLst>
      <p:ext uri="{BB962C8B-B14F-4D97-AF65-F5344CB8AC3E}">
        <p14:creationId xmlns:p14="http://schemas.microsoft.com/office/powerpoint/2010/main" val="2179421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dirty="0" smtClean="0">
                <a:solidFill>
                  <a:srgbClr val="FFFF00"/>
                </a:solidFill>
              </a:rPr>
              <a:t>Обыкновенная иволга.</a:t>
            </a:r>
            <a:endParaRPr lang="ru-RU" sz="4000" b="1" dirty="0">
              <a:solidFill>
                <a:srgbClr val="FFFF00"/>
              </a:solidFill>
            </a:endParaRPr>
          </a:p>
        </p:txBody>
      </p:sp>
      <p:pic>
        <p:nvPicPr>
          <p:cNvPr id="3074" name="Picture 2" descr="http://img1.liveinternet.ru/images/attach/c/1/59/884/59884307_i9.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628800"/>
            <a:ext cx="6657975" cy="4680521"/>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Ярко желтые осенние листья на фоне синего неба"/>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725144"/>
            <a:ext cx="2547503" cy="1909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3336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488832" cy="4247317"/>
          </a:xfrm>
          <a:prstGeom prst="rect">
            <a:avLst/>
          </a:prstGeom>
        </p:spPr>
        <p:txBody>
          <a:bodyPr wrap="square">
            <a:spAutoFit/>
          </a:bodyPr>
          <a:lstStyle/>
          <a:p>
            <a:r>
              <a:rPr lang="ru-RU" dirty="0">
                <a:solidFill>
                  <a:srgbClr val="0070C0"/>
                </a:solidFill>
              </a:rPr>
              <a:t>К семейству иволговые относятся птицы средних размеров - со скворца или крупного дрозда. Обычно иволги (</a:t>
            </a:r>
            <a:r>
              <a:rPr lang="ru-RU" dirty="0" err="1">
                <a:solidFill>
                  <a:srgbClr val="0070C0"/>
                </a:solidFill>
              </a:rPr>
              <a:t>Oriolidae</a:t>
            </a:r>
            <a:r>
              <a:rPr lang="ru-RU" dirty="0">
                <a:solidFill>
                  <a:srgbClr val="0070C0"/>
                </a:solidFill>
              </a:rPr>
              <a:t>) одеты довольно ярко. В их наряде фигурируют желтый, черный, у некоторых видов коричневый и даже синий цвета. Происхождением своим иволги обязаны Юго-Восточной Азии, где водится большинство их видов. Всего же насчитывается 34-42 вида, объединенных в 3 рода. Большей частью иволги тропические птицы, но встречаются и в умеренной лесной зоне. Это типичные обитатели крон деревьев, там они охотятся за гусеницами и другими насекомыми. Ареал семейства охватывает Африку южнее Сахары, Европу, Среднюю и Южную Азию и Австралию. В нашей стране обитает два вида - обыкновенная (</a:t>
            </a:r>
            <a:r>
              <a:rPr lang="ru-RU" dirty="0" err="1">
                <a:solidFill>
                  <a:srgbClr val="0070C0"/>
                </a:solidFill>
              </a:rPr>
              <a:t>Oriolus</a:t>
            </a:r>
            <a:r>
              <a:rPr lang="ru-RU" dirty="0">
                <a:solidFill>
                  <a:srgbClr val="0070C0"/>
                </a:solidFill>
              </a:rPr>
              <a:t> </a:t>
            </a:r>
            <a:r>
              <a:rPr lang="ru-RU" dirty="0" err="1">
                <a:solidFill>
                  <a:srgbClr val="0070C0"/>
                </a:solidFill>
              </a:rPr>
              <a:t>oriolus</a:t>
            </a:r>
            <a:r>
              <a:rPr lang="ru-RU" dirty="0">
                <a:solidFill>
                  <a:srgbClr val="0070C0"/>
                </a:solidFill>
              </a:rPr>
              <a:t>) и китайская, или черноголовая (</a:t>
            </a:r>
            <a:r>
              <a:rPr lang="ru-RU" dirty="0" err="1">
                <a:solidFill>
                  <a:srgbClr val="0070C0"/>
                </a:solidFill>
              </a:rPr>
              <a:t>Oriolus</a:t>
            </a:r>
            <a:r>
              <a:rPr lang="ru-RU" dirty="0">
                <a:solidFill>
                  <a:srgbClr val="0070C0"/>
                </a:solidFill>
              </a:rPr>
              <a:t> </a:t>
            </a:r>
            <a:r>
              <a:rPr lang="ru-RU" dirty="0" err="1">
                <a:solidFill>
                  <a:srgbClr val="0070C0"/>
                </a:solidFill>
              </a:rPr>
              <a:t>chinensis</a:t>
            </a:r>
            <a:r>
              <a:rPr lang="ru-RU" dirty="0">
                <a:solidFill>
                  <a:srgbClr val="0070C0"/>
                </a:solidFill>
              </a:rPr>
              <a:t>) иволги. </a:t>
            </a:r>
            <a:endParaRPr lang="ru-RU" dirty="0">
              <a:solidFill>
                <a:srgbClr val="0070C0"/>
              </a:solidFill>
              <a:effectLst/>
            </a:endParaRPr>
          </a:p>
        </p:txBody>
      </p:sp>
    </p:spTree>
    <p:extLst>
      <p:ext uri="{BB962C8B-B14F-4D97-AF65-F5344CB8AC3E}">
        <p14:creationId xmlns:p14="http://schemas.microsoft.com/office/powerpoint/2010/main" val="1026754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smtClean="0">
                <a:solidFill>
                  <a:schemeClr val="accent3">
                    <a:lumMod val="75000"/>
                  </a:schemeClr>
                </a:solidFill>
              </a:rPr>
              <a:t>Камышовая овсянка.</a:t>
            </a:r>
            <a:endParaRPr lang="ru-RU" sz="4400" b="1" dirty="0">
              <a:solidFill>
                <a:schemeClr val="accent3">
                  <a:lumMod val="75000"/>
                </a:schemeClr>
              </a:solidFill>
            </a:endParaRPr>
          </a:p>
        </p:txBody>
      </p:sp>
      <p:sp>
        <p:nvSpPr>
          <p:cNvPr id="3" name="Объект 2"/>
          <p:cNvSpPr>
            <a:spLocks noGrp="1"/>
          </p:cNvSpPr>
          <p:nvPr>
            <p:ph idx="1"/>
          </p:nvPr>
        </p:nvSpPr>
        <p:spPr/>
        <p:txBody>
          <a:bodyPr/>
          <a:lstStyle/>
          <a:p>
            <a:endParaRPr lang="ru-RU" dirty="0" smtClean="0"/>
          </a:p>
          <a:p>
            <a:endParaRPr lang="ru-RU" dirty="0"/>
          </a:p>
          <a:p>
            <a:endParaRPr lang="ru-RU" dirty="0" smtClean="0"/>
          </a:p>
          <a:p>
            <a:endParaRPr lang="ru-RU" dirty="0"/>
          </a:p>
        </p:txBody>
      </p:sp>
      <p:pic>
        <p:nvPicPr>
          <p:cNvPr id="1029" name="Picture 5" descr="http://club.foto.ru/gallery/images/photo/2005/09/11/478666.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556792"/>
            <a:ext cx="6696744" cy="47525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content.foto.mail.ru/mail/lenok_tyt/7508/h-749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646906"/>
            <a:ext cx="2386426" cy="1789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2214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smtClean="0">
                <a:solidFill>
                  <a:srgbClr val="0070C0"/>
                </a:solidFill>
              </a:rPr>
              <a:t>Перепел.</a:t>
            </a:r>
            <a:endParaRPr lang="ru-RU" sz="4400" b="1" dirty="0">
              <a:solidFill>
                <a:srgbClr val="0070C0"/>
              </a:solidFill>
            </a:endParaRPr>
          </a:p>
        </p:txBody>
      </p:sp>
      <p:pic>
        <p:nvPicPr>
          <p:cNvPr id="4098" name="Picture 2" descr="http://img1.liveinternet.ru/images/foto/c/0/apps/3/785/3785665_25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772816"/>
            <a:ext cx="6667500" cy="4448175"/>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Опавшие желтые листь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44" y="4581128"/>
            <a:ext cx="2643579" cy="1981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848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836712"/>
            <a:ext cx="7470576" cy="3693319"/>
          </a:xfrm>
          <a:prstGeom prst="rect">
            <a:avLst/>
          </a:prstGeom>
        </p:spPr>
        <p:txBody>
          <a:bodyPr wrap="square">
            <a:spAutoFit/>
          </a:bodyPr>
          <a:lstStyle/>
          <a:p>
            <a:r>
              <a:rPr lang="ru-RU" dirty="0">
                <a:solidFill>
                  <a:srgbClr val="0070C0"/>
                </a:solidFill>
              </a:rPr>
              <a:t>Перепел - наиболее мелкий представитель отряда куриных. Средний вес перепела 100-120 г, только осенью, когда перепела сильно жиреют, вес их увеличивается до 180 г. Охота на перепелов является самым распространенный видом спортивной охоты с легавой собакой. Эту охоту по праву можно назвать универсальной: этому определению мы обязаны биологии вида, изначально наделившей птицу способностью больше бегать, чем летать. Обнаруженный легавой собакой перепел, как правило, выдерживает стойку. Такая биологическая особенность птицы является приемлемой одновременно и для натаски легавой собаки, и для проведения полевых испытаний в условиях степи, поля</a:t>
            </a:r>
            <a:r>
              <a:rPr lang="ru-RU">
                <a:solidFill>
                  <a:srgbClr val="0070C0"/>
                </a:solidFill>
              </a:rPr>
              <a:t>. </a:t>
            </a:r>
            <a:endParaRPr lang="ru-RU" dirty="0">
              <a:solidFill>
                <a:srgbClr val="0070C0"/>
              </a:solidFill>
              <a:effectLst/>
            </a:endParaRPr>
          </a:p>
        </p:txBody>
      </p:sp>
    </p:spTree>
    <p:extLst>
      <p:ext uri="{BB962C8B-B14F-4D97-AF65-F5344CB8AC3E}">
        <p14:creationId xmlns:p14="http://schemas.microsoft.com/office/powerpoint/2010/main" val="198987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751344"/>
            <a:ext cx="4572000" cy="5355312"/>
          </a:xfrm>
          <a:prstGeom prst="rect">
            <a:avLst/>
          </a:prstGeom>
        </p:spPr>
        <p:txBody>
          <a:bodyPr>
            <a:spAutoFit/>
          </a:bodyPr>
          <a:lstStyle/>
          <a:p>
            <a:r>
              <a:rPr lang="ru-RU" dirty="0">
                <a:solidFill>
                  <a:srgbClr val="0070C0"/>
                </a:solidFill>
              </a:rPr>
              <a:t>Камышовая овсянка обитает на болотистых пространствах с открытыми низкими берегами, негусто поросших различными кустарниками со сплошным травяным покровом и примесью тростника и молодых деревьев (сосны, ольхи и берёзы). В средней полосе явно предпочитает старые заросшие торфоразработки. Местами селится в ивовых зарослях заболоченных лугов или в низкорослых тростниках и осоке берегов стариц. В период обоих пролётов и на зимовках предпочитает держаться в бурьянах открытого ландшафта, иногда скопляясь вдоль канав, луж, прудов и арыков.</a:t>
            </a:r>
          </a:p>
        </p:txBody>
      </p:sp>
    </p:spTree>
    <p:extLst>
      <p:ext uri="{BB962C8B-B14F-4D97-AF65-F5344CB8AC3E}">
        <p14:creationId xmlns:p14="http://schemas.microsoft.com/office/powerpoint/2010/main" val="6870858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b="1" dirty="0" smtClean="0">
                <a:solidFill>
                  <a:srgbClr val="00B0F0"/>
                </a:solidFill>
              </a:rPr>
              <a:t>Городская ласточка.</a:t>
            </a:r>
            <a:endParaRPr lang="ru-RU" sz="4400" b="1" dirty="0">
              <a:solidFill>
                <a:srgbClr val="00B0F0"/>
              </a:solidFill>
            </a:endParaRPr>
          </a:p>
        </p:txBody>
      </p:sp>
      <p:pic>
        <p:nvPicPr>
          <p:cNvPr id="1026" name="Picture 2" descr="http://www.ecoport.org.ua/files/Lastochka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772816"/>
            <a:ext cx="6096000" cy="430530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017.radikal.ru/i412/1110/06/f0fc6cc52f5f.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4683407"/>
            <a:ext cx="2455913" cy="1841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2695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60648"/>
            <a:ext cx="5472608" cy="5909310"/>
          </a:xfrm>
          <a:prstGeom prst="rect">
            <a:avLst/>
          </a:prstGeom>
        </p:spPr>
        <p:txBody>
          <a:bodyPr wrap="square">
            <a:spAutoFit/>
          </a:bodyPr>
          <a:lstStyle/>
          <a:p>
            <a:r>
              <a:rPr lang="ru-RU" dirty="0">
                <a:solidFill>
                  <a:srgbClr val="0070C0"/>
                </a:solidFill>
              </a:rPr>
              <a:t>Городская ласточка</a:t>
            </a:r>
          </a:p>
          <a:p>
            <a:r>
              <a:rPr lang="ru-RU" dirty="0">
                <a:solidFill>
                  <a:srgbClr val="0070C0"/>
                </a:solidFill>
              </a:rPr>
              <a:t>        воронок (</a:t>
            </a:r>
            <a:r>
              <a:rPr lang="ru-RU" dirty="0" err="1">
                <a:solidFill>
                  <a:srgbClr val="0070C0"/>
                </a:solidFill>
              </a:rPr>
              <a:t>Delichon</a:t>
            </a:r>
            <a:r>
              <a:rPr lang="ru-RU" dirty="0">
                <a:solidFill>
                  <a:srgbClr val="0070C0"/>
                </a:solidFill>
              </a:rPr>
              <a:t> </a:t>
            </a:r>
            <a:r>
              <a:rPr lang="ru-RU" dirty="0" err="1">
                <a:solidFill>
                  <a:srgbClr val="0070C0"/>
                </a:solidFill>
              </a:rPr>
              <a:t>urbica</a:t>
            </a:r>
            <a:r>
              <a:rPr lang="ru-RU" dirty="0">
                <a:solidFill>
                  <a:srgbClr val="0070C0"/>
                </a:solidFill>
              </a:rPr>
              <a:t>), птица семейства </a:t>
            </a:r>
            <a:r>
              <a:rPr lang="ru-RU" dirty="0" err="1">
                <a:solidFill>
                  <a:srgbClr val="0070C0"/>
                </a:solidFill>
              </a:rPr>
              <a:t>ласточковых</a:t>
            </a:r>
            <a:r>
              <a:rPr lang="ru-RU" dirty="0">
                <a:solidFill>
                  <a:srgbClr val="0070C0"/>
                </a:solidFill>
              </a:rPr>
              <a:t> отряда воробьиных. Длина тела в среднем 15 см; весит </a:t>
            </a:r>
            <a:r>
              <a:rPr lang="ru-RU" dirty="0" err="1">
                <a:solidFill>
                  <a:srgbClr val="0070C0"/>
                </a:solidFill>
              </a:rPr>
              <a:t>ок</a:t>
            </a:r>
            <a:r>
              <a:rPr lang="ru-RU" dirty="0">
                <a:solidFill>
                  <a:srgbClr val="0070C0"/>
                </a:solidFill>
              </a:rPr>
              <a:t>. 20 г. Оперение сверху чёрное с синим блеском; на пояснице широкая белая полоса; низ тела белый. Г. л. широко распространена в Европе, Азии, кроме Крайнего Севера, и в Северной Африке. Зимует в Африке и в Юго-Восточной Азии. В среднюю полосу прилетает в мае, отлетает в сентябре. Гнездятся колониями, гнёзда устраивают из мокрой земли и прикрепляют их к наружным стенам построек под навесом, под мостом, в пещерах и т. д. Гнездо полушаровидное с летком в верхней части. В постройке гнезда принимают участие оба родителя. В кладке 4—6, редко 3 яйца. Насиживают 14—17 дней оба родителя. Питаются насекомыми, которых ловят в воздухе.</a:t>
            </a:r>
          </a:p>
        </p:txBody>
      </p:sp>
    </p:spTree>
    <p:extLst>
      <p:ext uri="{BB962C8B-B14F-4D97-AF65-F5344CB8AC3E}">
        <p14:creationId xmlns:p14="http://schemas.microsoft.com/office/powerpoint/2010/main" val="19308988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sz="4400" b="1" dirty="0" err="1" smtClean="0">
                <a:solidFill>
                  <a:schemeClr val="accent3">
                    <a:lumMod val="75000"/>
                  </a:schemeClr>
                </a:solidFill>
              </a:rPr>
              <a:t>Зарянка</a:t>
            </a:r>
            <a:r>
              <a:rPr lang="ru-RU" b="1" dirty="0" smtClean="0">
                <a:solidFill>
                  <a:schemeClr val="accent3">
                    <a:lumMod val="75000"/>
                  </a:schemeClr>
                </a:solidFill>
              </a:rPr>
              <a:t>.</a:t>
            </a:r>
            <a:endParaRPr lang="ru-RU" b="1" dirty="0">
              <a:solidFill>
                <a:schemeClr val="accent3">
                  <a:lumMod val="7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700808"/>
            <a:ext cx="5715000" cy="410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descr="http://www.edga.ru/prirosen/images/28.09.2005%20096.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5288" y="4725144"/>
            <a:ext cx="2398767"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564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720840"/>
            <a:ext cx="4572000" cy="3416320"/>
          </a:xfrm>
          <a:prstGeom prst="rect">
            <a:avLst/>
          </a:prstGeom>
        </p:spPr>
        <p:txBody>
          <a:bodyPr>
            <a:spAutoFit/>
          </a:bodyPr>
          <a:lstStyle/>
          <a:p>
            <a:r>
              <a:rPr lang="ru-RU" dirty="0" err="1">
                <a:solidFill>
                  <a:srgbClr val="0070C0"/>
                </a:solidFill>
              </a:rPr>
              <a:t>Зарянка</a:t>
            </a:r>
            <a:r>
              <a:rPr lang="ru-RU" dirty="0">
                <a:solidFill>
                  <a:srgbClr val="0070C0"/>
                </a:solidFill>
              </a:rPr>
              <a:t> - маленькая птица, которую еще называют малиновкой или реполовом (</a:t>
            </a:r>
            <a:r>
              <a:rPr lang="ru-RU" dirty="0" err="1">
                <a:solidFill>
                  <a:srgbClr val="0070C0"/>
                </a:solidFill>
              </a:rPr>
              <a:t>Erithacus</a:t>
            </a:r>
            <a:r>
              <a:rPr lang="ru-RU" dirty="0">
                <a:solidFill>
                  <a:srgbClr val="0070C0"/>
                </a:solidFill>
              </a:rPr>
              <a:t> </a:t>
            </a:r>
            <a:r>
              <a:rPr lang="ru-RU" dirty="0" err="1">
                <a:solidFill>
                  <a:srgbClr val="0070C0"/>
                </a:solidFill>
              </a:rPr>
              <a:t>rubecula</a:t>
            </a:r>
            <a:r>
              <a:rPr lang="ru-RU" dirty="0">
                <a:solidFill>
                  <a:srgbClr val="0070C0"/>
                </a:solidFill>
              </a:rPr>
              <a:t>), встречается буквально повсюду в Европе, кроме самого крайнего севера. Красногрудые </a:t>
            </a:r>
            <a:r>
              <a:rPr lang="ru-RU" dirty="0" err="1">
                <a:solidFill>
                  <a:srgbClr val="0070C0"/>
                </a:solidFill>
              </a:rPr>
              <a:t>зарянки</a:t>
            </a:r>
            <a:r>
              <a:rPr lang="ru-RU" dirty="0">
                <a:solidFill>
                  <a:srgbClr val="0070C0"/>
                </a:solidFill>
              </a:rPr>
              <a:t> из России и Скандинавии перелетают на зиму в более теплые края (к нам на Британские острова и на запад Европы), но одними из первых возвращаются домой с весенним теплом</a:t>
            </a:r>
          </a:p>
        </p:txBody>
      </p:sp>
    </p:spTree>
    <p:extLst>
      <p:ext uri="{BB962C8B-B14F-4D97-AF65-F5344CB8AC3E}">
        <p14:creationId xmlns:p14="http://schemas.microsoft.com/office/powerpoint/2010/main" val="38339948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smtClean="0">
                <a:solidFill>
                  <a:schemeClr val="accent4">
                    <a:lumMod val="50000"/>
                  </a:schemeClr>
                </a:solidFill>
              </a:rPr>
              <a:t>Певчий дрозд.</a:t>
            </a:r>
            <a:endParaRPr lang="ru-RU" sz="4400" b="1" dirty="0">
              <a:solidFill>
                <a:schemeClr val="accent4">
                  <a:lumMod val="50000"/>
                </a:schemeClr>
              </a:solidFill>
            </a:endParaRPr>
          </a:p>
        </p:txBody>
      </p:sp>
      <p:pic>
        <p:nvPicPr>
          <p:cNvPr id="7170" name="Picture 2" descr="http://s55.radikal.ru/i149/1101/e0/6bafe1451be9.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3" y="1844825"/>
            <a:ext cx="6668489" cy="439248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stat18.privet.ru/lr/0a254164f4afe98bbef46a6e7bdbc9c4">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552" y="4788779"/>
            <a:ext cx="2397807"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33455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36712"/>
            <a:ext cx="8352928" cy="5262979"/>
          </a:xfrm>
          <a:prstGeom prst="rect">
            <a:avLst/>
          </a:prstGeom>
        </p:spPr>
        <p:txBody>
          <a:bodyPr wrap="square">
            <a:spAutoFit/>
          </a:bodyPr>
          <a:lstStyle/>
          <a:p>
            <a:r>
              <a:rPr lang="ru-RU" sz="1600" dirty="0">
                <a:solidFill>
                  <a:srgbClr val="0070C0"/>
                </a:solidFill>
              </a:rPr>
              <a:t>Длина тела — 21–25 см, масса 60–100 г. Сверху оливково-серый, снизу желтовато-белый с треугольными и овальными буро-черными пятнами. Отличается от дрозда-белобровика отсутствием белых полос над глазами и рыжеватыми боками. Молодые окрашены более пёстро и тускло.</a:t>
            </a:r>
          </a:p>
          <a:p>
            <a:r>
              <a:rPr lang="ru-RU" sz="1600" dirty="0">
                <a:solidFill>
                  <a:srgbClr val="0070C0"/>
                </a:solidFill>
              </a:rPr>
              <a:t>Обитает в лиственных и хвойных лесах, около которых есть влажные луга и вообще вода, а также и в рощах около полей.</a:t>
            </a:r>
          </a:p>
          <a:p>
            <a:r>
              <a:rPr lang="ru-RU" sz="1600" dirty="0">
                <a:solidFill>
                  <a:srgbClr val="0070C0"/>
                </a:solidFill>
              </a:rPr>
              <a:t>Возвращается с зимовки примерно в конце марта и уже с первых дней </a:t>
            </a:r>
            <a:r>
              <a:rPr lang="ru-RU" sz="1600" dirty="0" err="1">
                <a:solidFill>
                  <a:srgbClr val="0070C0"/>
                </a:solidFill>
              </a:rPr>
              <a:t>насвистывеют</a:t>
            </a:r>
            <a:r>
              <a:rPr lang="ru-RU" sz="1600" dirty="0">
                <a:solidFill>
                  <a:srgbClr val="0070C0"/>
                </a:solidFill>
              </a:rPr>
              <a:t> свои звучные мелодии с вершины дерева или конька крыши. Замолкает, когда начинается линька. Самка строит одно из самых прочных и странных птичьих гнезд. Снаружи это глубокая и солидная чаша, изнутри выложена разжеванной и скрепленной слюной гнилой древесиной, которая после высыхания образует еще одну чашу, сохраняющуюся в лесу несколько лет. Выводит птенцов два раза в год с апреля по июнь. 4–5 небесно-голубых яиц насиживает в течение 13–14 дней только самка. Столько же времени птенцы остаются в гнезде.</a:t>
            </a:r>
          </a:p>
          <a:p>
            <a:r>
              <a:rPr lang="ru-RU" sz="1600" dirty="0">
                <a:solidFill>
                  <a:srgbClr val="0070C0"/>
                </a:solidFill>
              </a:rPr>
              <a:t>Питается дрозд насекомыми, червями, улитками, ягодами, семенами, зелеными частями растений. После вылета из гнезда в молодых певчих дроздах просыпается тяга к бросанию </a:t>
            </a:r>
            <a:r>
              <a:rPr lang="ru-RU" sz="1600" dirty="0" err="1">
                <a:solidFill>
                  <a:srgbClr val="0070C0"/>
                </a:solidFill>
              </a:rPr>
              <a:t>улитичьих</a:t>
            </a:r>
            <a:r>
              <a:rPr lang="ru-RU" sz="1600" dirty="0">
                <a:solidFill>
                  <a:srgbClr val="0070C0"/>
                </a:solidFill>
              </a:rPr>
              <a:t> ракушек на камни, пока те не разобьются. Их мягкое содержимое поедается. Дрозды выбирают определенную группу камней, где со временем накапливается целая куча обломков.</a:t>
            </a:r>
          </a:p>
        </p:txBody>
      </p:sp>
    </p:spTree>
    <p:extLst>
      <p:ext uri="{BB962C8B-B14F-4D97-AF65-F5344CB8AC3E}">
        <p14:creationId xmlns:p14="http://schemas.microsoft.com/office/powerpoint/2010/main" val="2635078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TC102455596[[fn=Весна]]</Template>
  <TotalTime>278</TotalTime>
  <Words>1064</Words>
  <Application>Microsoft Office PowerPoint</Application>
  <PresentationFormat>Экран (4:3)</PresentationFormat>
  <Paragraphs>27</Paragraphs>
  <Slides>21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Calibri</vt:lpstr>
      <vt:lpstr>Courier New</vt:lpstr>
      <vt:lpstr>Trebuchet MS</vt:lpstr>
      <vt:lpstr>Verdana</vt:lpstr>
      <vt:lpstr>Wingdings 2</vt:lpstr>
      <vt:lpstr>Spring</vt:lpstr>
      <vt:lpstr>    Перелетные птицы средней полосы России.</vt:lpstr>
      <vt:lpstr>Камышовая овсянка.</vt:lpstr>
      <vt:lpstr>Презентация PowerPoint</vt:lpstr>
      <vt:lpstr>Городская ласточка.</vt:lpstr>
      <vt:lpstr>Презентация PowerPoint</vt:lpstr>
      <vt:lpstr>Зарянка.</vt:lpstr>
      <vt:lpstr>Презентация PowerPoint</vt:lpstr>
      <vt:lpstr>Певчий дрозд.</vt:lpstr>
      <vt:lpstr>Презентация PowerPoint</vt:lpstr>
      <vt:lpstr>Обыкновенная кукушка.</vt:lpstr>
      <vt:lpstr>Презентация PowerPoint</vt:lpstr>
      <vt:lpstr>Обыкновенный соловей.</vt:lpstr>
      <vt:lpstr>Презентация PowerPoint</vt:lpstr>
      <vt:lpstr>Полевой жаворонок.</vt:lpstr>
      <vt:lpstr>Презентация PowerPoint</vt:lpstr>
      <vt:lpstr>Зяблик.</vt:lpstr>
      <vt:lpstr>Презентация PowerPoint</vt:lpstr>
      <vt:lpstr>Обыкновенная иволга.</vt:lpstr>
      <vt:lpstr>Презентация PowerPoint</vt:lpstr>
      <vt:lpstr>Перепел.</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Перелетные птицы средней полосы России.</dc:title>
  <dc:creator>User</dc:creator>
  <cp:lastModifiedBy>Геннадий Снимщиков</cp:lastModifiedBy>
  <cp:revision>20</cp:revision>
  <dcterms:created xsi:type="dcterms:W3CDTF">2013-10-25T03:53:17Z</dcterms:created>
  <dcterms:modified xsi:type="dcterms:W3CDTF">2017-10-13T06:46:18Z</dcterms:modified>
</cp:coreProperties>
</file>