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5" r:id="rId6"/>
    <p:sldId id="271" r:id="rId7"/>
    <p:sldId id="285" r:id="rId8"/>
    <p:sldId id="262" r:id="rId9"/>
    <p:sldId id="263" r:id="rId10"/>
    <p:sldId id="265" r:id="rId11"/>
    <p:sldId id="282" r:id="rId12"/>
    <p:sldId id="283" r:id="rId13"/>
    <p:sldId id="267" r:id="rId14"/>
    <p:sldId id="284" r:id="rId15"/>
    <p:sldId id="269" r:id="rId16"/>
    <p:sldId id="273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8A00"/>
    <a:srgbClr val="99FF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3FF813C-A132-4FB3-B640-6744C2668977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19DB7F-DEC8-4D8D-A90F-C6F2D84DF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 cstate="screen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C3E06-4534-4A57-8CEE-C35E7E058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616D9-4EF9-4CC1-B4ED-B6C62E8A0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9AB68-C732-42D0-A95D-F7D0732CB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06F33-6623-4C8A-91B5-8E170C615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F2CE1-E569-4622-BA37-05C7F2BB5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7F75-DA79-4CEA-AB2F-AAC891D34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544EC-F46F-493F-851F-459CA2AD5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DB89-7FBC-4779-8429-772D43320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E8148-CD68-44E3-BC9D-4B7C582CB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55F10-09CD-4AD1-AFB5-8BB1F5BC8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BC8E1-005F-4D98-8F7D-93AC658DA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06D51DD-AC47-4A1A-B7F8-4917AAA2A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12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53;&#1086;&#1074;&#1072;&#1103;%20&#1087;&#1072;&#1087;&#1082;&#1072;%20(2)\zvuki_prirod_-_golosa_lesa.mp3" TargetMode="External"/><Relationship Id="rId6" Type="http://schemas.openxmlformats.org/officeDocument/2006/relationships/image" Target="../media/image18.jpeg"/><Relationship Id="rId11" Type="http://schemas.openxmlformats.org/officeDocument/2006/relationships/image" Target="../media/image22.jpeg"/><Relationship Id="rId5" Type="http://schemas.openxmlformats.org/officeDocument/2006/relationships/image" Target="../media/image27.png"/><Relationship Id="rId10" Type="http://schemas.openxmlformats.org/officeDocument/2006/relationships/image" Target="../media/image24.jpeg"/><Relationship Id="rId4" Type="http://schemas.openxmlformats.org/officeDocument/2006/relationships/image" Target="../media/image26.pn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jpeg"/><Relationship Id="rId12" Type="http://schemas.openxmlformats.org/officeDocument/2006/relationships/image" Target="../media/image22.jpeg"/><Relationship Id="rId17" Type="http://schemas.openxmlformats.org/officeDocument/2006/relationships/image" Target="../media/image33.png"/><Relationship Id="rId2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zvuki_prirod_-_golosa_lesa.mp3" TargetMode="External"/><Relationship Id="rId16" Type="http://schemas.openxmlformats.org/officeDocument/2006/relationships/image" Target="../media/image30.jpeg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2;&#1086;&#1085;&#1082;&#1091;&#1088;&#1089;\&#1053;&#1086;&#1074;&#1072;&#1103;%20&#1087;&#1072;&#1087;&#1082;&#1072;%20(2)\zvuki_prirod_-_golosa_lesa.mp3" TargetMode="External"/><Relationship Id="rId6" Type="http://schemas.openxmlformats.org/officeDocument/2006/relationships/image" Target="../media/image27.png"/><Relationship Id="rId11" Type="http://schemas.openxmlformats.org/officeDocument/2006/relationships/image" Target="../media/image31.jpeg"/><Relationship Id="rId5" Type="http://schemas.openxmlformats.org/officeDocument/2006/relationships/image" Target="../media/image26.pn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Relationship Id="rId1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23812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cs typeface="Arial" charset="0"/>
              </a:rPr>
              <a:t>Правописание   парных звонких и глухих согласных на конце слова</a:t>
            </a:r>
            <a:br>
              <a:rPr lang="ru-RU" b="1" smtClean="0">
                <a:solidFill>
                  <a:srgbClr val="0070C0"/>
                </a:solidFill>
                <a:cs typeface="Arial" charset="0"/>
              </a:rPr>
            </a:br>
            <a:r>
              <a:rPr lang="ru-RU" b="1" smtClean="0">
                <a:solidFill>
                  <a:srgbClr val="0070C0"/>
                </a:solidFill>
                <a:cs typeface="Arial" charset="0"/>
              </a:rPr>
              <a:t>Умк «Школа России» </a:t>
            </a:r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876800"/>
            <a:ext cx="6400800" cy="1752600"/>
          </a:xfrm>
        </p:spPr>
        <p:txBody>
          <a:bodyPr/>
          <a:lstStyle/>
          <a:p>
            <a:pPr eaLnBrk="1" hangingPunct="1"/>
            <a:r>
              <a:rPr lang="ru-RU" sz="2400" smtClean="0">
                <a:cs typeface="Arial" charset="0"/>
              </a:rPr>
              <a:t>Выполнила:</a:t>
            </a:r>
          </a:p>
          <a:p>
            <a:pPr eaLnBrk="1" hangingPunct="1"/>
            <a:r>
              <a:rPr lang="ru-RU" sz="2400" smtClean="0">
                <a:cs typeface="Arial" charset="0"/>
              </a:rPr>
              <a:t>Сафина Рузалия Наильевна</a:t>
            </a:r>
          </a:p>
          <a:p>
            <a:pPr eaLnBrk="1" hangingPunct="1"/>
            <a:r>
              <a:rPr lang="ru-RU" sz="2400" smtClean="0">
                <a:cs typeface="Arial" charset="0"/>
              </a:rPr>
              <a:t>учитель начальных классов</a:t>
            </a:r>
          </a:p>
          <a:p>
            <a:pPr eaLnBrk="1" hangingPunct="1"/>
            <a:r>
              <a:rPr lang="ru-RU" sz="2400" smtClean="0">
                <a:cs typeface="Arial" charset="0"/>
              </a:rPr>
              <a:t>МБОУ «СОШ №1»  г. Тарко-Сале</a:t>
            </a:r>
          </a:p>
          <a:p>
            <a:pPr eaLnBrk="1" hangingPunct="1"/>
            <a:r>
              <a:rPr lang="ru-RU" sz="2400" smtClean="0">
                <a:cs typeface="Arial" charset="0"/>
              </a:rPr>
              <a:t>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91000" cy="1162050"/>
          </a:xfrm>
        </p:spPr>
        <p:txBody>
          <a:bodyPr/>
          <a:lstStyle/>
          <a:p>
            <a:pPr eaLnBrk="1" hangingPunct="1"/>
            <a:r>
              <a:rPr lang="ru-RU" smtClean="0"/>
              <a:t>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0" y="304800"/>
            <a:ext cx="3657600" cy="5853113"/>
          </a:xfrm>
        </p:spPr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sz="2800" dirty="0" err="1" smtClean="0"/>
              <a:t>Стри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0070C0"/>
                </a:solidFill>
              </a:rPr>
              <a:t>ж/</a:t>
            </a:r>
            <a:r>
              <a:rPr lang="ru-RU" sz="2800" dirty="0" err="1" smtClean="0">
                <a:solidFill>
                  <a:srgbClr val="0070C0"/>
                </a:solidFill>
              </a:rPr>
              <a:t>ш</a:t>
            </a:r>
            <a:r>
              <a:rPr lang="ru-RU" sz="2800" dirty="0" smtClean="0"/>
              <a:t>)  стри</a:t>
            </a:r>
            <a:r>
              <a:rPr lang="ru-RU" sz="2800" dirty="0" smtClean="0">
                <a:solidFill>
                  <a:srgbClr val="0070C0"/>
                </a:solidFill>
              </a:rPr>
              <a:t>ж</a:t>
            </a:r>
            <a:r>
              <a:rPr lang="ru-RU" sz="2800" dirty="0" smtClean="0"/>
              <a:t>и- стри</a:t>
            </a:r>
            <a:r>
              <a:rPr lang="ru-RU" sz="2800" dirty="0" smtClean="0">
                <a:solidFill>
                  <a:srgbClr val="0070C0"/>
                </a:solidFill>
              </a:rPr>
              <a:t>ж</a:t>
            </a:r>
          </a:p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Голу(</a:t>
            </a:r>
            <a:r>
              <a:rPr lang="ru-RU" sz="2800" dirty="0" smtClean="0">
                <a:solidFill>
                  <a:srgbClr val="0070C0"/>
                </a:solidFill>
              </a:rPr>
              <a:t>б/</a:t>
            </a:r>
            <a:r>
              <a:rPr lang="ru-RU" sz="2800" dirty="0" err="1" smtClean="0">
                <a:solidFill>
                  <a:srgbClr val="0070C0"/>
                </a:solidFill>
              </a:rPr>
              <a:t>п</a:t>
            </a:r>
            <a:r>
              <a:rPr lang="ru-RU" sz="2800" dirty="0" smtClean="0"/>
              <a:t>)</a:t>
            </a:r>
            <a:r>
              <a:rPr lang="ru-RU" sz="2800" dirty="0" err="1" smtClean="0"/>
              <a:t>ь</a:t>
            </a: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dirty="0" smtClean="0"/>
              <a:t> </a:t>
            </a:r>
          </a:p>
          <a:p>
            <a:pPr eaLnBrk="1" hangingPunct="1"/>
            <a:r>
              <a:rPr lang="ru-RU" sz="2800" dirty="0" smtClean="0"/>
              <a:t> </a:t>
            </a:r>
            <a:r>
              <a:rPr lang="ru-RU" sz="2800" dirty="0" err="1" smtClean="0"/>
              <a:t>Дроз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0070C0"/>
                </a:solidFill>
              </a:rPr>
              <a:t>т/</a:t>
            </a:r>
            <a:r>
              <a:rPr lang="ru-RU" sz="2800" dirty="0" err="1" smtClean="0">
                <a:solidFill>
                  <a:srgbClr val="0070C0"/>
                </a:solidFill>
              </a:rPr>
              <a:t>д</a:t>
            </a:r>
            <a:r>
              <a:rPr lang="ru-RU" sz="2800" dirty="0" smtClean="0"/>
              <a:t>)</a:t>
            </a:r>
            <a:endParaRPr lang="ru-RU" sz="2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2800" dirty="0" smtClean="0"/>
          </a:p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У(</a:t>
            </a:r>
            <a:r>
              <a:rPr lang="ru-RU" sz="2800" dirty="0" err="1" smtClean="0">
                <a:solidFill>
                  <a:srgbClr val="0070C0"/>
                </a:solidFill>
              </a:rPr>
              <a:t>ш</a:t>
            </a:r>
            <a:r>
              <a:rPr lang="ru-RU" sz="2800" dirty="0" smtClean="0">
                <a:solidFill>
                  <a:srgbClr val="0070C0"/>
                </a:solidFill>
              </a:rPr>
              <a:t>/ж</a:t>
            </a:r>
            <a:r>
              <a:rPr lang="ru-RU" sz="2800" dirty="0" smtClean="0"/>
              <a:t>)</a:t>
            </a:r>
          </a:p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err="1" smtClean="0"/>
              <a:t>Ено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0070C0"/>
                </a:solidFill>
              </a:rPr>
              <a:t>т/</a:t>
            </a:r>
            <a:r>
              <a:rPr lang="ru-RU" sz="2800" dirty="0" err="1" smtClean="0">
                <a:solidFill>
                  <a:srgbClr val="0070C0"/>
                </a:solidFill>
              </a:rPr>
              <a:t>д</a:t>
            </a:r>
            <a:r>
              <a:rPr lang="ru-RU" sz="2800" dirty="0" smtClean="0"/>
              <a:t>)</a:t>
            </a:r>
          </a:p>
        </p:txBody>
      </p:sp>
      <p:sp>
        <p:nvSpPr>
          <p:cNvPr id="12292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3" name="Рисунок 4" descr="Картинка 57 из 12079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7400" y="152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8" descr="Уже - Четверг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81200" y="39624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 descr="Картинка 10 из 9606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81200" y="1371600"/>
            <a:ext cx="1219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4" descr="Картинка 11 из 9082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81200" y="25908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6" descr="Картинка 1 из 8291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81200" y="5181600"/>
            <a:ext cx="129540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304800"/>
            <a:ext cx="5111750" cy="5853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стри</a:t>
            </a:r>
            <a:r>
              <a:rPr lang="ru-RU" sz="2800" smtClean="0">
                <a:solidFill>
                  <a:srgbClr val="0070C0"/>
                </a:solidFill>
              </a:rPr>
              <a:t>ж</a:t>
            </a:r>
            <a:r>
              <a:rPr lang="ru-RU" sz="2800" smtClean="0"/>
              <a:t>и- стри</a:t>
            </a:r>
            <a:r>
              <a:rPr lang="ru-RU" sz="2800" smtClean="0">
                <a:solidFill>
                  <a:srgbClr val="0070C0"/>
                </a:solidFill>
              </a:rPr>
              <a:t>ж</a:t>
            </a:r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Голу</a:t>
            </a:r>
            <a:r>
              <a:rPr lang="ru-RU" sz="2800" smtClean="0">
                <a:solidFill>
                  <a:srgbClr val="0070C0"/>
                </a:solidFill>
              </a:rPr>
              <a:t>б</a:t>
            </a:r>
            <a:r>
              <a:rPr lang="ru-RU" sz="2800" smtClean="0"/>
              <a:t>и- голу</a:t>
            </a:r>
            <a:r>
              <a:rPr lang="ru-RU" sz="2800" smtClean="0">
                <a:solidFill>
                  <a:srgbClr val="0070C0"/>
                </a:solidFill>
              </a:rPr>
              <a:t>б</a:t>
            </a:r>
            <a:r>
              <a:rPr lang="ru-RU" sz="2800" smtClean="0"/>
              <a:t>ь</a:t>
            </a:r>
            <a:endParaRPr lang="ru-RU" sz="2800" smtClean="0">
              <a:solidFill>
                <a:srgbClr val="FF0000"/>
              </a:solidFill>
            </a:endParaRPr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 Дроз</a:t>
            </a:r>
            <a:r>
              <a:rPr lang="ru-RU" sz="2800" smtClean="0">
                <a:solidFill>
                  <a:srgbClr val="0070C0"/>
                </a:solidFill>
              </a:rPr>
              <a:t>д</a:t>
            </a:r>
            <a:r>
              <a:rPr lang="ru-RU" sz="2800" smtClean="0"/>
              <a:t>ы-дроз</a:t>
            </a:r>
            <a:r>
              <a:rPr lang="ru-RU" sz="2800" smtClean="0">
                <a:solidFill>
                  <a:srgbClr val="0070C0"/>
                </a:solidFill>
              </a:rPr>
              <a:t>д</a:t>
            </a:r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У</a:t>
            </a:r>
            <a:r>
              <a:rPr lang="ru-RU" sz="2800" smtClean="0">
                <a:solidFill>
                  <a:srgbClr val="0070C0"/>
                </a:solidFill>
              </a:rPr>
              <a:t>ж</a:t>
            </a:r>
            <a:r>
              <a:rPr lang="ru-RU" sz="2800" smtClean="0"/>
              <a:t>и-у</a:t>
            </a:r>
            <a:r>
              <a:rPr lang="ru-RU" sz="2800" smtClean="0">
                <a:solidFill>
                  <a:srgbClr val="0070C0"/>
                </a:solidFill>
              </a:rPr>
              <a:t>ж</a:t>
            </a:r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Ено</a:t>
            </a:r>
            <a:r>
              <a:rPr lang="ru-RU" sz="2800" smtClean="0">
                <a:solidFill>
                  <a:srgbClr val="0070C0"/>
                </a:solidFill>
              </a:rPr>
              <a:t>т</a:t>
            </a:r>
            <a:r>
              <a:rPr lang="ru-RU" sz="2800" smtClean="0"/>
              <a:t>ы-ено</a:t>
            </a:r>
            <a:r>
              <a:rPr lang="ru-RU" sz="2800" smtClean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13316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7" name="Рисунок 4" descr="Картинка 57 из 12079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1200" y="2286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8" descr="Уже - Четверг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5000" y="41148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 descr="Картинка 10 из 9606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81200" y="1524000"/>
            <a:ext cx="1219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4" descr="Картинка 11 из 9082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81200" y="2743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6" descr="Картинка 1 из 8291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28800" y="5334000"/>
            <a:ext cx="129540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http://realty.1777.ru/img_temp/19175138164c8498703105a_32l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5200" y="0"/>
            <a:ext cx="167640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zvuki_prirod_-_golosa_le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910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6" descr="http://img-fotki.yandex.ru/get/5805/tamara-vlasovets.7/0_5a291_ea99b373_L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96200" y="3657600"/>
            <a:ext cx="1447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8" descr="Картинка 52 из 9669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486400" y="5500688"/>
            <a:ext cx="16002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4" descr="Медвежата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52400" y="3657600"/>
            <a:ext cx="12192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" descr="Картинка 10 из 9606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62000" y="457200"/>
            <a:ext cx="1219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4" descr="Картинка 11 из 90828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876800" y="1600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8" descr="Уже - Четверг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33800" y="55626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6" descr="Картинка 1 из 82916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676400" y="5513388"/>
            <a:ext cx="12954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9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876800" y="2895600"/>
            <a:ext cx="3005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>
                <a:cs typeface="Times New Roman" pitchFamily="18" charset="0"/>
              </a:rPr>
              <a:t>Столетний ду</a:t>
            </a:r>
            <a:r>
              <a:rPr lang="ru-RU" sz="3200">
                <a:solidFill>
                  <a:srgbClr val="0070C0"/>
                </a:solidFill>
                <a:cs typeface="Times New Roman" pitchFamily="18" charset="0"/>
              </a:rPr>
              <a:t>б</a:t>
            </a:r>
            <a:endParaRPr lang="ru-RU" sz="3200">
              <a:solidFill>
                <a:srgbClr val="0070C0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52400" y="3429000"/>
            <a:ext cx="337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>
                <a:cs typeface="Times New Roman" pitchFamily="18" charset="0"/>
              </a:rPr>
              <a:t>Высокий  камы</a:t>
            </a:r>
            <a:r>
              <a:rPr lang="ru-RU" sz="3200">
                <a:solidFill>
                  <a:srgbClr val="0070C0"/>
                </a:solidFill>
                <a:cs typeface="Times New Roman" pitchFamily="18" charset="0"/>
              </a:rPr>
              <a:t>ш</a:t>
            </a:r>
            <a:endParaRPr lang="ru-RU" sz="320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971800" y="5867400"/>
            <a:ext cx="40465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cs typeface="Times New Roman" pitchFamily="18" charset="0"/>
              </a:rPr>
              <a:t>Душ</a:t>
            </a:r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и</a:t>
            </a:r>
            <a:r>
              <a:rPr lang="ru-RU" sz="3200">
                <a:cs typeface="Times New Roman" pitchFamily="18" charset="0"/>
              </a:rPr>
              <a:t>стый ланды</a:t>
            </a:r>
            <a:r>
              <a:rPr lang="ru-RU" sz="3200">
                <a:solidFill>
                  <a:srgbClr val="0070C0"/>
                </a:solidFill>
                <a:cs typeface="Times New Roman" pitchFamily="18" charset="0"/>
              </a:rPr>
              <a:t>ш</a:t>
            </a:r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3200">
                <a:cs typeface="Times New Roman" pitchFamily="18" charset="0"/>
              </a:rPr>
              <a:t> </a:t>
            </a:r>
            <a:endParaRPr lang="ru-RU" sz="3200"/>
          </a:p>
        </p:txBody>
      </p:sp>
      <p:pic>
        <p:nvPicPr>
          <p:cNvPr id="15365" name="Picture 9" descr="Картинка 26 из 9336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0" y="3352800"/>
            <a:ext cx="1676400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1" descr="Картинка 30 из 8274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0" y="152400"/>
            <a:ext cx="2286000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3" descr="Картинка 57 из 8396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0" y="304800"/>
            <a:ext cx="2971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autoUpdateAnimBg="0"/>
      <p:bldP spid="20482" grpId="0" autoUpdateAnimBg="0"/>
      <p:bldP spid="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http://realty.1777.ru/img_temp/19175138164c8498703105a_32le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15200" y="0"/>
            <a:ext cx="167640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zvuki_prirod_-_golosa_le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910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6" descr="http://img-fotki.yandex.ru/get/5805/tamara-vlasovets.7/0_5a291_ea99b373_L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62400" y="5048250"/>
            <a:ext cx="1447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8" descr="Картинка 52 из 9669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62600" y="5500688"/>
            <a:ext cx="16002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4" descr="Медвежата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524000" y="3276600"/>
            <a:ext cx="12192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" descr="Картинка 10 из 96069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14400" y="533400"/>
            <a:ext cx="1219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4" descr="Картинка 11 из 90828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743200" y="1143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Рисунок 8" descr="Уже - Четверг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590800" y="57150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6" descr="Картинка 1 из 82916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371600" y="5513388"/>
            <a:ext cx="12954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1" descr="Картинка 30 из 82747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4876800"/>
            <a:ext cx="1485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9" descr="Картинка 26 из 93368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467600" y="4278313"/>
            <a:ext cx="16764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3" descr="Картинка 57 из 83962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5486400" y="2209800"/>
            <a:ext cx="1981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zvuki_prirod_-_golosa_les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9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496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Ле</a:t>
            </a:r>
            <a:r>
              <a:rPr lang="ru-RU" smtClean="0">
                <a:solidFill>
                  <a:srgbClr val="0070C0"/>
                </a:solidFill>
              </a:rPr>
              <a:t>в</a:t>
            </a:r>
            <a:r>
              <a:rPr lang="ru-RU" smtClean="0"/>
              <a:t>, жира</a:t>
            </a:r>
            <a:r>
              <a:rPr lang="ru-RU" smtClean="0">
                <a:solidFill>
                  <a:srgbClr val="0070C0"/>
                </a:solidFill>
              </a:rPr>
              <a:t>ф</a:t>
            </a:r>
            <a:r>
              <a:rPr lang="ru-RU" smtClean="0"/>
              <a:t>, ё</a:t>
            </a:r>
            <a:r>
              <a:rPr lang="ru-RU" smtClean="0">
                <a:solidFill>
                  <a:srgbClr val="0070C0"/>
                </a:solidFill>
              </a:rPr>
              <a:t>ж</a:t>
            </a:r>
            <a:r>
              <a:rPr lang="ru-RU" smtClean="0"/>
              <a:t>, ено</a:t>
            </a:r>
            <a:r>
              <a:rPr lang="ru-RU" smtClean="0">
                <a:solidFill>
                  <a:srgbClr val="0070C0"/>
                </a:solidFill>
              </a:rPr>
              <a:t>т</a:t>
            </a:r>
            <a:r>
              <a:rPr lang="ru-RU" smtClean="0"/>
              <a:t>, бегемо</a:t>
            </a:r>
            <a:r>
              <a:rPr lang="ru-RU" smtClean="0">
                <a:solidFill>
                  <a:srgbClr val="0070C0"/>
                </a:solidFill>
              </a:rPr>
              <a:t>т</a:t>
            </a:r>
            <a:r>
              <a:rPr lang="ru-RU" smtClean="0"/>
              <a:t>, медве</a:t>
            </a:r>
            <a:r>
              <a:rPr lang="ru-RU" smtClean="0">
                <a:solidFill>
                  <a:srgbClr val="0070C0"/>
                </a:solidFill>
              </a:rPr>
              <a:t>д</a:t>
            </a:r>
            <a:r>
              <a:rPr lang="ru-RU" smtClean="0"/>
              <a:t>ь, голу</a:t>
            </a:r>
            <a:r>
              <a:rPr lang="ru-RU" smtClean="0">
                <a:solidFill>
                  <a:srgbClr val="0070C0"/>
                </a:solidFill>
              </a:rPr>
              <a:t>б</a:t>
            </a:r>
            <a:r>
              <a:rPr lang="ru-RU" smtClean="0"/>
              <a:t>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http://realty.1777.ru/img_temp/19175138164c8498703105a_32l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77125" y="0"/>
            <a:ext cx="16668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-2362200" y="533400"/>
            <a:ext cx="132111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i="1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algn="ctr" eaLnBrk="0" hangingPunct="0"/>
            <a:endParaRPr lang="ru-RU" sz="4000" i="1">
              <a:solidFill>
                <a:srgbClr val="FF000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Char char="•"/>
            </a:pPr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Береги природу;</a:t>
            </a:r>
          </a:p>
          <a:p>
            <a:pPr algn="ctr" eaLnBrk="0" hangingPunct="0">
              <a:buFont typeface="Wingdings" pitchFamily="2" charset="2"/>
              <a:buChar char="Ø"/>
            </a:pPr>
            <a:endParaRPr lang="ru-RU" sz="4000" i="1">
              <a:solidFill>
                <a:srgbClr val="FF000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Char char="•"/>
            </a:pPr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        всё живое нуждается </a:t>
            </a:r>
          </a:p>
          <a:p>
            <a:pPr algn="ctr" eaLnBrk="0" hangingPunct="0"/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в защите </a:t>
            </a:r>
          </a:p>
          <a:p>
            <a:pPr algn="ctr" eaLnBrk="0" hangingPunct="0"/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и помощи человека;</a:t>
            </a:r>
          </a:p>
          <a:p>
            <a:pPr algn="ctr" eaLnBrk="0" hangingPunct="0">
              <a:buFont typeface="Arial" charset="0"/>
              <a:buChar char="•"/>
            </a:pPr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подкармливайте животных </a:t>
            </a:r>
          </a:p>
          <a:p>
            <a:pPr algn="ctr" eaLnBrk="0" hangingPunct="0"/>
            <a:r>
              <a:rPr lang="ru-RU" sz="4000" i="1">
                <a:solidFill>
                  <a:srgbClr val="FF0000"/>
                </a:solidFill>
                <a:cs typeface="Times New Roman" pitchFamily="18" charset="0"/>
              </a:rPr>
              <a:t>зимой.</a:t>
            </a:r>
            <a:endParaRPr lang="ru-RU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6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6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400" b="1" u="sng" smtClean="0"/>
              <a:t>Домашнее задание:</a:t>
            </a:r>
          </a:p>
          <a:p>
            <a:pPr algn="ctr">
              <a:buFontTx/>
              <a:buNone/>
            </a:pPr>
            <a:r>
              <a:rPr lang="ru-RU" sz="4400" b="1" smtClean="0"/>
              <a:t>Стр. 114 выучить правило. </a:t>
            </a:r>
          </a:p>
          <a:p>
            <a:pPr algn="ctr">
              <a:buFontTx/>
              <a:buNone/>
            </a:pPr>
            <a:r>
              <a:rPr lang="ru-RU" sz="4400" b="1" smtClean="0"/>
              <a:t>Стр. 116. Упр. 147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2800" y="3733800"/>
            <a:ext cx="16668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WordArt 2"/>
          <p:cNvSpPr>
            <a:spLocks noChangeArrowheads="1" noChangeShapeType="1" noTextEdit="1"/>
          </p:cNvSpPr>
          <p:nvPr/>
        </p:nvSpPr>
        <p:spPr bwMode="auto">
          <a:xfrm>
            <a:off x="1295400" y="2209800"/>
            <a:ext cx="6324600" cy="1647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" name="Рисунок 10" descr="Картинка 20 из 9798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4200" y="3429000"/>
            <a:ext cx="2057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4" descr="Медвежат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0800" y="304800"/>
            <a:ext cx="19843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6" descr="http://img-fotki.yandex.ru/get/5805/tamara-vlasovets.7/0_5a291_ea99b373_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04800"/>
            <a:ext cx="22558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8" descr="Картинка 52 из 9669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1800" y="533400"/>
            <a:ext cx="27860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0" descr="Картинка 57 из 1003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" y="3810000"/>
            <a:ext cx="1981200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2" descr="Картинка 29 из 5596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48400" y="3581400"/>
            <a:ext cx="2362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5 0.00278 L -0.2875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0833 L 0.28333 -0.005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5 -1.11111E-6 L -0.3375 -1.11111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5 0.00277 L 0.625 0.0027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Картинка 20 из 9798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0400" y="1219200"/>
            <a:ext cx="2057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10000" y="4495800"/>
            <a:ext cx="304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15200" y="4191000"/>
            <a:ext cx="5822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</a:t>
            </a:r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5128" name="WordArt 1"/>
          <p:cNvSpPr>
            <a:spLocks noChangeArrowheads="1" noChangeShapeType="1" noTextEdit="1"/>
          </p:cNvSpPr>
          <p:nvPr/>
        </p:nvSpPr>
        <p:spPr bwMode="auto">
          <a:xfrm>
            <a:off x="3810000" y="4495800"/>
            <a:ext cx="6096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127" name="Rectangle 3"/>
          <p:cNvSpPr>
            <a:spLocks noChangeArrowheads="1"/>
          </p:cNvSpPr>
          <p:nvPr/>
        </p:nvSpPr>
        <p:spPr bwMode="auto">
          <a:xfrm>
            <a:off x="0" y="904875"/>
            <a:ext cx="582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2" name="Прямоугольник 13"/>
          <p:cNvSpPr>
            <a:spLocks noChangeArrowheads="1"/>
          </p:cNvSpPr>
          <p:nvPr/>
        </p:nvSpPr>
        <p:spPr bwMode="auto">
          <a:xfrm flipV="1">
            <a:off x="3429000" y="3189288"/>
            <a:ext cx="1266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5129" name="Прямоугольник 15"/>
          <p:cNvSpPr>
            <a:spLocks noChangeArrowheads="1"/>
          </p:cNvSpPr>
          <p:nvPr/>
        </p:nvSpPr>
        <p:spPr bwMode="auto">
          <a:xfrm>
            <a:off x="1752600" y="4343400"/>
            <a:ext cx="355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/>
              <a:t> </a:t>
            </a:r>
          </a:p>
        </p:txBody>
      </p:sp>
      <p:sp>
        <p:nvSpPr>
          <p:cNvPr id="5130" name="Прямоугольник 16"/>
          <p:cNvSpPr>
            <a:spLocks noChangeArrowheads="1"/>
          </p:cNvSpPr>
          <p:nvPr/>
        </p:nvSpPr>
        <p:spPr bwMode="auto">
          <a:xfrm>
            <a:off x="7848600" y="4267200"/>
            <a:ext cx="355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/>
              <a:t> </a:t>
            </a:r>
          </a:p>
        </p:txBody>
      </p:sp>
      <p:sp>
        <p:nvSpPr>
          <p:cNvPr id="5133" name="Прямоугольник 23"/>
          <p:cNvSpPr>
            <a:spLocks noChangeArrowheads="1"/>
          </p:cNvSpPr>
          <p:nvPr/>
        </p:nvSpPr>
        <p:spPr bwMode="auto">
          <a:xfrm>
            <a:off x="3352800" y="4572000"/>
            <a:ext cx="15382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/>
              <a:t>[ </a:t>
            </a:r>
            <a:r>
              <a:rPr lang="ru-RU" sz="6000">
                <a:solidFill>
                  <a:srgbClr val="0070C0"/>
                </a:solidFill>
              </a:rPr>
              <a:t>т'</a:t>
            </a:r>
            <a:r>
              <a:rPr lang="ru-RU" sz="6000"/>
              <a:t> ]</a:t>
            </a:r>
          </a:p>
        </p:txBody>
      </p:sp>
      <p:sp>
        <p:nvSpPr>
          <p:cNvPr id="5134" name="Прямоугольник 24"/>
          <p:cNvSpPr>
            <a:spLocks noChangeArrowheads="1"/>
          </p:cNvSpPr>
          <p:nvPr/>
        </p:nvSpPr>
        <p:spPr bwMode="auto">
          <a:xfrm>
            <a:off x="533400" y="4495800"/>
            <a:ext cx="13906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/>
              <a:t>[ </a:t>
            </a:r>
            <a:r>
              <a:rPr lang="ru-RU" sz="6000">
                <a:solidFill>
                  <a:srgbClr val="0070C0"/>
                </a:solidFill>
              </a:rPr>
              <a:t>т</a:t>
            </a:r>
            <a:r>
              <a:rPr lang="ru-RU" sz="6000"/>
              <a:t> ]</a:t>
            </a:r>
          </a:p>
        </p:txBody>
      </p:sp>
      <p:sp>
        <p:nvSpPr>
          <p:cNvPr id="5135" name="Прямоугольник 25"/>
          <p:cNvSpPr>
            <a:spLocks noChangeArrowheads="1"/>
          </p:cNvSpPr>
          <p:nvPr/>
        </p:nvSpPr>
        <p:spPr bwMode="auto">
          <a:xfrm>
            <a:off x="6705600" y="4495800"/>
            <a:ext cx="14779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/>
              <a:t>[ </a:t>
            </a:r>
            <a:r>
              <a:rPr lang="ru-RU" sz="6000">
                <a:solidFill>
                  <a:srgbClr val="0070C0"/>
                </a:solidFill>
              </a:rPr>
              <a:t>п</a:t>
            </a:r>
            <a:r>
              <a:rPr lang="ru-RU" sz="6000"/>
              <a:t> ]</a:t>
            </a:r>
          </a:p>
        </p:txBody>
      </p:sp>
      <p:pic>
        <p:nvPicPr>
          <p:cNvPr id="3" name="Picture 20" descr="Картинка 57 из 1003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1600200"/>
            <a:ext cx="1981200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2" descr="Картинка 29 из 5596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00800" y="1295400"/>
            <a:ext cx="2362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33" grpId="0"/>
      <p:bldP spid="5134" grpId="0"/>
      <p:bldP spid="5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smtClean="0"/>
              <a:t>Мё</a:t>
            </a:r>
            <a:r>
              <a:rPr lang="ru-RU" sz="4400" smtClean="0">
                <a:solidFill>
                  <a:srgbClr val="0070C0"/>
                </a:solidFill>
              </a:rPr>
              <a:t>д</a:t>
            </a:r>
          </a:p>
          <a:p>
            <a:pPr algn="ctr" eaLnBrk="1" hangingPunct="1">
              <a:buFontTx/>
              <a:buNone/>
            </a:pPr>
            <a:r>
              <a:rPr lang="ru-RU" sz="4400" smtClean="0"/>
              <a:t> Жёлу</a:t>
            </a:r>
            <a:r>
              <a:rPr lang="ru-RU" sz="4400" smtClean="0">
                <a:solidFill>
                  <a:srgbClr val="0070C0"/>
                </a:solidFill>
              </a:rPr>
              <a:t>д</a:t>
            </a:r>
            <a:r>
              <a:rPr lang="ru-RU" sz="4400" smtClean="0"/>
              <a:t>ь</a:t>
            </a:r>
          </a:p>
          <a:p>
            <a:pPr algn="ctr" eaLnBrk="1" hangingPunct="1">
              <a:buFontTx/>
              <a:buNone/>
            </a:pPr>
            <a:r>
              <a:rPr lang="ru-RU" sz="4400" smtClean="0"/>
              <a:t>Гри</a:t>
            </a:r>
            <a:r>
              <a:rPr lang="ru-RU" sz="4400" smtClean="0">
                <a:solidFill>
                  <a:srgbClr val="0070C0"/>
                </a:solidFill>
              </a:rPr>
              <a:t>б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2209800"/>
            <a:ext cx="61106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5400" b="1" smtClean="0">
                <a:solidFill>
                  <a:srgbClr val="0070C0"/>
                </a:solidFill>
                <a:cs typeface="Arial" charset="0"/>
              </a:rPr>
              <a:t>Тема урока: «Правописание   парных звонких и глухих согласных на конце слова»</a:t>
            </a:r>
            <a:endParaRPr lang="ru-RU" sz="5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5400" smtClean="0"/>
              <a:t>  </a:t>
            </a:r>
            <a:r>
              <a:rPr lang="ru-RU" sz="5400" smtClean="0">
                <a:solidFill>
                  <a:srgbClr val="0070C0"/>
                </a:solidFill>
              </a:rPr>
              <a:t>Б </a:t>
            </a:r>
            <a:r>
              <a:rPr lang="ru-RU" sz="5400" smtClean="0"/>
              <a:t>–</a:t>
            </a:r>
            <a:r>
              <a:rPr lang="ru-RU" sz="5400" smtClean="0">
                <a:solidFill>
                  <a:srgbClr val="0070C0"/>
                </a:solidFill>
              </a:rPr>
              <a:t>П          Д</a:t>
            </a:r>
            <a:r>
              <a:rPr lang="ru-RU" sz="5400" smtClean="0"/>
              <a:t>-</a:t>
            </a:r>
            <a:r>
              <a:rPr lang="ru-RU" sz="5400" smtClean="0">
                <a:solidFill>
                  <a:srgbClr val="0070C0"/>
                </a:solidFill>
              </a:rPr>
              <a:t>Т  </a:t>
            </a:r>
          </a:p>
          <a:p>
            <a:pPr algn="ctr">
              <a:buFontTx/>
              <a:buNone/>
            </a:pPr>
            <a:r>
              <a:rPr lang="ru-RU" sz="5400" smtClean="0">
                <a:solidFill>
                  <a:srgbClr val="0070C0"/>
                </a:solidFill>
              </a:rPr>
              <a:t>  В</a:t>
            </a:r>
            <a:r>
              <a:rPr lang="ru-RU" sz="5400" smtClean="0"/>
              <a:t>-</a:t>
            </a:r>
            <a:r>
              <a:rPr lang="ru-RU" sz="5400" smtClean="0">
                <a:solidFill>
                  <a:srgbClr val="0070C0"/>
                </a:solidFill>
              </a:rPr>
              <a:t>Ф           З</a:t>
            </a:r>
            <a:r>
              <a:rPr lang="ru-RU" sz="5400" smtClean="0"/>
              <a:t>-</a:t>
            </a:r>
            <a:r>
              <a:rPr lang="ru-RU" sz="5400" smtClean="0">
                <a:solidFill>
                  <a:srgbClr val="0070C0"/>
                </a:solidFill>
              </a:rPr>
              <a:t>С</a:t>
            </a:r>
          </a:p>
          <a:p>
            <a:pPr algn="ctr">
              <a:buFontTx/>
              <a:buNone/>
            </a:pPr>
            <a:r>
              <a:rPr lang="ru-RU" sz="5400" smtClean="0">
                <a:solidFill>
                  <a:srgbClr val="0070C0"/>
                </a:solidFill>
              </a:rPr>
              <a:t>   Г</a:t>
            </a:r>
            <a:r>
              <a:rPr lang="ru-RU" sz="5400" smtClean="0"/>
              <a:t>-</a:t>
            </a:r>
            <a:r>
              <a:rPr lang="ru-RU" sz="5400" smtClean="0">
                <a:solidFill>
                  <a:srgbClr val="0070C0"/>
                </a:solidFill>
              </a:rPr>
              <a:t>К           Ж</a:t>
            </a:r>
            <a:r>
              <a:rPr lang="ru-RU" sz="5400" smtClean="0"/>
              <a:t>-</a:t>
            </a:r>
            <a:r>
              <a:rPr lang="ru-RU" sz="5400" smtClean="0">
                <a:solidFill>
                  <a:srgbClr val="0070C0"/>
                </a:solidFill>
              </a:rPr>
              <a:t>Ш</a:t>
            </a:r>
          </a:p>
          <a:p>
            <a:pPr algn="ctr">
              <a:buFontTx/>
              <a:buNone/>
            </a:pPr>
            <a:r>
              <a:rPr lang="ru-RU" sz="5400" smtClean="0"/>
              <a:t> </a:t>
            </a:r>
          </a:p>
          <a:p>
            <a:pPr algn="ctr">
              <a:buFontTx/>
              <a:buNone/>
            </a:pPr>
            <a:r>
              <a:rPr lang="ru-RU" sz="5400" smtClean="0"/>
              <a:t> </a:t>
            </a:r>
          </a:p>
          <a:p>
            <a:pPr algn="ctr">
              <a:buFontTx/>
              <a:buNone/>
            </a:pPr>
            <a:r>
              <a:rPr lang="ru-RU" sz="5400" smtClean="0"/>
              <a:t> </a:t>
            </a:r>
          </a:p>
          <a:p>
            <a:pPr algn="ctr">
              <a:buFontTx/>
              <a:buNone/>
            </a:pPr>
            <a:r>
              <a:rPr lang="ru-RU" sz="5400" smtClean="0"/>
              <a:t> </a:t>
            </a:r>
          </a:p>
          <a:p>
            <a:pPr algn="ctr">
              <a:buFontTx/>
              <a:buNone/>
            </a:pPr>
            <a:r>
              <a:rPr lang="ru-RU" sz="5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smtClean="0"/>
              <a:t>Ду…(</a:t>
            </a:r>
            <a:r>
              <a:rPr lang="ru-RU" b="1" smtClean="0">
                <a:solidFill>
                  <a:srgbClr val="0070C0"/>
                </a:solidFill>
              </a:rPr>
              <a:t>б/п</a:t>
            </a:r>
            <a:r>
              <a:rPr lang="ru-RU" b="1" smtClean="0"/>
              <a:t>)</a:t>
            </a:r>
            <a:endParaRPr lang="ru-RU" smtClean="0"/>
          </a:p>
          <a:p>
            <a:r>
              <a:rPr lang="ru-RU" b="1" smtClean="0"/>
              <a:t>Дру…(</a:t>
            </a:r>
            <a:r>
              <a:rPr lang="ru-RU" b="1" smtClean="0">
                <a:solidFill>
                  <a:srgbClr val="0070C0"/>
                </a:solidFill>
              </a:rPr>
              <a:t>г/к</a:t>
            </a:r>
            <a:r>
              <a:rPr lang="ru-RU" b="1" smtClean="0"/>
              <a:t>)</a:t>
            </a:r>
            <a:endParaRPr lang="ru-RU" smtClean="0"/>
          </a:p>
          <a:p>
            <a:r>
              <a:rPr lang="ru-RU" b="1" smtClean="0"/>
              <a:t>Горо…(</a:t>
            </a:r>
            <a:r>
              <a:rPr lang="ru-RU" b="1" smtClean="0">
                <a:solidFill>
                  <a:srgbClr val="0070C0"/>
                </a:solidFill>
              </a:rPr>
              <a:t>т/д</a:t>
            </a:r>
            <a:r>
              <a:rPr lang="ru-RU" b="1" smtClean="0"/>
              <a:t>)</a:t>
            </a:r>
            <a:endParaRPr lang="ru-RU" smtClean="0"/>
          </a:p>
          <a:p>
            <a:r>
              <a:rPr lang="ru-RU" b="1" smtClean="0"/>
              <a:t>Шка…(</a:t>
            </a:r>
            <a:r>
              <a:rPr lang="ru-RU" b="1" smtClean="0">
                <a:solidFill>
                  <a:srgbClr val="0070C0"/>
                </a:solidFill>
              </a:rPr>
              <a:t>в/ф</a:t>
            </a:r>
            <a:r>
              <a:rPr lang="ru-RU" b="1" smtClean="0"/>
              <a:t>)</a:t>
            </a:r>
            <a:endParaRPr lang="ru-RU" smtClean="0"/>
          </a:p>
          <a:p>
            <a:r>
              <a:rPr lang="ru-RU" b="1" smtClean="0"/>
              <a:t>Ко…(</a:t>
            </a:r>
            <a:r>
              <a:rPr lang="ru-RU" b="1" smtClean="0">
                <a:solidFill>
                  <a:srgbClr val="0070C0"/>
                </a:solidFill>
              </a:rPr>
              <a:t>т/д</a:t>
            </a:r>
            <a:r>
              <a:rPr lang="ru-RU" b="1" smtClean="0"/>
              <a:t>)</a:t>
            </a:r>
            <a:endParaRPr lang="ru-RU" smtClean="0"/>
          </a:p>
          <a:p>
            <a:r>
              <a:rPr lang="ru-RU" b="1" smtClean="0"/>
              <a:t>Гла….(</a:t>
            </a:r>
            <a:r>
              <a:rPr lang="ru-RU" b="1" smtClean="0">
                <a:solidFill>
                  <a:srgbClr val="0070C0"/>
                </a:solidFill>
              </a:rPr>
              <a:t>з/с</a:t>
            </a:r>
            <a:r>
              <a:rPr lang="ru-RU" b="1" smtClean="0"/>
              <a:t>)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smtClean="0"/>
              <a:t>Ду</a:t>
            </a:r>
            <a:r>
              <a:rPr lang="ru-RU" b="1" smtClean="0">
                <a:solidFill>
                  <a:srgbClr val="0070C0"/>
                </a:solidFill>
              </a:rPr>
              <a:t>б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b="1" smtClean="0"/>
              <a:t>Дру</a:t>
            </a:r>
            <a:r>
              <a:rPr lang="ru-RU" b="1" smtClean="0">
                <a:solidFill>
                  <a:srgbClr val="0070C0"/>
                </a:solidFill>
              </a:rPr>
              <a:t>г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b="1" smtClean="0"/>
              <a:t>Горо</a:t>
            </a:r>
            <a:r>
              <a:rPr lang="ru-RU" b="1" smtClean="0">
                <a:solidFill>
                  <a:srgbClr val="0070C0"/>
                </a:solidFill>
              </a:rPr>
              <a:t>д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b="1" smtClean="0"/>
              <a:t>Шка</a:t>
            </a:r>
            <a:r>
              <a:rPr lang="ru-RU" b="1" smtClean="0">
                <a:solidFill>
                  <a:srgbClr val="0070C0"/>
                </a:solidFill>
              </a:rPr>
              <a:t>ф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b="1" smtClean="0"/>
              <a:t>Ко</a:t>
            </a:r>
            <a:r>
              <a:rPr lang="ru-RU" b="1" smtClean="0">
                <a:solidFill>
                  <a:srgbClr val="0070C0"/>
                </a:solidFill>
              </a:rPr>
              <a:t>т</a:t>
            </a:r>
            <a:r>
              <a:rPr lang="ru-RU" b="1" smtClean="0"/>
              <a:t>-</a:t>
            </a:r>
            <a:r>
              <a:rPr lang="ru-RU" b="1" smtClean="0">
                <a:solidFill>
                  <a:srgbClr val="0070C0"/>
                </a:solidFill>
              </a:rPr>
              <a:t> </a:t>
            </a:r>
            <a:r>
              <a:rPr lang="ru-RU" b="1" smtClean="0"/>
              <a:t>ко</a:t>
            </a:r>
            <a:r>
              <a:rPr lang="ru-RU" b="1" smtClean="0">
                <a:solidFill>
                  <a:srgbClr val="0070C0"/>
                </a:solidFill>
              </a:rPr>
              <a:t>д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b="1" smtClean="0"/>
              <a:t>Гла</a:t>
            </a:r>
            <a:r>
              <a:rPr lang="ru-RU" b="1" smtClean="0">
                <a:solidFill>
                  <a:srgbClr val="0070C0"/>
                </a:solidFill>
              </a:rPr>
              <a:t>з</a:t>
            </a:r>
            <a:endParaRPr lang="ru-RU" smtClean="0">
              <a:solidFill>
                <a:srgbClr val="0070C0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http://realty.1777.ru/img_temp/19175138164c8498703105a_32l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33600" y="762000"/>
            <a:ext cx="3073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6" descr="http://img-fotki.yandex.ru/get/5805/tamara-vlasovets.7/0_5a291_ea99b373_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048250"/>
            <a:ext cx="1447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8" descr="Картинка 52 из 9669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05400" y="5500688"/>
            <a:ext cx="16002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4" descr="Медвежата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924800" y="5030788"/>
            <a:ext cx="12192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/>
          <a:lstStyle/>
          <a:p>
            <a:pPr eaLnBrk="1" hangingPunct="1"/>
            <a:r>
              <a:rPr lang="ru-RU" sz="4000" smtClean="0"/>
              <a:t>Наступила зима  выпал сне… ударил   моро…  под деревом сугро… холодно и голодно в лесу жители леса нуждаются в заботе помогайте зверям и птицам подкормите 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221</Words>
  <Application>Microsoft Office PowerPoint</Application>
  <PresentationFormat>Экран (4:3)</PresentationFormat>
  <Paragraphs>81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Правописание   парных звонких и глухих согласных на конце слова Умк «Школа России»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   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Роза</cp:lastModifiedBy>
  <cp:revision>57</cp:revision>
  <cp:lastPrinted>1601-01-01T00:00:00Z</cp:lastPrinted>
  <dcterms:created xsi:type="dcterms:W3CDTF">1601-01-01T00:00:00Z</dcterms:created>
  <dcterms:modified xsi:type="dcterms:W3CDTF">2017-10-13T13:59:29Z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