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698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714821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143000" y="1122362"/>
            <a:ext cx="6858000" cy="23876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099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ru-RU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ru-RU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 rot="5400000">
            <a:off x="2396399" y="57874"/>
            <a:ext cx="4351199" cy="7886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71450" marR="0" lvl="0" indent="88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12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099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ru-RU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ru-RU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 rot="5400000">
            <a:off x="2741212" y="2531724"/>
            <a:ext cx="5811899" cy="1478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 rot="5400000">
            <a:off x="-273542" y="1110024"/>
            <a:ext cx="5811899" cy="4322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71450" marR="0" lvl="0" indent="88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12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099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ru-RU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ru-RU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71450" marR="0" lvl="0" indent="88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12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099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ru-RU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ru-RU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3887" y="1709739"/>
            <a:ext cx="7886700" cy="285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3887" y="4589464"/>
            <a:ext cx="7886700" cy="1500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35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099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ru-RU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ru-RU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71487" y="1825625"/>
            <a:ext cx="2900399" cy="4351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71450" marR="0" lvl="0" indent="88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12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3486150" y="1825625"/>
            <a:ext cx="2900399" cy="4351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71450" marR="0" lvl="0" indent="88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12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099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ru-RU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ru-RU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629841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29841" y="1681163"/>
            <a:ext cx="3868199" cy="8237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35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629841" y="2505075"/>
            <a:ext cx="3868199" cy="36845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71450" marR="0" lvl="0" indent="88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12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9" cy="8237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35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9" cy="36845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71450" marR="0" lvl="0" indent="88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12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099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ru-RU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ru-RU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099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ru-RU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ru-RU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099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ru-RU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ru-RU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298" cy="1600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3887391" y="987425"/>
            <a:ext cx="4629299" cy="4873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71450" marR="0" lvl="0" indent="1333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88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12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12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12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12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12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12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298" cy="38114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099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ru-RU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ru-RU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298" cy="1600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3887391" y="987425"/>
            <a:ext cx="4629299" cy="4873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298" cy="38114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099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ru-RU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ru-RU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Font typeface="Arial"/>
              <a:buNone/>
              <a:defRPr sz="1800"/>
            </a:lvl2pPr>
            <a:lvl3pPr lvl="2" indent="0" rtl="0">
              <a:spcBef>
                <a:spcPts val="0"/>
              </a:spcBef>
              <a:buFont typeface="Arial"/>
              <a:buNone/>
              <a:defRPr sz="1800"/>
            </a:lvl3pPr>
            <a:lvl4pPr lvl="3" indent="0" rtl="0">
              <a:spcBef>
                <a:spcPts val="0"/>
              </a:spcBef>
              <a:buFont typeface="Arial"/>
              <a:buNone/>
              <a:defRPr sz="1800"/>
            </a:lvl4pPr>
            <a:lvl5pPr lvl="4" indent="0" rtl="0">
              <a:spcBef>
                <a:spcPts val="0"/>
              </a:spcBef>
              <a:buFont typeface="Arial"/>
              <a:buNone/>
              <a:defRPr sz="1800"/>
            </a:lvl5pPr>
            <a:lvl6pPr lvl="5" indent="0" rtl="0">
              <a:spcBef>
                <a:spcPts val="0"/>
              </a:spcBef>
              <a:buFont typeface="Arial"/>
              <a:buNone/>
              <a:defRPr sz="1800"/>
            </a:lvl6pPr>
            <a:lvl7pPr lvl="6" indent="0" rtl="0">
              <a:spcBef>
                <a:spcPts val="0"/>
              </a:spcBef>
              <a:buFont typeface="Arial"/>
              <a:buNone/>
              <a:defRPr sz="1800"/>
            </a:lvl7pPr>
            <a:lvl8pPr lvl="7" indent="0" rtl="0">
              <a:spcBef>
                <a:spcPts val="0"/>
              </a:spcBef>
              <a:buFont typeface="Arial"/>
              <a:buNone/>
              <a:defRPr sz="1800"/>
            </a:lvl8pPr>
            <a:lvl9pPr lvl="8" indent="0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71450" marR="0" lvl="0" indent="88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12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1258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099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ru-RU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ru-RU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Shape 11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0"/>
            <a:ext cx="9143999" cy="677254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70000">
                <a:schemeClr val="lt1"/>
              </a:gs>
              <a:gs pos="100000">
                <a:srgbClr val="D8D8D8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Shape 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" y="0"/>
            <a:ext cx="9143998" cy="6772542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0" y="9031"/>
            <a:ext cx="9144000" cy="558020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4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Методический конструктор </a:t>
            </a:r>
            <a:br>
              <a:rPr lang="ru-RU" sz="4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4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 направлению </a:t>
            </a:r>
            <a:br>
              <a:rPr lang="ru-RU" sz="4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4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«Равнодушие и отзывчивость» </a:t>
            </a:r>
            <a:br>
              <a:rPr lang="ru-RU" sz="4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4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итогового </a:t>
            </a:r>
            <a:r>
              <a:rPr lang="ru-RU" sz="44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сочинения</a:t>
            </a:r>
            <a:br>
              <a:rPr lang="ru-RU" sz="44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4400" b="1" dirty="0" smtClean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4400" b="1" dirty="0" smtClean="0">
                <a:latin typeface="Arial"/>
                <a:ea typeface="Arial"/>
                <a:cs typeface="Arial"/>
                <a:sym typeface="Arial"/>
              </a:rPr>
            </a:br>
            <a:r>
              <a:rPr lang="ru-RU" sz="44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44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dirty="0" smtClean="0">
                <a:latin typeface="Arial"/>
                <a:ea typeface="Arial"/>
                <a:cs typeface="Arial"/>
                <a:sym typeface="Arial"/>
              </a:rPr>
              <a:t>Подготовили: Рыбкин Данил, </a:t>
            </a:r>
            <a:r>
              <a:rPr lang="ru-RU" sz="1600" dirty="0" err="1" smtClean="0">
                <a:latin typeface="Arial"/>
                <a:ea typeface="Arial"/>
                <a:cs typeface="Arial"/>
                <a:sym typeface="Arial"/>
              </a:rPr>
              <a:t>Пурицкис</a:t>
            </a:r>
            <a:r>
              <a:rPr lang="ru-RU" sz="16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600" dirty="0" err="1" smtClean="0">
                <a:latin typeface="Arial"/>
                <a:ea typeface="Arial"/>
                <a:cs typeface="Arial"/>
                <a:sym typeface="Arial"/>
              </a:rPr>
              <a:t>Янис</a:t>
            </a:r>
            <a:r>
              <a:rPr lang="ru-RU" sz="1600" dirty="0" smtClean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600" dirty="0" smtClean="0">
                <a:latin typeface="Arial"/>
                <a:ea typeface="Arial"/>
                <a:cs typeface="Arial"/>
                <a:sym typeface="Arial"/>
              </a:rPr>
            </a:br>
            <a:r>
              <a:rPr lang="ru-RU" sz="1600" dirty="0" smtClean="0">
                <a:latin typeface="Arial"/>
                <a:ea typeface="Arial"/>
                <a:cs typeface="Arial"/>
                <a:sym typeface="Arial"/>
              </a:rPr>
              <a:t>учитель: Мясоедова Н.В.</a:t>
            </a:r>
            <a:r>
              <a:rPr lang="ru-RU" sz="160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60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4400" b="1" dirty="0" smtClean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4400" b="1" dirty="0" smtClean="0">
                <a:latin typeface="Arial"/>
                <a:ea typeface="Arial"/>
                <a:cs typeface="Arial"/>
                <a:sym typeface="Arial"/>
              </a:rPr>
            </a:br>
            <a:endParaRPr lang="ru-RU" sz="44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628650" y="0"/>
            <a:ext cx="7886700" cy="822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lang="ru-RU" sz="3200" b="1" i="1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Универсальное вступление.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0" y="597750"/>
            <a:ext cx="8028384" cy="6260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171450" marR="0" lvl="0" indent="-1714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24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Что такое равнодушие? Что такое отзывчивость? Думаю, что у каждого человека будет свое мнение на этот счет. Я же считаю, что равнодушие - это то чувство, когда человеку все равно, что происходит вокруг него, когда плохо окружающим, но он этого не замечает и не хочет замечать, а зациклен только на себе и на своих проблемах. Кто-то из известных людей сказал, что "равнодушие - это душевная подлость". Действительно, нельзя с этим не согласиться. Совсем другое </a:t>
            </a:r>
            <a:r>
              <a:rPr lang="ru-RU" sz="2400" dirty="0" smtClean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дело</a:t>
            </a:r>
            <a:r>
              <a:rPr lang="en-US" sz="2400" dirty="0" smtClean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 dirty="0" smtClean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ru-RU" sz="24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отзывчивость. Отзывчивый человек способен откликнуться на любую беду, на любую просьбу. Он стремится всегда помочь и делает это бескорыстно. Равнодушие и отзывчивость - актуальные понятия на сегодняшний день.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-1650" y="2"/>
            <a:ext cx="9147300" cy="1469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lang="ru-RU" sz="36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Уникальное вступление</a:t>
            </a:r>
            <a:br>
              <a:rPr lang="ru-RU" sz="36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00">
                <a:solidFill>
                  <a:srgbClr val="4A86E8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Что важнее: сочувствие или реальная помощь?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x="536975" y="1516650"/>
            <a:ext cx="7461000" cy="361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171450" lvl="0" indent="-171450" algn="just">
              <a:lnSpc>
                <a:spcPct val="90000"/>
              </a:lnSpc>
              <a:buClr>
                <a:schemeClr val="dk1"/>
              </a:buClr>
              <a:buSzPct val="25000"/>
            </a:pPr>
            <a:r>
              <a:rPr lang="ru-RU" sz="2400" dirty="0" smtClean="0"/>
              <a:t>В наше время многие люди задаются вопросом, что важнее</a:t>
            </a:r>
            <a:r>
              <a:rPr lang="en-US" sz="2400" dirty="0" smtClean="0"/>
              <a:t>: </a:t>
            </a:r>
            <a:r>
              <a:rPr lang="ru-RU" sz="2400" dirty="0" smtClean="0"/>
              <a:t>сочувствие или реальная помощь? Существует большое множество произведений русской литературы, в которых затрагиваются эти проблемы. Рассмотрим некоторые из них.</a:t>
            </a:r>
            <a:endParaRPr lang="ru-RU" sz="2400" dirty="0">
              <a:highlight>
                <a:srgbClr val="FFFFFF"/>
              </a:highligh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0" y="294489"/>
            <a:ext cx="9147359" cy="89889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lang="ru-RU" sz="3600" b="1" i="1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Универсальное заключение.</a:t>
            </a:r>
          </a:p>
        </p:txBody>
      </p:sp>
      <p:sp>
        <p:nvSpPr>
          <p:cNvPr id="158" name="Shape 158"/>
          <p:cNvSpPr/>
          <p:nvPr/>
        </p:nvSpPr>
        <p:spPr>
          <a:xfrm>
            <a:off x="472964" y="1352299"/>
            <a:ext cx="8187558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ru-RU"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Shape 159"/>
          <p:cNvSpPr/>
          <p:nvPr/>
        </p:nvSpPr>
        <p:spPr>
          <a:xfrm>
            <a:off x="357351" y="1305341"/>
            <a:ext cx="8502867" cy="46166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Shape 160"/>
          <p:cNvSpPr/>
          <p:nvPr/>
        </p:nvSpPr>
        <p:spPr>
          <a:xfrm>
            <a:off x="201346" y="1072970"/>
            <a:ext cx="8720583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/>
          </a:p>
        </p:txBody>
      </p:sp>
      <p:sp>
        <p:nvSpPr>
          <p:cNvPr id="161" name="Shape 161"/>
          <p:cNvSpPr/>
          <p:nvPr/>
        </p:nvSpPr>
        <p:spPr>
          <a:xfrm>
            <a:off x="195942" y="2520517"/>
            <a:ext cx="8608423" cy="156966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/>
          </a:p>
        </p:txBody>
      </p:sp>
      <p:sp>
        <p:nvSpPr>
          <p:cNvPr id="162" name="Shape 162"/>
          <p:cNvSpPr/>
          <p:nvPr/>
        </p:nvSpPr>
        <p:spPr>
          <a:xfrm>
            <a:off x="520362" y="1072974"/>
            <a:ext cx="7291998" cy="3883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171450" lvl="0" indent="-69850" rtl="0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SzPct val="52380"/>
              <a:buFont typeface="Arial"/>
              <a:buNone/>
            </a:pPr>
            <a:r>
              <a:rPr lang="ru-RU" sz="28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В художественной литературе можно встретить немало примеров, в которых герой оказывается перед выбором: остаться равнодушным или помочь людям, оказавшимся в беде. Рассуждая о поступках героев, думаю, </a:t>
            </a:r>
            <a:r>
              <a:rPr lang="ru-RU" sz="2800" dirty="0" smtClean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что, чтобы быть отзывчивым, человек должен быть наделен </a:t>
            </a:r>
            <a:r>
              <a:rPr lang="ru-RU" sz="28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такими качествами, как толерантность, человечность, уважение.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ru-RU" sz="3600" b="1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Уникальное заключение</a:t>
            </a:r>
          </a:p>
          <a:p>
            <a:pPr lvl="0" algn="ctr" rtl="0">
              <a:spcBef>
                <a:spcPts val="0"/>
              </a:spcBef>
              <a:buClr>
                <a:srgbClr val="C00000"/>
              </a:buClr>
              <a:buSzPct val="25000"/>
              <a:buFont typeface="Arial"/>
              <a:buNone/>
            </a:pPr>
            <a:r>
              <a:rPr lang="ru-RU" sz="1800">
                <a:solidFill>
                  <a:srgbClr val="4A86E8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Что важнее: сочувствие или реальная помощь?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28650" y="1816200"/>
            <a:ext cx="7886700" cy="43512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52380"/>
              <a:buFont typeface="Arial"/>
              <a:buNone/>
            </a:pPr>
            <a:r>
              <a:rPr lang="ru-RU" sz="2800" dirty="0">
                <a:latin typeface="+mn-lt"/>
              </a:rPr>
              <a:t>Из приведенных мной аргументов можно убедиться, что реальная помощь намного важнее, чем сочувствие.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0" y="378572"/>
            <a:ext cx="9147359" cy="89889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lang="ru-RU" sz="4000" b="1" i="1" u="none" strike="noStrike" cap="none" dirty="0" smtClean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ru-RU" sz="4000" b="1" i="1" dirty="0" smtClean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Равнодушие и отзывчивость</a:t>
            </a:r>
            <a:r>
              <a:rPr lang="ru-RU" sz="4000" b="1" i="1" u="none" strike="noStrike" cap="none" dirty="0" smtClean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 lang="ru-RU" sz="4000" b="1" i="1" u="none" strike="noStrike" cap="none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Shape 93"/>
          <p:cNvSpPr/>
          <p:nvPr/>
        </p:nvSpPr>
        <p:spPr>
          <a:xfrm>
            <a:off x="280927" y="1484784"/>
            <a:ext cx="7725103" cy="448593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Темы данного направления нацеливают учащихся на осмысление разных типов отношения человека к людям и к миру (безразличие к окружающим, нежелание тратить душевные силы на чужую жизнь или искренняя готовность разделить с ближним его радости и беды, оказать ему бескорыстную помощь). В литературе мы встречаем, с одной стороны, героев с горячим сердцем, готовых откликаться на чужие радости и беды, а с другой – персонажей, воплощающих противоположный, эгоистический, тип личности.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0" y="378572"/>
            <a:ext cx="9147359" cy="89889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lang="ru-RU" sz="4800" b="1" i="1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Цель работы:</a:t>
            </a:r>
          </a:p>
        </p:txBody>
      </p:sp>
      <p:sp>
        <p:nvSpPr>
          <p:cNvPr id="99" name="Shape 99"/>
          <p:cNvSpPr/>
          <p:nvPr/>
        </p:nvSpPr>
        <p:spPr>
          <a:xfrm>
            <a:off x="241737" y="1355833"/>
            <a:ext cx="7819694" cy="317009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4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Вслед за писателями и мыслителями (привлечение текстов) ответить на вопрос, поставленный в формулировке темы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/>
        </p:nvSpPr>
        <p:spPr>
          <a:xfrm>
            <a:off x="0" y="332656"/>
            <a:ext cx="9144000" cy="10643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lang="ru-RU" sz="4800" b="0" i="1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Значение слова “равнодушие”</a:t>
            </a:r>
          </a:p>
        </p:txBody>
      </p:sp>
      <p:sp>
        <p:nvSpPr>
          <p:cNvPr id="105" name="Shape 105"/>
          <p:cNvSpPr txBox="1"/>
          <p:nvPr/>
        </p:nvSpPr>
        <p:spPr>
          <a:xfrm>
            <a:off x="111525" y="908724"/>
            <a:ext cx="7895400" cy="4649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ct val="100000"/>
              <a:buFont typeface="Arial"/>
              <a:buAutoNum type="romanUcPeriod"/>
            </a:pPr>
            <a:r>
              <a:rPr lang="ru-RU" sz="2000" b="1">
                <a:solidFill>
                  <a:srgbClr val="222222"/>
                </a:solidFill>
                <a:highlight>
                  <a:srgbClr val="FFFFFF"/>
                </a:highlight>
              </a:rPr>
              <a:t>Равнодушие — </a:t>
            </a:r>
            <a:r>
              <a:rPr lang="ru-RU" sz="2000">
                <a:solidFill>
                  <a:srgbClr val="222222"/>
                </a:solidFill>
                <a:highlight>
                  <a:srgbClr val="FFFFFF"/>
                </a:highlight>
              </a:rPr>
              <a:t>это паралич души, преждевременная смерть (А.П. Чехов).</a:t>
            </a: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romanUcPeriod"/>
            </a:pPr>
            <a:r>
              <a:rPr lang="ru-RU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Равнодушие</a:t>
            </a:r>
            <a:r>
              <a:rPr lang="ru-RU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— отрицательное духовно-нравственное качество личности, проявляющееся как безразличие, покой, холодность, безучастность, невозмутимость по отношению к каким-либо людям, действиям, событиям. </a:t>
            </a:r>
            <a:r>
              <a:rPr lang="ru-RU" sz="2000" b="0" i="0" u="none" strike="noStrike" cap="non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romanUcPeriod"/>
            </a:pPr>
            <a:r>
              <a:rPr lang="ru-RU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Равнодушие</a:t>
            </a:r>
            <a:r>
              <a:rPr lang="ru-RU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— состояние равнодушного человека, безучастное, лишенное интереса, пассивное отношение к окружающему.</a:t>
            </a: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romanUcPeriod"/>
            </a:pPr>
            <a:r>
              <a:rPr lang="ru-RU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Равнодушие</a:t>
            </a:r>
            <a:r>
              <a:rPr lang="ru-RU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— потеря в сердце ценности чего-то значимого, хорошего и по-настоящему ценного, сердечная закрытость.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x="0" y="4851475"/>
            <a:ext cx="7715400" cy="200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/>
              <a:t>Синонимы к слову «равнодушие»: холодность, беспристрастность, безразличие, бесчувственность, безучастность, апатичность, флегматичность.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/>
        </p:nvSpPr>
        <p:spPr>
          <a:xfrm>
            <a:off x="565560" y="5807030"/>
            <a:ext cx="593967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lang="ru-RU" sz="24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112" name="Shape 112"/>
          <p:cNvSpPr txBox="1"/>
          <p:nvPr/>
        </p:nvSpPr>
        <p:spPr>
          <a:xfrm>
            <a:off x="0" y="404663"/>
            <a:ext cx="9144000" cy="1052736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lang="ru-RU" sz="4400" b="0" i="1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Значение слова “отзывчивость”</a:t>
            </a:r>
          </a:p>
        </p:txBody>
      </p:sp>
      <p:sp>
        <p:nvSpPr>
          <p:cNvPr id="113" name="Shape 113"/>
          <p:cNvSpPr/>
          <p:nvPr/>
        </p:nvSpPr>
        <p:spPr>
          <a:xfrm>
            <a:off x="197825" y="1843957"/>
            <a:ext cx="7884300" cy="3170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400050" marR="0" lvl="0" indent="-400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romanUcPeriod"/>
            </a:pPr>
            <a:r>
              <a:rPr lang="ru-RU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Отзывчивость</a:t>
            </a:r>
            <a:r>
              <a:rPr lang="ru-RU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— положительное духовно-нравственное качество личности, проявляющееся как склонность помогать нуждающимся, видеть нужду, бескорыстие, щедрость, великодушие, умение прощать, терпимость.</a:t>
            </a:r>
          </a:p>
          <a:p>
            <a:pPr marL="400050" marR="0" lvl="0" indent="-400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romanUcPeriod"/>
            </a:pPr>
            <a:r>
              <a:rPr lang="ru-RU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Отзывчивость</a:t>
            </a:r>
            <a:r>
              <a:rPr lang="ru-RU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— это моральное качество человека, безусловное уважение к зову другого человека, живого существа.</a:t>
            </a:r>
          </a:p>
          <a:p>
            <a:pPr marL="400050" marR="0" lvl="0" indent="-400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romanUcPeriod"/>
            </a:pPr>
            <a:r>
              <a:rPr lang="ru-RU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Отзывчивость</a:t>
            </a:r>
            <a:r>
              <a:rPr lang="ru-RU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— это помощь окружающим (делом, поступком, словом) в критической ситуации. </a:t>
            </a:r>
            <a:br>
              <a:rPr lang="ru-RU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ru-RU"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Shape 114"/>
          <p:cNvSpPr txBox="1"/>
          <p:nvPr/>
        </p:nvSpPr>
        <p:spPr>
          <a:xfrm>
            <a:off x="0" y="4678025"/>
            <a:ext cx="7659600" cy="2180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/>
              <a:t>Синонимы к слову «отзывчивость»: внимание, участие, сочувствие, добродушие, человечность, чуткость, внимательность, душевность, сострадательность, участливость.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lang="ru-RU" sz="3600" b="0" i="0" u="none" strike="noStrike" cap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Высказывания известных людей о равнодушие и отзывчивости</a:t>
            </a:r>
          </a:p>
        </p:txBody>
      </p:sp>
      <p:sp>
        <p:nvSpPr>
          <p:cNvPr id="120" name="Shape 120"/>
          <p:cNvSpPr/>
          <p:nvPr/>
        </p:nvSpPr>
        <p:spPr>
          <a:xfrm>
            <a:off x="29087" y="1124744"/>
            <a:ext cx="7776864" cy="573325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ru-RU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«Сочувствие — это равнодушие в превосходной степени.» (Дон-</a:t>
            </a:r>
            <a:r>
              <a:rPr lang="ru-RU" sz="16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Аминадо</a:t>
            </a:r>
            <a:r>
              <a:rPr lang="ru-RU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285750" marR="0" lvl="0" indent="-28575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ru-RU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«Не будьте равнодушны, ибо равнодушие смертоносно для души человека.» (Максим Горький)</a:t>
            </a:r>
          </a:p>
          <a:p>
            <a:pPr marL="285750" marR="0" lvl="0" indent="-28575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ru-RU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«Нет опаснее человека, которому чуждо человеческое, который равнодушен к судьбам родной страны, к судьбам ближнего.» (М</a:t>
            </a:r>
            <a:r>
              <a:rPr lang="ru-RU" sz="16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Е. Салтыков-Щедрин</a:t>
            </a:r>
            <a:r>
              <a:rPr lang="ru-RU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285750" marR="0" lvl="0" indent="-28575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ru-RU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«Говорят, что философы и истинные мудрецы равнодушны</a:t>
            </a:r>
            <a:r>
              <a:rPr lang="ru-RU" sz="16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ru-RU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Неправда, равнодушие — это паралич души, преждевременная смерть.» (А</a:t>
            </a:r>
            <a:r>
              <a:rPr lang="ru-RU" sz="16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П</a:t>
            </a:r>
            <a:r>
              <a:rPr lang="ru-RU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Чехов)</a:t>
            </a:r>
          </a:p>
          <a:p>
            <a:pPr marL="285750" marR="0" lvl="0" indent="-28575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ru-RU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«Самый непростительный грех по отношению к ближнему своему — это не ненависть, а равнодушие. Равнодушие — сущность бесчеловечности.» (</a:t>
            </a:r>
            <a:r>
              <a:rPr lang="ru-RU" sz="16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Дж. Б</a:t>
            </a:r>
            <a:r>
              <a:rPr lang="ru-RU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Шоу)</a:t>
            </a:r>
          </a:p>
          <a:p>
            <a:pPr marL="285750" marR="0" lvl="0" indent="-28575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ru-RU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«Ведь надобно же, чтоб у всякого человека было хоть одно такое место, где бы и его пожалели!» (Ф. М. Достоевский)</a:t>
            </a:r>
          </a:p>
          <a:p>
            <a:pPr marL="285750" marR="0" lvl="0" indent="-28575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ourier New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ourier New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-RU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ru-RU"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7359" cy="89889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lang="ru-RU" sz="48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Литература:</a:t>
            </a:r>
          </a:p>
        </p:txBody>
      </p:sp>
      <p:sp>
        <p:nvSpPr>
          <p:cNvPr id="126" name="Shape 126"/>
          <p:cNvSpPr/>
          <p:nvPr/>
        </p:nvSpPr>
        <p:spPr>
          <a:xfrm>
            <a:off x="966500" y="1409701"/>
            <a:ext cx="6097500" cy="4431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285750" lvl="0" indent="-285750" rtl="0">
              <a:spcBef>
                <a:spcPts val="0"/>
              </a:spcBef>
              <a:buClr>
                <a:schemeClr val="dk1"/>
              </a:buClr>
              <a:buSzPct val="61111"/>
              <a:buFont typeface="Wingdings" panose="05000000000000000000" pitchFamily="2" charset="2"/>
              <a:buChar char="§"/>
            </a:pPr>
            <a:r>
              <a:rPr lang="ru-RU" sz="1800" dirty="0">
                <a:latin typeface="+mj-lt"/>
              </a:rPr>
              <a:t>В. К. </a:t>
            </a:r>
            <a:r>
              <a:rPr lang="ru-RU" sz="1800" dirty="0" err="1">
                <a:latin typeface="+mj-lt"/>
              </a:rPr>
              <a:t>Железников</a:t>
            </a:r>
            <a:r>
              <a:rPr lang="ru-RU" sz="1800" dirty="0">
                <a:latin typeface="+mj-lt"/>
              </a:rPr>
              <a:t> «Чучело» (Лена </a:t>
            </a:r>
            <a:r>
              <a:rPr lang="ru-RU" sz="1800" dirty="0" err="1">
                <a:latin typeface="+mj-lt"/>
              </a:rPr>
              <a:t>Бессольцева</a:t>
            </a:r>
            <a:r>
              <a:rPr lang="ru-RU" sz="1800" dirty="0">
                <a:latin typeface="+mj-lt"/>
              </a:rPr>
              <a:t>)</a:t>
            </a:r>
          </a:p>
          <a:p>
            <a:pPr marL="285750" lvl="0" indent="-285750" rtl="0">
              <a:spcBef>
                <a:spcPts val="0"/>
              </a:spcBef>
              <a:buClr>
                <a:schemeClr val="dk1"/>
              </a:buClr>
              <a:buSzPct val="61111"/>
              <a:buFont typeface="Wingdings" panose="05000000000000000000" pitchFamily="2" charset="2"/>
              <a:buChar char="§"/>
            </a:pPr>
            <a:r>
              <a:rPr lang="ru-RU" sz="1800" dirty="0" smtClean="0">
                <a:latin typeface="+mj-lt"/>
              </a:rPr>
              <a:t>А. П. Чехов «Вишнёвый сад» </a:t>
            </a:r>
          </a:p>
          <a:p>
            <a:pPr marL="285750" lvl="0" indent="-285750" rtl="0">
              <a:spcBef>
                <a:spcPts val="0"/>
              </a:spcBef>
              <a:buClr>
                <a:schemeClr val="dk1"/>
              </a:buClr>
              <a:buSzPct val="61111"/>
              <a:buFont typeface="Wingdings" panose="05000000000000000000" pitchFamily="2" charset="2"/>
              <a:buChar char="§"/>
            </a:pPr>
            <a:r>
              <a:rPr lang="ru-RU" sz="1800" dirty="0" smtClean="0">
                <a:latin typeface="+mj-lt"/>
              </a:rPr>
              <a:t>А</a:t>
            </a:r>
            <a:r>
              <a:rPr lang="ru-RU" sz="1800" dirty="0">
                <a:latin typeface="+mj-lt"/>
              </a:rPr>
              <a:t>. М. Горький «На дне» (Лука), </a:t>
            </a:r>
            <a:r>
              <a:rPr lang="ru-RU" sz="1800" dirty="0">
                <a:solidFill>
                  <a:schemeClr val="dk1"/>
                </a:solidFill>
                <a:latin typeface="+mj-lt"/>
              </a:rPr>
              <a:t>«Старуха </a:t>
            </a:r>
            <a:r>
              <a:rPr lang="ru-RU" sz="1800" dirty="0" err="1">
                <a:solidFill>
                  <a:schemeClr val="dk1"/>
                </a:solidFill>
                <a:latin typeface="+mj-lt"/>
              </a:rPr>
              <a:t>Изергиль</a:t>
            </a:r>
            <a:r>
              <a:rPr lang="ru-RU" sz="1800" dirty="0">
                <a:solidFill>
                  <a:schemeClr val="dk1"/>
                </a:solidFill>
                <a:latin typeface="+mj-lt"/>
              </a:rPr>
              <a:t>» (Данко, </a:t>
            </a:r>
            <a:r>
              <a:rPr lang="ru-RU" sz="1800" dirty="0" err="1">
                <a:solidFill>
                  <a:schemeClr val="dk1"/>
                </a:solidFill>
                <a:latin typeface="+mj-lt"/>
              </a:rPr>
              <a:t>Ларра</a:t>
            </a:r>
            <a:r>
              <a:rPr lang="ru-RU" sz="1800" dirty="0">
                <a:solidFill>
                  <a:schemeClr val="dk1"/>
                </a:solidFill>
                <a:latin typeface="+mj-lt"/>
              </a:rPr>
              <a:t>)</a:t>
            </a:r>
          </a:p>
          <a:p>
            <a:pPr marL="285750" lvl="0" indent="-285750" rtl="0">
              <a:spcBef>
                <a:spcPts val="0"/>
              </a:spcBef>
              <a:buClr>
                <a:schemeClr val="dk1"/>
              </a:buClr>
              <a:buSzPct val="61111"/>
              <a:buFont typeface="Wingdings" panose="05000000000000000000" pitchFamily="2" charset="2"/>
              <a:buChar char="§"/>
            </a:pPr>
            <a:r>
              <a:rPr lang="ru-RU" sz="1800" dirty="0">
                <a:latin typeface="+mj-lt"/>
              </a:rPr>
              <a:t>Л. Н</a:t>
            </a:r>
            <a:r>
              <a:rPr lang="ru-RU" sz="1800" dirty="0" smtClean="0">
                <a:latin typeface="+mj-lt"/>
              </a:rPr>
              <a:t>. Толстой </a:t>
            </a:r>
            <a:r>
              <a:rPr lang="ru-RU" sz="1800" dirty="0">
                <a:latin typeface="+mj-lt"/>
              </a:rPr>
              <a:t>«Война и мир» (Наташа, Марья)</a:t>
            </a:r>
          </a:p>
          <a:p>
            <a:pPr marL="285750" lvl="0" indent="-285750" rtl="0">
              <a:spcBef>
                <a:spcPts val="0"/>
              </a:spcBef>
              <a:buClr>
                <a:schemeClr val="dk1"/>
              </a:buClr>
              <a:buSzPct val="61111"/>
              <a:buFont typeface="Wingdings" panose="05000000000000000000" pitchFamily="2" charset="2"/>
              <a:buChar char="§"/>
            </a:pPr>
            <a:r>
              <a:rPr lang="ru-RU" sz="1800" dirty="0">
                <a:latin typeface="+mj-lt"/>
              </a:rPr>
              <a:t>Ф. М</a:t>
            </a:r>
            <a:r>
              <a:rPr lang="ru-RU" sz="1800" dirty="0" smtClean="0">
                <a:latin typeface="+mj-lt"/>
              </a:rPr>
              <a:t>. Достоевский </a:t>
            </a:r>
            <a:r>
              <a:rPr lang="ru-RU" sz="1800" dirty="0">
                <a:latin typeface="+mj-lt"/>
              </a:rPr>
              <a:t>«Преступление и наказание» (Соня, Раскольников)</a:t>
            </a:r>
          </a:p>
          <a:p>
            <a:pPr marL="285750" lvl="0" indent="-285750" rtl="0">
              <a:spcBef>
                <a:spcPts val="0"/>
              </a:spcBef>
              <a:buClr>
                <a:schemeClr val="dk1"/>
              </a:buClr>
              <a:buSzPct val="61111"/>
              <a:buFont typeface="Wingdings" panose="05000000000000000000" pitchFamily="2" charset="2"/>
              <a:buChar char="§"/>
            </a:pPr>
            <a:r>
              <a:rPr lang="ru-RU" sz="1800" dirty="0">
                <a:latin typeface="+mj-lt"/>
              </a:rPr>
              <a:t>Л. </a:t>
            </a:r>
            <a:r>
              <a:rPr lang="ru-RU" sz="1800" dirty="0" err="1">
                <a:latin typeface="+mj-lt"/>
              </a:rPr>
              <a:t>Н.Толстой</a:t>
            </a:r>
            <a:r>
              <a:rPr lang="ru-RU" sz="1800" dirty="0">
                <a:latin typeface="+mj-lt"/>
              </a:rPr>
              <a:t> «После бала»()</a:t>
            </a:r>
          </a:p>
          <a:p>
            <a:pPr marL="285750" lvl="0" indent="-285750" rtl="0">
              <a:spcBef>
                <a:spcPts val="0"/>
              </a:spcBef>
              <a:buClr>
                <a:schemeClr val="dk1"/>
              </a:buClr>
              <a:buSzPct val="61111"/>
              <a:buFont typeface="Wingdings" panose="05000000000000000000" pitchFamily="2" charset="2"/>
              <a:buChar char="§"/>
            </a:pPr>
            <a:r>
              <a:rPr lang="ru-RU" sz="1800" dirty="0">
                <a:latin typeface="+mj-lt"/>
              </a:rPr>
              <a:t>М. А. Шолохов «Судьба человека»(Андрей </a:t>
            </a:r>
            <a:r>
              <a:rPr lang="ru-RU" sz="1800" dirty="0" smtClean="0">
                <a:latin typeface="+mj-lt"/>
              </a:rPr>
              <a:t>Соколов)</a:t>
            </a:r>
          </a:p>
          <a:p>
            <a:pPr marL="285750" lvl="0" indent="-285750" rtl="0">
              <a:spcBef>
                <a:spcPts val="0"/>
              </a:spcBef>
              <a:buClr>
                <a:schemeClr val="dk1"/>
              </a:buClr>
              <a:buSzPct val="61111"/>
              <a:buFont typeface="Wingdings" panose="05000000000000000000" pitchFamily="2" charset="2"/>
              <a:buChar char="§"/>
            </a:pPr>
            <a:r>
              <a:rPr lang="ru-RU" sz="1800" dirty="0" smtClean="0">
                <a:latin typeface="+mj-lt"/>
              </a:rPr>
              <a:t>А</a:t>
            </a:r>
            <a:r>
              <a:rPr lang="ru-RU" sz="1800" dirty="0">
                <a:latin typeface="+mj-lt"/>
              </a:rPr>
              <a:t>. И. Солженицын «Матренин двор» (Матрена </a:t>
            </a:r>
            <a:r>
              <a:rPr lang="ru-RU" sz="1800" dirty="0" smtClean="0">
                <a:latin typeface="+mj-lt"/>
              </a:rPr>
              <a:t>Васильевна)</a:t>
            </a:r>
          </a:p>
          <a:p>
            <a:pPr marL="285750" lvl="0" indent="-285750" rtl="0">
              <a:spcBef>
                <a:spcPts val="0"/>
              </a:spcBef>
              <a:buClr>
                <a:schemeClr val="dk1"/>
              </a:buClr>
              <a:buSzPct val="61111"/>
              <a:buFont typeface="Wingdings" panose="05000000000000000000" pitchFamily="2" charset="2"/>
              <a:buChar char="§"/>
            </a:pPr>
            <a:r>
              <a:rPr lang="ru-RU" sz="1800" dirty="0" smtClean="0">
                <a:latin typeface="+mj-lt"/>
              </a:rPr>
              <a:t>В</a:t>
            </a:r>
            <a:r>
              <a:rPr lang="ru-RU" sz="1800" dirty="0">
                <a:latin typeface="+mj-lt"/>
              </a:rPr>
              <a:t>. Г. Распутин «Уроки французского» (Лидия Михайловна)</a:t>
            </a:r>
          </a:p>
          <a:p>
            <a:pPr lvl="0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45425" y="57726"/>
            <a:ext cx="9147300" cy="158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lang="ru-RU" sz="432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Как могут быть сформулированы темы?</a:t>
            </a:r>
          </a:p>
        </p:txBody>
      </p:sp>
      <p:sp>
        <p:nvSpPr>
          <p:cNvPr id="132" name="Shape 132"/>
          <p:cNvSpPr txBox="1"/>
          <p:nvPr/>
        </p:nvSpPr>
        <p:spPr>
          <a:xfrm>
            <a:off x="414500" y="1205800"/>
            <a:ext cx="7508100" cy="5124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Как вы понимаете слова А</a:t>
            </a:r>
            <a:r>
              <a:rPr lang="ru-RU" sz="1800" dirty="0" smtClean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. В</a:t>
            </a:r>
            <a:r>
              <a:rPr lang="ru-RU" sz="1800" dirty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. Суворова: «Как тягостно равнодушие к самому себе</a:t>
            </a:r>
            <a:r>
              <a:rPr lang="ru-RU" sz="1800" dirty="0" smtClean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!»?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Согласны </a:t>
            </a:r>
            <a:r>
              <a:rPr lang="ru-RU" sz="1800" dirty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ли Вы с утверждением Б</a:t>
            </a:r>
            <a:r>
              <a:rPr lang="ru-RU" sz="1800" dirty="0" smtClean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. Шоу</a:t>
            </a:r>
            <a:r>
              <a:rPr lang="ru-RU" sz="1800" dirty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: «Худший грех по отношению к ближнему не ненависть, а равнодушие; вот истинно вершина бесчеловечности»?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Может ли равнодушие ранить человека?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Как соотносятся понятия доброта и отзывчивость?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Согласны ли вы с тем, что «здоровый эгоизм» полезен?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Как Вы понимаете высказывание А</a:t>
            </a:r>
            <a:r>
              <a:rPr lang="ru-RU" sz="1800" dirty="0" smtClean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. П</a:t>
            </a:r>
            <a:r>
              <a:rPr lang="ru-RU" sz="1800" dirty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. Чехова: «Равнодушие — это паралич души, преждевременная смерть».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Можно ли ожидать сочувствия, если ты сам его не проявляешь?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Почему, по вашему мнению, поступки говорят громче слов?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Существуют ли люди, недостойные сочувствия?</a:t>
            </a:r>
          </a:p>
          <a:p>
            <a:pPr marL="285750" lvl="0" indent="-285750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28324E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Что важнее: сочувствие или реальная помощь?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-3359" y="0"/>
            <a:ext cx="9147359" cy="89889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lang="ru-RU" sz="36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Тезис</a:t>
            </a:r>
          </a:p>
        </p:txBody>
      </p:sp>
      <p:sp>
        <p:nvSpPr>
          <p:cNvPr id="138" name="Shape 138"/>
          <p:cNvSpPr/>
          <p:nvPr/>
        </p:nvSpPr>
        <p:spPr>
          <a:xfrm>
            <a:off x="287375" y="1006369"/>
            <a:ext cx="8726100" cy="732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2400">
                <a:solidFill>
                  <a:schemeClr val="dk1"/>
                </a:solidFill>
              </a:rPr>
              <a:t>Равнодушие - дорога, ведущая к смерти души.</a:t>
            </a:r>
          </a:p>
        </p:txBody>
      </p:sp>
      <p:sp>
        <p:nvSpPr>
          <p:cNvPr id="139" name="Shape 139"/>
          <p:cNvSpPr/>
          <p:nvPr/>
        </p:nvSpPr>
        <p:spPr>
          <a:xfrm>
            <a:off x="287375" y="1846458"/>
            <a:ext cx="7759200" cy="165209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rtl="0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ru-RU" sz="2400" dirty="0">
                <a:solidFill>
                  <a:schemeClr val="dk1"/>
                </a:solidFill>
              </a:rPr>
              <a:t>Равнодушие один из злых пороков человека. С молчаливого согласия равнодушных людей могут совершаться самые отвратительные дела.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dirty="0">
              <a:solidFill>
                <a:schemeClr val="dk1"/>
              </a:solidFill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208950" y="4047433"/>
            <a:ext cx="8347200" cy="2247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2400">
                <a:solidFill>
                  <a:schemeClr val="dk1"/>
                </a:solidFill>
              </a:rPr>
              <a:t>Равнодушие - это безразличное отношение к другим людям, к их проблемам, бедам. Это нежелание хоть немного помочь им, облегчить их боль, страдания. Равнодушный человек не протянет руку помощи нуждающемуся, спокойно может пройти мимо.</a:t>
            </a:r>
            <a:r>
              <a:rPr lang="ru-RU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ru-RU"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867</Words>
  <Application>Microsoft Office PowerPoint</Application>
  <PresentationFormat>Экран (4:3)</PresentationFormat>
  <Paragraphs>63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Методический конструктор  по направлению  «Равнодушие и отзывчивость»  итогового сочинения   Подготовили: Рыбкин Данил, Пурицкис Янис учитель: Мясоедова Н.В.  </vt:lpstr>
      <vt:lpstr>«Равнодушие и отзывчивость»</vt:lpstr>
      <vt:lpstr>Цель работы:</vt:lpstr>
      <vt:lpstr>Слайд 4</vt:lpstr>
      <vt:lpstr>Слайд 5</vt:lpstr>
      <vt:lpstr>Слайд 6</vt:lpstr>
      <vt:lpstr>Литература:</vt:lpstr>
      <vt:lpstr>Как могут быть сформулированы темы?</vt:lpstr>
      <vt:lpstr>Тезис</vt:lpstr>
      <vt:lpstr>Универсальное вступление.</vt:lpstr>
      <vt:lpstr>Уникальное вступление Что важнее: сочувствие или реальная помощь?</vt:lpstr>
      <vt:lpstr>Универсальное заключение.</vt:lpstr>
      <vt:lpstr>Уникальное заключение Что важнее: сочувствие или реальная помощь?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конструктор  по направлению  «Равнодушие и отзывчивость»  итогового сочинения</dc:title>
  <cp:lastModifiedBy>37</cp:lastModifiedBy>
  <cp:revision>4</cp:revision>
  <dcterms:modified xsi:type="dcterms:W3CDTF">2017-10-13T10:15:01Z</dcterms:modified>
</cp:coreProperties>
</file>