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65" autoAdjust="0"/>
  </p:normalViewPr>
  <p:slideViewPr>
    <p:cSldViewPr>
      <p:cViewPr varScale="1">
        <p:scale>
          <a:sx n="73" d="100"/>
          <a:sy n="7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30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28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38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46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663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62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798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22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603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182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443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423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2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40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lem?id=113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РЕШЕНИЕ ЗАДАЧ ПО ТЕМЕ: «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ЭЛЕМЕНТЫ  АЛГЕБРЫ ЛОГИКИ»</a:t>
            </a: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1800" smtClean="0">
                <a:solidFill>
                  <a:schemeClr val="bg1"/>
                </a:solidFill>
              </a:rPr>
              <a:t>Выполнила </a:t>
            </a:r>
            <a:r>
              <a:rPr lang="ru-RU" sz="1800" smtClean="0">
                <a:solidFill>
                  <a:schemeClr val="bg1"/>
                </a:solidFill>
              </a:rPr>
              <a:t>учитель </a:t>
            </a:r>
            <a:r>
              <a:rPr lang="ru-RU" sz="1800" dirty="0" smtClean="0">
                <a:solidFill>
                  <a:schemeClr val="bg1"/>
                </a:solidFill>
              </a:rPr>
              <a:t>МБОУ «ООШ №3», г.Мариинска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err="1" smtClean="0">
                <a:solidFill>
                  <a:schemeClr val="bg1"/>
                </a:solidFill>
              </a:rPr>
              <a:t>Зоболева</a:t>
            </a:r>
            <a:r>
              <a:rPr lang="ru-RU" sz="1800" dirty="0" smtClean="0">
                <a:solidFill>
                  <a:schemeClr val="bg1"/>
                </a:solidFill>
              </a:rPr>
              <a:t> Наталья Николаевна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302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</a:t>
            </a:r>
            <a:r>
              <a:rPr lang="ru-RU" dirty="0" smtClean="0"/>
              <a:t>значений </a:t>
            </a:r>
            <a:r>
              <a:rPr lang="ru-RU" dirty="0"/>
              <a:t>числа </a:t>
            </a:r>
            <a:r>
              <a:rPr lang="ru-RU" i="1" dirty="0"/>
              <a:t>X</a:t>
            </a:r>
            <a:r>
              <a:rPr lang="ru-RU" dirty="0"/>
              <a:t> </a:t>
            </a:r>
            <a:r>
              <a:rPr lang="ru-RU" dirty="0" smtClean="0"/>
              <a:t>истинно </a:t>
            </a:r>
            <a:r>
              <a:rPr lang="ru-RU" dirty="0"/>
              <a:t>высказывание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i="1" dirty="0"/>
              <a:t>X</a:t>
            </a:r>
            <a:r>
              <a:rPr lang="ru-RU" dirty="0"/>
              <a:t> &lt; 5) </a:t>
            </a:r>
            <a:r>
              <a:rPr lang="ru-RU" b="1" dirty="0"/>
              <a:t>И</a:t>
            </a:r>
            <a:r>
              <a:rPr lang="ru-RU" dirty="0"/>
              <a:t> </a:t>
            </a:r>
            <a:r>
              <a:rPr lang="ru-RU" b="1" dirty="0"/>
              <a:t>НЕ</a:t>
            </a:r>
            <a:r>
              <a:rPr lang="ru-RU" dirty="0"/>
              <a:t> (</a:t>
            </a:r>
            <a:r>
              <a:rPr lang="ru-RU" i="1" dirty="0"/>
              <a:t>X</a:t>
            </a:r>
            <a:r>
              <a:rPr lang="ru-RU" dirty="0"/>
              <a:t> &lt; 4)?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5</a:t>
            </a:r>
          </a:p>
          <a:p>
            <a:pPr>
              <a:buNone/>
            </a:pPr>
            <a:r>
              <a:rPr lang="ru-RU" dirty="0"/>
              <a:t>2) 2</a:t>
            </a:r>
          </a:p>
          <a:p>
            <a:pPr>
              <a:buNone/>
            </a:pPr>
            <a:r>
              <a:rPr lang="ru-RU" dirty="0"/>
              <a:t>3) 3</a:t>
            </a:r>
          </a:p>
          <a:p>
            <a:pPr>
              <a:buNone/>
            </a:pPr>
            <a:r>
              <a:rPr lang="ru-RU" dirty="0"/>
              <a:t>4) 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</a:t>
            </a:r>
            <a:r>
              <a:rPr lang="ru-RU" dirty="0"/>
              <a:t>только 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Запишем </a:t>
            </a:r>
            <a:r>
              <a:rPr lang="ru-RU" dirty="0"/>
              <a:t>выражение в </a:t>
            </a:r>
            <a:r>
              <a:rPr lang="ru-RU" dirty="0" smtClean="0"/>
              <a:t>виде (</a:t>
            </a:r>
            <a:r>
              <a:rPr lang="ru-RU" i="1" dirty="0" smtClean="0"/>
              <a:t>X</a:t>
            </a:r>
            <a:r>
              <a:rPr lang="ru-RU" dirty="0"/>
              <a:t> &lt; 5)</a:t>
            </a:r>
            <a:r>
              <a:rPr lang="ru-RU" b="1" dirty="0"/>
              <a:t> И</a:t>
            </a:r>
            <a:r>
              <a:rPr lang="ru-RU" dirty="0"/>
              <a:t> (</a:t>
            </a:r>
            <a:r>
              <a:rPr lang="ru-RU" i="1" dirty="0"/>
              <a:t>X</a:t>
            </a:r>
            <a:r>
              <a:rPr lang="ru-RU" dirty="0"/>
              <a:t> &gt;= 4)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5 </a:t>
            </a:r>
            <a:r>
              <a:rPr lang="ru-RU" dirty="0" smtClean="0"/>
              <a:t>меньше </a:t>
            </a:r>
            <a:r>
              <a:rPr lang="ru-RU" dirty="0"/>
              <a:t>5.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2 не </a:t>
            </a:r>
            <a:r>
              <a:rPr lang="ru-RU" dirty="0" smtClean="0"/>
              <a:t>меньше </a:t>
            </a:r>
            <a:r>
              <a:rPr lang="ru-RU" dirty="0"/>
              <a:t>4.</a:t>
            </a:r>
          </a:p>
          <a:p>
            <a:pPr>
              <a:buNone/>
            </a:pPr>
            <a:r>
              <a:rPr lang="ru-RU" dirty="0"/>
              <a:t>3)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3 не </a:t>
            </a:r>
            <a:r>
              <a:rPr lang="ru-RU" dirty="0" smtClean="0"/>
              <a:t>меньше </a:t>
            </a:r>
            <a:r>
              <a:rPr lang="ru-RU" dirty="0"/>
              <a:t>4.</a:t>
            </a:r>
          </a:p>
          <a:p>
            <a:pPr>
              <a:buNone/>
            </a:pPr>
            <a:r>
              <a:rPr lang="ru-RU" dirty="0"/>
              <a:t>4) Истинно, </a:t>
            </a:r>
            <a:r>
              <a:rPr lang="ru-RU" dirty="0" smtClean="0"/>
              <a:t>поскольку </a:t>
            </a:r>
            <a:r>
              <a:rPr lang="ru-RU" dirty="0"/>
              <a:t>истинны оба высказывания: 4 </a:t>
            </a:r>
            <a:r>
              <a:rPr lang="ru-RU" dirty="0" smtClean="0"/>
              <a:t>меньше </a:t>
            </a:r>
            <a:r>
              <a:rPr lang="ru-RU" dirty="0"/>
              <a:t>5 и 4 не </a:t>
            </a:r>
            <a:r>
              <a:rPr lang="ru-RU" dirty="0" smtClean="0"/>
              <a:t>меньше </a:t>
            </a:r>
            <a:r>
              <a:rPr lang="ru-RU" dirty="0"/>
              <a:t>4.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4.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282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</a:t>
            </a:r>
            <a:r>
              <a:rPr lang="ru-RU" dirty="0" smtClean="0"/>
              <a:t>значений </a:t>
            </a:r>
            <a:r>
              <a:rPr lang="ru-RU" dirty="0"/>
              <a:t>числа </a:t>
            </a:r>
            <a:r>
              <a:rPr lang="ru-RU" i="1" dirty="0"/>
              <a:t>X</a:t>
            </a:r>
            <a:r>
              <a:rPr lang="ru-RU" dirty="0"/>
              <a:t> </a:t>
            </a:r>
            <a:r>
              <a:rPr lang="ru-RU" dirty="0" smtClean="0"/>
              <a:t>истинно </a:t>
            </a:r>
            <a:r>
              <a:rPr lang="ru-RU" dirty="0"/>
              <a:t>высказывание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b="1" dirty="0"/>
              <a:t>НЕ</a:t>
            </a:r>
            <a:r>
              <a:rPr lang="ru-RU" dirty="0"/>
              <a:t> (</a:t>
            </a:r>
            <a:r>
              <a:rPr lang="ru-RU" i="1" dirty="0"/>
              <a:t>X</a:t>
            </a:r>
            <a:r>
              <a:rPr lang="ru-RU" dirty="0"/>
              <a:t> &lt; 3) </a:t>
            </a:r>
            <a:r>
              <a:rPr lang="ru-RU" b="1" dirty="0"/>
              <a:t>И</a:t>
            </a:r>
            <a:r>
              <a:rPr lang="ru-RU" dirty="0"/>
              <a:t> (</a:t>
            </a:r>
            <a:r>
              <a:rPr lang="ru-RU" i="1" dirty="0"/>
              <a:t>X</a:t>
            </a:r>
            <a:r>
              <a:rPr lang="ru-RU" dirty="0"/>
              <a:t> &lt; 4)?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5</a:t>
            </a:r>
          </a:p>
          <a:p>
            <a:pPr>
              <a:buNone/>
            </a:pPr>
            <a:r>
              <a:rPr lang="ru-RU" dirty="0"/>
              <a:t>2) 2</a:t>
            </a:r>
          </a:p>
          <a:p>
            <a:pPr>
              <a:buNone/>
            </a:pPr>
            <a:r>
              <a:rPr lang="ru-RU" dirty="0"/>
              <a:t>3) 3</a:t>
            </a:r>
          </a:p>
          <a:p>
            <a:pPr>
              <a:buNone/>
            </a:pPr>
            <a:r>
              <a:rPr lang="ru-RU" dirty="0"/>
              <a:t>4) 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</a:t>
            </a:r>
            <a:r>
              <a:rPr lang="ru-RU" dirty="0"/>
              <a:t>только 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Запишем </a:t>
            </a:r>
            <a:r>
              <a:rPr lang="ru-RU" dirty="0"/>
              <a:t>выражение в </a:t>
            </a:r>
            <a:r>
              <a:rPr lang="ru-RU" dirty="0" smtClean="0"/>
              <a:t>виде (</a:t>
            </a:r>
            <a:r>
              <a:rPr lang="ru-RU" i="1" dirty="0" smtClean="0"/>
              <a:t>X</a:t>
            </a:r>
            <a:r>
              <a:rPr lang="ru-RU" dirty="0"/>
              <a:t> &gt;= 3)</a:t>
            </a:r>
            <a:r>
              <a:rPr lang="ru-RU" b="1" dirty="0"/>
              <a:t> И</a:t>
            </a:r>
            <a:r>
              <a:rPr lang="ru-RU" dirty="0"/>
              <a:t> (</a:t>
            </a:r>
            <a:r>
              <a:rPr lang="ru-RU" i="1" dirty="0"/>
              <a:t>X</a:t>
            </a:r>
            <a:r>
              <a:rPr lang="ru-RU" dirty="0"/>
              <a:t> &lt; </a:t>
            </a:r>
            <a:r>
              <a:rPr lang="ru-RU" dirty="0" smtClean="0"/>
              <a:t>4) 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5 </a:t>
            </a:r>
            <a:r>
              <a:rPr lang="ru-RU" dirty="0" smtClean="0"/>
              <a:t>меньше </a:t>
            </a:r>
            <a:r>
              <a:rPr lang="ru-RU" dirty="0"/>
              <a:t>4.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2 не </a:t>
            </a:r>
            <a:r>
              <a:rPr lang="ru-RU" dirty="0" smtClean="0"/>
              <a:t>меньше </a:t>
            </a:r>
            <a:r>
              <a:rPr lang="ru-RU" dirty="0"/>
              <a:t>3.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</a:t>
            </a:r>
            <a:r>
              <a:rPr lang="ru-RU" dirty="0"/>
              <a:t>истинны оба высказывания: 3 не </a:t>
            </a:r>
            <a:r>
              <a:rPr lang="ru-RU" dirty="0" smtClean="0"/>
              <a:t>меньше </a:t>
            </a:r>
            <a:r>
              <a:rPr lang="ru-RU" dirty="0"/>
              <a:t>3 и 3 </a:t>
            </a:r>
            <a:r>
              <a:rPr lang="ru-RU" dirty="0" smtClean="0"/>
              <a:t>меньше </a:t>
            </a:r>
            <a:r>
              <a:rPr lang="ru-RU" dirty="0"/>
              <a:t>4.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4 </a:t>
            </a:r>
            <a:r>
              <a:rPr lang="ru-RU" dirty="0" smtClean="0"/>
              <a:t>меньше </a:t>
            </a:r>
            <a:r>
              <a:rPr lang="ru-RU" dirty="0"/>
              <a:t>4.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3.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383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имён </a:t>
            </a:r>
            <a:r>
              <a:rPr lang="ru-RU" dirty="0" smtClean="0"/>
              <a:t>истинно высказывание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(Первая буква согласная) </a:t>
            </a:r>
            <a:r>
              <a:rPr lang="ru-RU" b="1" dirty="0"/>
              <a:t>И НЕ</a:t>
            </a:r>
            <a:r>
              <a:rPr lang="ru-RU" dirty="0"/>
              <a:t> (Последняя буква гласная)?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Ольга</a:t>
            </a:r>
          </a:p>
          <a:p>
            <a:pPr>
              <a:buNone/>
            </a:pPr>
            <a:r>
              <a:rPr lang="ru-RU" dirty="0"/>
              <a:t>2) Михаил</a:t>
            </a:r>
          </a:p>
          <a:p>
            <a:pPr>
              <a:buNone/>
            </a:pPr>
            <a:r>
              <a:rPr lang="ru-RU" dirty="0"/>
              <a:t>3) Валентина</a:t>
            </a:r>
          </a:p>
          <a:p>
            <a:pPr>
              <a:buNone/>
            </a:pPr>
            <a:r>
              <a:rPr lang="ru-RU" dirty="0"/>
              <a:t>4) Ян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</a:t>
            </a:r>
            <a:r>
              <a:rPr lang="ru-RU" dirty="0"/>
              <a:t>только 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Запишем </a:t>
            </a:r>
            <a:r>
              <a:rPr lang="ru-RU" dirty="0"/>
              <a:t>выражение в виде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dirty="0"/>
              <a:t>Первая буква гласная)</a:t>
            </a:r>
            <a:r>
              <a:rPr lang="ru-RU" b="1" dirty="0"/>
              <a:t> И</a:t>
            </a:r>
            <a:r>
              <a:rPr lang="ru-RU" dirty="0"/>
              <a:t> (Последняя буква согласная)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а — согласная.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м — гласная.</a:t>
            </a:r>
          </a:p>
          <a:p>
            <a:pPr>
              <a:buNone/>
            </a:pPr>
            <a:r>
              <a:rPr lang="ru-RU" dirty="0"/>
              <a:t>3)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в — гласная.</a:t>
            </a:r>
          </a:p>
          <a:p>
            <a:pPr>
              <a:buNone/>
            </a:pPr>
            <a:r>
              <a:rPr lang="ru-RU" dirty="0"/>
              <a:t>4) Истинно, </a:t>
            </a:r>
            <a:r>
              <a:rPr lang="ru-RU" dirty="0" smtClean="0"/>
              <a:t>поскольку </a:t>
            </a:r>
            <a:r>
              <a:rPr lang="ru-RU" dirty="0"/>
              <a:t>истинны оба высказывания: я — </a:t>
            </a:r>
            <a:r>
              <a:rPr lang="ru-RU" dirty="0" smtClean="0"/>
              <a:t>гласная </a:t>
            </a:r>
            <a:r>
              <a:rPr lang="ru-RU" dirty="0"/>
              <a:t>и </a:t>
            </a:r>
            <a:r>
              <a:rPr lang="ru-RU" dirty="0" err="1"/>
              <a:t>н</a:t>
            </a:r>
            <a:r>
              <a:rPr lang="ru-RU" dirty="0"/>
              <a:t> — согласная.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4.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u="sng" dirty="0">
                <a:hlinkClick r:id="rId2"/>
              </a:rPr>
              <a:t>463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имён ложно высказывание: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(Первая буква согласная) </a:t>
            </a:r>
            <a:r>
              <a:rPr lang="ru-RU" b="1" dirty="0"/>
              <a:t>ИЛИ НЕ</a:t>
            </a:r>
            <a:r>
              <a:rPr lang="ru-RU" dirty="0"/>
              <a:t> (Последняя буква гласная)?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Пимен</a:t>
            </a:r>
          </a:p>
          <a:p>
            <a:pPr>
              <a:buNone/>
            </a:pPr>
            <a:r>
              <a:rPr lang="ru-RU" dirty="0"/>
              <a:t>2) Кристина</a:t>
            </a:r>
          </a:p>
          <a:p>
            <a:pPr>
              <a:buNone/>
            </a:pPr>
            <a:r>
              <a:rPr lang="ru-RU" dirty="0"/>
              <a:t>3) Ирина</a:t>
            </a:r>
          </a:p>
          <a:p>
            <a:pPr>
              <a:buNone/>
            </a:pPr>
            <a:r>
              <a:rPr lang="ru-RU" dirty="0"/>
              <a:t>4) Александр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«ИЛИ» ложно </a:t>
            </a:r>
            <a:r>
              <a:rPr lang="ru-RU" dirty="0" smtClean="0"/>
              <a:t>только </a:t>
            </a:r>
            <a:r>
              <a:rPr lang="ru-RU" dirty="0"/>
              <a:t>тогда, когда ложны оба высказывания. </a:t>
            </a:r>
            <a:r>
              <a:rPr lang="ru-RU" dirty="0" smtClean="0"/>
              <a:t>Запишем </a:t>
            </a:r>
            <a:r>
              <a:rPr lang="ru-RU" dirty="0"/>
              <a:t>выражение в виде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dirty="0"/>
              <a:t>Первая буква гласная)</a:t>
            </a:r>
            <a:r>
              <a:rPr lang="ru-RU" b="1" dirty="0"/>
              <a:t> ИЛИ</a:t>
            </a:r>
            <a:r>
              <a:rPr lang="ru-RU" dirty="0"/>
              <a:t> (Последняя буква согласная)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Истинно, </a:t>
            </a:r>
            <a:r>
              <a:rPr lang="ru-RU" dirty="0" smtClean="0"/>
              <a:t>поскольку истинно </a:t>
            </a:r>
            <a:r>
              <a:rPr lang="ru-RU" dirty="0"/>
              <a:t>второе высказывание: </a:t>
            </a:r>
            <a:r>
              <a:rPr lang="ru-RU" dirty="0" err="1"/>
              <a:t>н</a:t>
            </a:r>
            <a:r>
              <a:rPr lang="ru-RU" dirty="0"/>
              <a:t> — согласная.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к — </a:t>
            </a:r>
            <a:r>
              <a:rPr lang="ru-RU" dirty="0" smtClean="0"/>
              <a:t>согласная </a:t>
            </a:r>
            <a:r>
              <a:rPr lang="ru-RU" dirty="0"/>
              <a:t>и а — гласная.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истинно </a:t>
            </a:r>
            <a:r>
              <a:rPr lang="ru-RU" dirty="0"/>
              <a:t>первое высказывание: и — гласная.</a:t>
            </a:r>
          </a:p>
          <a:p>
            <a:pPr>
              <a:buNone/>
            </a:pPr>
            <a:r>
              <a:rPr lang="ru-RU" dirty="0"/>
              <a:t>4) Истинно, </a:t>
            </a:r>
            <a:r>
              <a:rPr lang="ru-RU" dirty="0" smtClean="0"/>
              <a:t>поскольку </a:t>
            </a:r>
            <a:r>
              <a:rPr lang="ru-RU" dirty="0"/>
              <a:t>истинны оба высказывания: а — </a:t>
            </a:r>
            <a:r>
              <a:rPr lang="ru-RU" dirty="0" smtClean="0"/>
              <a:t>гласная </a:t>
            </a:r>
            <a:r>
              <a:rPr lang="ru-RU" dirty="0"/>
              <a:t>и </a:t>
            </a:r>
            <a:r>
              <a:rPr lang="ru-RU" dirty="0" err="1"/>
              <a:t>р</a:t>
            </a:r>
            <a:r>
              <a:rPr lang="ru-RU" dirty="0"/>
              <a:t> — согласная.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2.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663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</a:t>
            </a:r>
            <a:r>
              <a:rPr lang="ru-RU" dirty="0" smtClean="0"/>
              <a:t>названий </a:t>
            </a:r>
            <a:r>
              <a:rPr lang="ru-RU" dirty="0"/>
              <a:t>ложно высказывание: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(Количество букв чётное) </a:t>
            </a:r>
            <a:r>
              <a:rPr lang="ru-RU" b="1" dirty="0"/>
              <a:t>ИЛИ</a:t>
            </a:r>
            <a:r>
              <a:rPr lang="ru-RU" dirty="0"/>
              <a:t> (Первая буква согласная)?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Омск</a:t>
            </a:r>
          </a:p>
          <a:p>
            <a:pPr>
              <a:buNone/>
            </a:pPr>
            <a:r>
              <a:rPr lang="ru-RU" dirty="0"/>
              <a:t>2) Иваново</a:t>
            </a:r>
          </a:p>
          <a:p>
            <a:pPr>
              <a:buNone/>
            </a:pPr>
            <a:r>
              <a:rPr lang="ru-RU" dirty="0"/>
              <a:t>3) Москва</a:t>
            </a:r>
          </a:p>
          <a:p>
            <a:pPr>
              <a:buNone/>
            </a:pPr>
            <a:r>
              <a:rPr lang="ru-RU" dirty="0"/>
              <a:t>4) Кировск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«ИЛИ» ложно </a:t>
            </a:r>
            <a:r>
              <a:rPr lang="ru-RU" dirty="0" smtClean="0"/>
              <a:t>только </a:t>
            </a:r>
            <a:r>
              <a:rPr lang="ru-RU" dirty="0"/>
              <a:t>тогда, когда ложны оба высказывания. </a:t>
            </a:r>
            <a:r>
              <a:rPr lang="ru-RU" dirty="0" smtClean="0"/>
              <a:t>Запишем выражение </a:t>
            </a:r>
            <a:r>
              <a:rPr lang="ru-RU" dirty="0"/>
              <a:t>в виде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dirty="0"/>
              <a:t>Количество букв нечётное)</a:t>
            </a:r>
            <a:r>
              <a:rPr lang="ru-RU" b="1" dirty="0"/>
              <a:t> ИЛИ</a:t>
            </a:r>
            <a:r>
              <a:rPr lang="ru-RU" dirty="0"/>
              <a:t> (Первая буква согласная)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в слове Омск </a:t>
            </a:r>
            <a:r>
              <a:rPr lang="ru-RU" dirty="0" smtClean="0"/>
              <a:t>четыре </a:t>
            </a:r>
            <a:r>
              <a:rPr lang="ru-RU" dirty="0"/>
              <a:t>буквы, </a:t>
            </a:r>
            <a:r>
              <a:rPr lang="ru-RU" dirty="0" smtClean="0"/>
              <a:t>первая </a:t>
            </a:r>
            <a:r>
              <a:rPr lang="ru-RU" dirty="0"/>
              <a:t>гласная.</a:t>
            </a:r>
          </a:p>
          <a:p>
            <a:pPr>
              <a:buNone/>
            </a:pPr>
            <a:r>
              <a:rPr lang="ru-RU" dirty="0"/>
              <a:t>2) Истинно, </a:t>
            </a:r>
            <a:r>
              <a:rPr lang="ru-RU" dirty="0" smtClean="0"/>
              <a:t>поскольку истинно первое </a:t>
            </a:r>
            <a:r>
              <a:rPr lang="ru-RU" dirty="0"/>
              <a:t>высказывание: в слове </a:t>
            </a:r>
            <a:r>
              <a:rPr lang="ru-RU" dirty="0" smtClean="0"/>
              <a:t>Иваново </a:t>
            </a:r>
            <a:r>
              <a:rPr lang="ru-RU" dirty="0"/>
              <a:t>семь букв, </a:t>
            </a:r>
            <a:r>
              <a:rPr lang="ru-RU" dirty="0" smtClean="0"/>
              <a:t>первая </a:t>
            </a:r>
            <a:r>
              <a:rPr lang="ru-RU" dirty="0"/>
              <a:t>гласная.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истинно второе </a:t>
            </a:r>
            <a:r>
              <a:rPr lang="ru-RU" dirty="0"/>
              <a:t>высказывание: в слове Москва шесть букв, </a:t>
            </a:r>
            <a:r>
              <a:rPr lang="ru-RU" dirty="0" smtClean="0"/>
              <a:t>первая </a:t>
            </a:r>
            <a:r>
              <a:rPr lang="ru-RU" dirty="0"/>
              <a:t>согласная.</a:t>
            </a:r>
          </a:p>
          <a:p>
            <a:pPr>
              <a:buNone/>
            </a:pPr>
            <a:r>
              <a:rPr lang="ru-RU" dirty="0"/>
              <a:t>4) Истинно, </a:t>
            </a:r>
            <a:r>
              <a:rPr lang="ru-RU" dirty="0" smtClean="0"/>
              <a:t>поскольку истинны </a:t>
            </a:r>
            <a:r>
              <a:rPr lang="ru-RU" dirty="0"/>
              <a:t>оба высказывания: в слове </a:t>
            </a:r>
            <a:r>
              <a:rPr lang="ru-RU" dirty="0" smtClean="0"/>
              <a:t>Кировск </a:t>
            </a:r>
            <a:r>
              <a:rPr lang="ru-RU" dirty="0"/>
              <a:t>семь букв, </a:t>
            </a:r>
            <a:r>
              <a:rPr lang="ru-RU" dirty="0" smtClean="0"/>
              <a:t>первая </a:t>
            </a:r>
            <a:r>
              <a:rPr lang="ru-RU" dirty="0"/>
              <a:t>согласная.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</a:t>
            </a:r>
            <a:r>
              <a:rPr lang="ru-RU" dirty="0" smtClean="0">
                <a:solidFill>
                  <a:srgbClr val="FF0000"/>
                </a:solidFill>
              </a:rPr>
              <a:t>указан </a:t>
            </a:r>
            <a:r>
              <a:rPr lang="ru-RU" dirty="0">
                <a:solidFill>
                  <a:srgbClr val="FF0000"/>
                </a:solidFill>
              </a:rPr>
              <a:t>под </a:t>
            </a:r>
            <a:r>
              <a:rPr lang="ru-RU" dirty="0" smtClean="0">
                <a:solidFill>
                  <a:srgbClr val="FF0000"/>
                </a:solidFill>
              </a:rPr>
              <a:t>номером </a:t>
            </a:r>
            <a:r>
              <a:rPr lang="ru-RU" dirty="0">
                <a:solidFill>
                  <a:srgbClr val="FF0000"/>
                </a:solidFill>
              </a:rPr>
              <a:t>1.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</p:spPr>
        <p:txBody>
          <a:bodyPr/>
          <a:lstStyle/>
          <a:p>
            <a:r>
              <a:rPr lang="ru-RU" b="1" dirty="0" smtClean="0"/>
              <a:t>Задание 2 № </a:t>
            </a:r>
            <a:r>
              <a:rPr lang="ru-RU" b="1" dirty="0" smtClean="0">
                <a:hlinkClick r:id="rId2"/>
              </a:rPr>
              <a:t>62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268760"/>
            <a:ext cx="7056784" cy="511256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Для какого из приведённых значений числа </a:t>
            </a:r>
            <a:r>
              <a:rPr lang="ru-RU" sz="4200" i="1" dirty="0" smtClean="0">
                <a:solidFill>
                  <a:schemeClr val="tx1"/>
                </a:solidFill>
              </a:rPr>
              <a:t>X</a:t>
            </a:r>
            <a:r>
              <a:rPr lang="ru-RU" sz="4200" dirty="0" smtClean="0">
                <a:solidFill>
                  <a:schemeClr val="tx1"/>
                </a:solidFill>
              </a:rPr>
              <a:t> истинно высказывание: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 </a:t>
            </a:r>
            <a:r>
              <a:rPr lang="ru-RU" sz="4200" b="1" dirty="0" smtClean="0">
                <a:solidFill>
                  <a:schemeClr val="tx1"/>
                </a:solidFill>
              </a:rPr>
              <a:t>НЕ</a:t>
            </a:r>
            <a:r>
              <a:rPr lang="ru-RU" sz="4200" dirty="0" smtClean="0">
                <a:solidFill>
                  <a:schemeClr val="tx1"/>
                </a:solidFill>
              </a:rPr>
              <a:t>(</a:t>
            </a:r>
            <a:r>
              <a:rPr lang="ru-RU" sz="4200" i="1" dirty="0" smtClean="0">
                <a:solidFill>
                  <a:schemeClr val="tx1"/>
                </a:solidFill>
              </a:rPr>
              <a:t>X</a:t>
            </a:r>
            <a:r>
              <a:rPr lang="ru-RU" sz="4200" dirty="0" smtClean="0">
                <a:solidFill>
                  <a:schemeClr val="tx1"/>
                </a:solidFill>
              </a:rPr>
              <a:t> &gt; 5)</a:t>
            </a:r>
            <a:r>
              <a:rPr lang="ru-RU" sz="4200" b="1" dirty="0" smtClean="0">
                <a:solidFill>
                  <a:schemeClr val="tx1"/>
                </a:solidFill>
              </a:rPr>
              <a:t> И</a:t>
            </a:r>
            <a:r>
              <a:rPr lang="ru-RU" sz="4200" dirty="0" smtClean="0">
                <a:solidFill>
                  <a:schemeClr val="tx1"/>
                </a:solidFill>
              </a:rPr>
              <a:t> (</a:t>
            </a:r>
            <a:r>
              <a:rPr lang="ru-RU" sz="4200" i="1" dirty="0" smtClean="0">
                <a:solidFill>
                  <a:schemeClr val="tx1"/>
                </a:solidFill>
              </a:rPr>
              <a:t>X</a:t>
            </a:r>
            <a:r>
              <a:rPr lang="ru-RU" sz="4200" dirty="0" smtClean="0">
                <a:solidFill>
                  <a:schemeClr val="tx1"/>
                </a:solidFill>
              </a:rPr>
              <a:t> &gt; 4)?</a:t>
            </a:r>
          </a:p>
          <a:p>
            <a:r>
              <a:rPr lang="ru-RU" sz="42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4200" dirty="0" smtClean="0">
                <a:solidFill>
                  <a:schemeClr val="tx1"/>
                </a:solidFill>
              </a:rPr>
              <a:t>1) 4</a:t>
            </a:r>
          </a:p>
          <a:p>
            <a:r>
              <a:rPr lang="ru-RU" sz="4200" dirty="0" smtClean="0">
                <a:solidFill>
                  <a:schemeClr val="tx1"/>
                </a:solidFill>
              </a:rPr>
              <a:t>2) 5</a:t>
            </a:r>
          </a:p>
          <a:p>
            <a:r>
              <a:rPr lang="ru-RU" sz="4200" dirty="0" smtClean="0">
                <a:solidFill>
                  <a:schemeClr val="tx1"/>
                </a:solidFill>
              </a:rPr>
              <a:t>3) 6</a:t>
            </a:r>
          </a:p>
          <a:p>
            <a:r>
              <a:rPr lang="ru-RU" sz="4200" dirty="0" smtClean="0">
                <a:solidFill>
                  <a:schemeClr val="tx1"/>
                </a:solidFill>
              </a:rPr>
              <a:t>4) 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798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чисел </a:t>
            </a:r>
            <a:r>
              <a:rPr lang="ru-RU" dirty="0" smtClean="0"/>
              <a:t>истинно </a:t>
            </a:r>
            <a:r>
              <a:rPr lang="ru-RU" dirty="0"/>
              <a:t>высказывание: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(число &gt; 10) </a:t>
            </a:r>
            <a:r>
              <a:rPr lang="ru-RU" b="1" dirty="0"/>
              <a:t>И</a:t>
            </a:r>
            <a:r>
              <a:rPr lang="ru-RU" dirty="0"/>
              <a:t> (число нечётное)?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22</a:t>
            </a:r>
          </a:p>
          <a:p>
            <a:pPr>
              <a:buNone/>
            </a:pPr>
            <a:r>
              <a:rPr lang="ru-RU" dirty="0"/>
              <a:t>2) 13</a:t>
            </a:r>
          </a:p>
          <a:p>
            <a:pPr>
              <a:buNone/>
            </a:pPr>
            <a:r>
              <a:rPr lang="ru-RU" dirty="0"/>
              <a:t>3) 9</a:t>
            </a:r>
          </a:p>
          <a:p>
            <a:pPr>
              <a:buNone/>
            </a:pPr>
            <a:r>
              <a:rPr lang="ru-RU" dirty="0"/>
              <a:t>4) 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0014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только </a:t>
            </a:r>
            <a:r>
              <a:rPr lang="ru-RU" dirty="0"/>
              <a:t>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Запишем выражение </a:t>
            </a:r>
            <a:r>
              <a:rPr lang="ru-RU" dirty="0"/>
              <a:t>в </a:t>
            </a:r>
            <a:r>
              <a:rPr lang="ru-RU" dirty="0" smtClean="0"/>
              <a:t>виде (число </a:t>
            </a:r>
            <a:r>
              <a:rPr lang="ru-RU" dirty="0"/>
              <a:t>&lt; 10) </a:t>
            </a:r>
            <a:r>
              <a:rPr lang="ru-RU" b="1" dirty="0"/>
              <a:t>И</a:t>
            </a:r>
            <a:r>
              <a:rPr lang="ru-RU" dirty="0"/>
              <a:t> (число </a:t>
            </a:r>
            <a:r>
              <a:rPr lang="ru-RU" dirty="0" smtClean="0"/>
              <a:t>нечётное) 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22 — чётное число.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13 &lt; 10.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истинны </a:t>
            </a:r>
            <a:r>
              <a:rPr lang="ru-RU" dirty="0"/>
              <a:t>оба высказывания.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6 — чётное число.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</a:t>
            </a:r>
            <a:r>
              <a:rPr lang="ru-RU" dirty="0" smtClean="0">
                <a:solidFill>
                  <a:srgbClr val="FF0000"/>
                </a:solidFill>
              </a:rPr>
              <a:t>указан </a:t>
            </a:r>
            <a:r>
              <a:rPr lang="ru-RU" dirty="0">
                <a:solidFill>
                  <a:srgbClr val="FF0000"/>
                </a:solidFill>
              </a:rPr>
              <a:t>под </a:t>
            </a:r>
            <a:r>
              <a:rPr lang="ru-RU" dirty="0" smtClean="0">
                <a:solidFill>
                  <a:srgbClr val="FF0000"/>
                </a:solidFill>
              </a:rPr>
              <a:t>номером </a:t>
            </a:r>
            <a:r>
              <a:rPr lang="ru-RU" dirty="0">
                <a:solidFill>
                  <a:srgbClr val="FF0000"/>
                </a:solidFill>
              </a:rPr>
              <a:t>3.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222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чисел </a:t>
            </a:r>
            <a:r>
              <a:rPr lang="ru-RU" dirty="0" smtClean="0"/>
              <a:t>истинно </a:t>
            </a:r>
            <a:r>
              <a:rPr lang="ru-RU" dirty="0"/>
              <a:t>высказывание: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НЕ</a:t>
            </a:r>
            <a:r>
              <a:rPr lang="ru-RU" dirty="0"/>
              <a:t> (число &lt;10)</a:t>
            </a:r>
            <a:r>
              <a:rPr lang="ru-RU" b="1" dirty="0"/>
              <a:t> ИЛИ</a:t>
            </a:r>
            <a:r>
              <a:rPr lang="ru-RU" dirty="0"/>
              <a:t> </a:t>
            </a:r>
            <a:r>
              <a:rPr lang="ru-RU" b="1" dirty="0"/>
              <a:t>НЕ</a:t>
            </a:r>
            <a:r>
              <a:rPr lang="ru-RU" dirty="0"/>
              <a:t> (число чётное)?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123</a:t>
            </a:r>
          </a:p>
          <a:p>
            <a:pPr>
              <a:buNone/>
            </a:pPr>
            <a:r>
              <a:rPr lang="ru-RU" dirty="0"/>
              <a:t>2) 56</a:t>
            </a:r>
          </a:p>
          <a:p>
            <a:pPr>
              <a:buNone/>
            </a:pPr>
            <a:r>
              <a:rPr lang="ru-RU" dirty="0"/>
              <a:t>3) 9</a:t>
            </a:r>
          </a:p>
          <a:p>
            <a:pPr>
              <a:buNone/>
            </a:pPr>
            <a:r>
              <a:rPr lang="ru-RU" dirty="0"/>
              <a:t>4) 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00141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«ИЛИ» </a:t>
            </a:r>
            <a:r>
              <a:rPr lang="ru-RU" dirty="0" smtClean="0"/>
              <a:t>истинно </a:t>
            </a:r>
            <a:r>
              <a:rPr lang="ru-RU" dirty="0"/>
              <a:t>тогда, когда </a:t>
            </a:r>
            <a:r>
              <a:rPr lang="ru-RU" dirty="0" smtClean="0"/>
              <a:t>истинно </a:t>
            </a:r>
            <a:r>
              <a:rPr lang="ru-RU" dirty="0"/>
              <a:t>хотя бы одно высказывание.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Запишем выражение </a:t>
            </a:r>
            <a:r>
              <a:rPr lang="ru-RU" dirty="0"/>
              <a:t>в </a:t>
            </a:r>
            <a:r>
              <a:rPr lang="ru-RU" dirty="0" smtClean="0"/>
              <a:t>виде  (число </a:t>
            </a:r>
            <a:r>
              <a:rPr lang="ru-RU" dirty="0"/>
              <a:t>&gt;= 10)</a:t>
            </a:r>
            <a:r>
              <a:rPr lang="ru-RU" b="1" dirty="0"/>
              <a:t> ИЛИ</a:t>
            </a:r>
            <a:r>
              <a:rPr lang="ru-RU" dirty="0"/>
              <a:t> (число нечётное)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Истинно, </a:t>
            </a:r>
            <a:r>
              <a:rPr lang="ru-RU" dirty="0" smtClean="0"/>
              <a:t>поскольку истинно первое </a:t>
            </a:r>
            <a:r>
              <a:rPr lang="ru-RU" dirty="0"/>
              <a:t>высказывание: 123 не </a:t>
            </a:r>
            <a:r>
              <a:rPr lang="ru-RU" dirty="0" smtClean="0"/>
              <a:t>меньше </a:t>
            </a:r>
            <a:r>
              <a:rPr lang="ru-RU" dirty="0"/>
              <a:t>10.</a:t>
            </a:r>
          </a:p>
          <a:p>
            <a:pPr>
              <a:buNone/>
            </a:pPr>
            <a:r>
              <a:rPr lang="ru-RU" dirty="0"/>
              <a:t>2) Истинно, </a:t>
            </a:r>
            <a:r>
              <a:rPr lang="ru-RU" dirty="0" smtClean="0"/>
              <a:t>поскольку истинно первое </a:t>
            </a:r>
            <a:r>
              <a:rPr lang="ru-RU" dirty="0"/>
              <a:t>высказывание: 56 не </a:t>
            </a:r>
            <a:r>
              <a:rPr lang="ru-RU" dirty="0" smtClean="0"/>
              <a:t>меньше </a:t>
            </a:r>
            <a:r>
              <a:rPr lang="ru-RU" dirty="0"/>
              <a:t>10.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истинно второе </a:t>
            </a:r>
            <a:r>
              <a:rPr lang="ru-RU" dirty="0"/>
              <a:t>высказывание: 9 — нечётное.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8 не </a:t>
            </a:r>
            <a:r>
              <a:rPr lang="ru-RU" dirty="0" smtClean="0"/>
              <a:t>меньше </a:t>
            </a:r>
            <a:r>
              <a:rPr lang="ru-RU" dirty="0"/>
              <a:t>10 и 8 — чётное.</a:t>
            </a:r>
          </a:p>
          <a:p>
            <a:pPr algn="ctr">
              <a:buNone/>
            </a:pPr>
            <a:r>
              <a:rPr lang="ru-RU" dirty="0"/>
              <a:t> </a:t>
            </a:r>
            <a:endParaRPr lang="ru-RU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4.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603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</a:t>
            </a:r>
            <a:r>
              <a:rPr lang="ru-RU" dirty="0" smtClean="0"/>
              <a:t>данных </a:t>
            </a:r>
            <a:r>
              <a:rPr lang="ru-RU" dirty="0"/>
              <a:t>слов </a:t>
            </a:r>
            <a:r>
              <a:rPr lang="ru-RU" dirty="0" smtClean="0"/>
              <a:t>истинно </a:t>
            </a:r>
            <a:r>
              <a:rPr lang="ru-RU" dirty="0"/>
              <a:t>высказывание: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(есть шипящие) </a:t>
            </a:r>
            <a:r>
              <a:rPr lang="ru-RU" b="1" dirty="0"/>
              <a:t>И</a:t>
            </a:r>
            <a:r>
              <a:rPr lang="ru-RU" dirty="0"/>
              <a:t> </a:t>
            </a:r>
            <a:r>
              <a:rPr lang="ru-RU" b="1" dirty="0"/>
              <a:t>НЕ</a:t>
            </a:r>
            <a:r>
              <a:rPr lang="ru-RU" dirty="0"/>
              <a:t> (оканчивается на гласную)?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Шипящие </a:t>
            </a:r>
            <a:r>
              <a:rPr lang="ru-RU" dirty="0"/>
              <a:t>звуки — это [ж], [</a:t>
            </a:r>
            <a:r>
              <a:rPr lang="ru-RU" dirty="0" err="1"/>
              <a:t>ш</a:t>
            </a:r>
            <a:r>
              <a:rPr lang="ru-RU" dirty="0"/>
              <a:t>], [ч'], [</a:t>
            </a:r>
            <a:r>
              <a:rPr lang="ru-RU" dirty="0" err="1"/>
              <a:t>щ</a:t>
            </a:r>
            <a:r>
              <a:rPr lang="ru-RU" dirty="0"/>
              <a:t>'].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любовь</a:t>
            </a:r>
          </a:p>
          <a:p>
            <a:pPr>
              <a:buNone/>
            </a:pPr>
            <a:r>
              <a:rPr lang="ru-RU" dirty="0"/>
              <a:t>2) отвращение</a:t>
            </a:r>
          </a:p>
          <a:p>
            <a:pPr>
              <a:buNone/>
            </a:pPr>
            <a:r>
              <a:rPr lang="ru-RU" dirty="0"/>
              <a:t>3) забота</a:t>
            </a:r>
          </a:p>
          <a:p>
            <a:pPr>
              <a:buNone/>
            </a:pPr>
            <a:r>
              <a:rPr lang="ru-RU" dirty="0"/>
              <a:t>4) отчуждённость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только </a:t>
            </a:r>
            <a:r>
              <a:rPr lang="ru-RU" dirty="0"/>
              <a:t>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Запишем выражение </a:t>
            </a:r>
            <a:r>
              <a:rPr lang="ru-RU" dirty="0"/>
              <a:t>в </a:t>
            </a:r>
            <a:r>
              <a:rPr lang="ru-RU" dirty="0" smtClean="0"/>
              <a:t>виде (нет </a:t>
            </a:r>
            <a:r>
              <a:rPr lang="ru-RU" dirty="0"/>
              <a:t>шипящих)</a:t>
            </a:r>
            <a:r>
              <a:rPr lang="ru-RU" b="1" dirty="0"/>
              <a:t> И</a:t>
            </a:r>
            <a:r>
              <a:rPr lang="ru-RU" dirty="0"/>
              <a:t> (оканчивается на согласную)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Истинно, </a:t>
            </a:r>
            <a:r>
              <a:rPr lang="ru-RU" dirty="0" smtClean="0"/>
              <a:t>поскольку истинны </a:t>
            </a:r>
            <a:r>
              <a:rPr lang="ru-RU" dirty="0"/>
              <a:t>оба высказывания: слово </a:t>
            </a:r>
            <a:r>
              <a:rPr lang="ru-RU" dirty="0" smtClean="0"/>
              <a:t>любовь оканчивается </a:t>
            </a:r>
            <a:r>
              <a:rPr lang="ru-RU" dirty="0"/>
              <a:t>на </a:t>
            </a:r>
            <a:r>
              <a:rPr lang="ru-RU" dirty="0" smtClean="0"/>
              <a:t>согласную </a:t>
            </a:r>
            <a:r>
              <a:rPr lang="ru-RU" dirty="0"/>
              <a:t>и в нём нет шипящих.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в слове </a:t>
            </a:r>
            <a:r>
              <a:rPr lang="ru-RU" dirty="0" smtClean="0"/>
              <a:t>отвращение </a:t>
            </a:r>
            <a:r>
              <a:rPr lang="ru-RU" dirty="0"/>
              <a:t>есть </a:t>
            </a:r>
            <a:r>
              <a:rPr lang="ru-RU" dirty="0" smtClean="0"/>
              <a:t>шипящие </a:t>
            </a:r>
            <a:r>
              <a:rPr lang="ru-RU" dirty="0"/>
              <a:t>и оно </a:t>
            </a:r>
            <a:r>
              <a:rPr lang="ru-RU" dirty="0" smtClean="0"/>
              <a:t>оканчивается </a:t>
            </a:r>
            <a:r>
              <a:rPr lang="ru-RU" dirty="0"/>
              <a:t>на гласную.</a:t>
            </a:r>
          </a:p>
          <a:p>
            <a:pPr>
              <a:buNone/>
            </a:pPr>
            <a:r>
              <a:rPr lang="ru-RU" dirty="0"/>
              <a:t>3)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слово </a:t>
            </a:r>
            <a:r>
              <a:rPr lang="ru-RU" dirty="0" smtClean="0"/>
              <a:t>забота оканчивается </a:t>
            </a:r>
            <a:r>
              <a:rPr lang="ru-RU" dirty="0"/>
              <a:t>на гласную.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в слове отчуждённость есть шипящие.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1.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182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чисел </a:t>
            </a:r>
            <a:r>
              <a:rPr lang="ru-RU" dirty="0" smtClean="0"/>
              <a:t>истинно </a:t>
            </a:r>
            <a:r>
              <a:rPr lang="ru-RU" dirty="0"/>
              <a:t>высказывание: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НЕ</a:t>
            </a:r>
            <a:r>
              <a:rPr lang="ru-RU" dirty="0"/>
              <a:t> (число &lt;50)</a:t>
            </a:r>
            <a:r>
              <a:rPr lang="ru-RU" b="1" dirty="0"/>
              <a:t> И</a:t>
            </a:r>
            <a:r>
              <a:rPr lang="ru-RU" dirty="0"/>
              <a:t> (число чётное)?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24</a:t>
            </a:r>
          </a:p>
          <a:p>
            <a:pPr>
              <a:buNone/>
            </a:pPr>
            <a:r>
              <a:rPr lang="ru-RU" dirty="0"/>
              <a:t>2) 45</a:t>
            </a:r>
          </a:p>
          <a:p>
            <a:pPr>
              <a:buNone/>
            </a:pPr>
            <a:r>
              <a:rPr lang="ru-RU" dirty="0"/>
              <a:t>3) 74</a:t>
            </a:r>
          </a:p>
          <a:p>
            <a:pPr>
              <a:buNone/>
            </a:pPr>
            <a:r>
              <a:rPr lang="ru-RU" dirty="0"/>
              <a:t>4) 99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145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только </a:t>
            </a:r>
            <a:r>
              <a:rPr lang="ru-RU" dirty="0"/>
              <a:t>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Запишем выражение </a:t>
            </a:r>
            <a:r>
              <a:rPr lang="ru-RU" dirty="0"/>
              <a:t>в </a:t>
            </a:r>
            <a:r>
              <a:rPr lang="ru-RU" dirty="0" smtClean="0"/>
              <a:t>виде  (число </a:t>
            </a:r>
            <a:r>
              <a:rPr lang="ru-RU" dirty="0"/>
              <a:t>&gt;= 50)</a:t>
            </a:r>
            <a:r>
              <a:rPr lang="ru-RU" b="1" dirty="0"/>
              <a:t> И</a:t>
            </a:r>
            <a:r>
              <a:rPr lang="ru-RU" dirty="0"/>
              <a:t> (число чётное)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24 </a:t>
            </a:r>
            <a:r>
              <a:rPr lang="ru-RU" dirty="0" smtClean="0"/>
              <a:t>больше </a:t>
            </a:r>
            <a:r>
              <a:rPr lang="ru-RU" dirty="0"/>
              <a:t>или равно 50.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45 </a:t>
            </a:r>
            <a:r>
              <a:rPr lang="ru-RU" dirty="0" smtClean="0"/>
              <a:t>меньше </a:t>
            </a:r>
            <a:r>
              <a:rPr lang="ru-RU" dirty="0"/>
              <a:t>или равно 50.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истинны </a:t>
            </a:r>
            <a:r>
              <a:rPr lang="ru-RU" dirty="0"/>
              <a:t>оба высказывания: 74 — чётное </a:t>
            </a:r>
            <a:r>
              <a:rPr lang="ru-RU" b="1" dirty="0"/>
              <a:t>И</a:t>
            </a:r>
            <a:r>
              <a:rPr lang="ru-RU" dirty="0"/>
              <a:t> 74 </a:t>
            </a:r>
            <a:r>
              <a:rPr lang="ru-RU" dirty="0" smtClean="0"/>
              <a:t>больше </a:t>
            </a:r>
            <a:r>
              <a:rPr lang="ru-RU" dirty="0"/>
              <a:t>или равно 50.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99 — нечётное.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</a:t>
            </a:r>
            <a:r>
              <a:rPr lang="ru-RU" dirty="0" smtClean="0">
                <a:solidFill>
                  <a:srgbClr val="FF0000"/>
                </a:solidFill>
              </a:rPr>
              <a:t>указан </a:t>
            </a:r>
            <a:r>
              <a:rPr lang="ru-RU" dirty="0">
                <a:solidFill>
                  <a:srgbClr val="FF0000"/>
                </a:solidFill>
              </a:rPr>
              <a:t>под </a:t>
            </a:r>
            <a:r>
              <a:rPr lang="ru-RU" dirty="0" smtClean="0">
                <a:solidFill>
                  <a:srgbClr val="FF0000"/>
                </a:solidFill>
              </a:rPr>
              <a:t>номером </a:t>
            </a:r>
            <a:r>
              <a:rPr lang="ru-RU" dirty="0">
                <a:solidFill>
                  <a:srgbClr val="FF0000"/>
                </a:solidFill>
              </a:rPr>
              <a:t>3.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443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имён ложно высказывание: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b="1" dirty="0" smtClean="0"/>
              <a:t>НЕ</a:t>
            </a:r>
            <a:r>
              <a:rPr lang="ru-RU" dirty="0"/>
              <a:t> (Первая буква гласная) </a:t>
            </a:r>
            <a:r>
              <a:rPr lang="ru-RU" b="1" dirty="0"/>
              <a:t>ИЛИ НЕ</a:t>
            </a:r>
            <a:r>
              <a:rPr lang="ru-RU" dirty="0"/>
              <a:t> (Последняя буква согласная)?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Эдуард</a:t>
            </a:r>
          </a:p>
          <a:p>
            <a:pPr>
              <a:buNone/>
            </a:pPr>
            <a:r>
              <a:rPr lang="ru-RU" dirty="0"/>
              <a:t>2) Ангелина</a:t>
            </a:r>
          </a:p>
          <a:p>
            <a:pPr>
              <a:buNone/>
            </a:pPr>
            <a:r>
              <a:rPr lang="ru-RU" dirty="0"/>
              <a:t>3) </a:t>
            </a:r>
            <a:r>
              <a:rPr lang="ru-RU" dirty="0" err="1"/>
              <a:t>Карина</a:t>
            </a:r>
            <a:endParaRPr lang="ru-RU" dirty="0"/>
          </a:p>
          <a:p>
            <a:pPr>
              <a:buNone/>
            </a:pPr>
            <a:r>
              <a:rPr lang="ru-RU" dirty="0"/>
              <a:t>4) Никон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07342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Логическое «ИЛИ» ложно </a:t>
            </a:r>
            <a:r>
              <a:rPr lang="ru-RU" dirty="0" smtClean="0"/>
              <a:t>только </a:t>
            </a:r>
            <a:r>
              <a:rPr lang="ru-RU" dirty="0"/>
              <a:t>тогда, когда ложны оба высказывания.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Запишем выражение </a:t>
            </a:r>
            <a:r>
              <a:rPr lang="ru-RU" dirty="0"/>
              <a:t>в </a:t>
            </a:r>
            <a:r>
              <a:rPr lang="ru-RU" dirty="0" smtClean="0"/>
              <a:t>виде (Первая </a:t>
            </a:r>
            <a:r>
              <a:rPr lang="ru-RU" dirty="0"/>
              <a:t>буква согласная)</a:t>
            </a:r>
            <a:r>
              <a:rPr lang="ru-RU" b="1" dirty="0"/>
              <a:t> ИЛИ</a:t>
            </a:r>
            <a:r>
              <a:rPr lang="ru-RU" dirty="0"/>
              <a:t> (Последняя буква гласная)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э — </a:t>
            </a:r>
            <a:r>
              <a:rPr lang="ru-RU" dirty="0" smtClean="0"/>
              <a:t>гласная </a:t>
            </a:r>
            <a:r>
              <a:rPr lang="ru-RU" dirty="0"/>
              <a:t>и </a:t>
            </a:r>
            <a:r>
              <a:rPr lang="ru-RU" dirty="0" err="1"/>
              <a:t>д</a:t>
            </a:r>
            <a:r>
              <a:rPr lang="ru-RU" dirty="0"/>
              <a:t> — согласная.</a:t>
            </a:r>
          </a:p>
          <a:p>
            <a:pPr>
              <a:buNone/>
            </a:pPr>
            <a:r>
              <a:rPr lang="ru-RU" dirty="0"/>
              <a:t>2) Истинно, </a:t>
            </a:r>
            <a:r>
              <a:rPr lang="ru-RU" dirty="0" smtClean="0"/>
              <a:t>поскольку истинно второе </a:t>
            </a:r>
            <a:r>
              <a:rPr lang="ru-RU" dirty="0"/>
              <a:t>высказывание: а — гласная.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истинны </a:t>
            </a:r>
            <a:r>
              <a:rPr lang="ru-RU" dirty="0"/>
              <a:t>оба высказывания: к — </a:t>
            </a:r>
            <a:r>
              <a:rPr lang="ru-RU" dirty="0" smtClean="0"/>
              <a:t>согласная </a:t>
            </a:r>
            <a:r>
              <a:rPr lang="ru-RU" dirty="0"/>
              <a:t>и а — гласная.</a:t>
            </a:r>
          </a:p>
          <a:p>
            <a:pPr>
              <a:buNone/>
            </a:pPr>
            <a:r>
              <a:rPr lang="ru-RU" dirty="0"/>
              <a:t>4) Истинно, </a:t>
            </a:r>
            <a:r>
              <a:rPr lang="ru-RU" dirty="0" smtClean="0"/>
              <a:t>поскольку истинно первое </a:t>
            </a:r>
            <a:r>
              <a:rPr lang="ru-RU" dirty="0"/>
              <a:t>высказывание: в — согласная.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</a:t>
            </a:r>
            <a:r>
              <a:rPr lang="ru-RU" dirty="0" smtClean="0">
                <a:solidFill>
                  <a:srgbClr val="FF0000"/>
                </a:solidFill>
              </a:rPr>
              <a:t>указан </a:t>
            </a:r>
            <a:r>
              <a:rPr lang="ru-RU" dirty="0">
                <a:solidFill>
                  <a:srgbClr val="FF0000"/>
                </a:solidFill>
              </a:rPr>
              <a:t>под </a:t>
            </a:r>
            <a:r>
              <a:rPr lang="ru-RU" dirty="0" smtClean="0">
                <a:solidFill>
                  <a:srgbClr val="FF0000"/>
                </a:solidFill>
              </a:rPr>
              <a:t>номером </a:t>
            </a:r>
            <a:r>
              <a:rPr lang="ru-RU" dirty="0">
                <a:solidFill>
                  <a:srgbClr val="FF0000"/>
                </a:solidFill>
              </a:rPr>
              <a:t>1.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76064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800" dirty="0" smtClean="0"/>
              <a:t>   </a:t>
            </a:r>
            <a:r>
              <a:rPr lang="ru-RU" sz="6000" dirty="0" smtClean="0"/>
              <a:t>Логическое </a:t>
            </a:r>
            <a:r>
              <a:rPr lang="ru-RU" sz="6000" dirty="0"/>
              <a:t>«И» </a:t>
            </a:r>
            <a:r>
              <a:rPr lang="ru-RU" sz="6000" dirty="0" smtClean="0"/>
              <a:t>истинно </a:t>
            </a:r>
            <a:r>
              <a:rPr lang="ru-RU" sz="6000" dirty="0"/>
              <a:t>только тогда, когда ис­тин­ны оба высказывания</a:t>
            </a:r>
            <a:r>
              <a:rPr lang="ru-RU" sz="6000" dirty="0" smtClean="0"/>
              <a:t>.</a:t>
            </a:r>
          </a:p>
          <a:p>
            <a:pPr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 Запишем </a:t>
            </a:r>
            <a:r>
              <a:rPr lang="ru-RU" sz="6000" dirty="0"/>
              <a:t>выражение в </a:t>
            </a:r>
            <a:r>
              <a:rPr lang="ru-RU" sz="6000" dirty="0" smtClean="0"/>
              <a:t>виде   (</a:t>
            </a:r>
            <a:r>
              <a:rPr lang="ru-RU" sz="6000" i="1" dirty="0" smtClean="0"/>
              <a:t>X</a:t>
            </a:r>
            <a:r>
              <a:rPr lang="ru-RU" sz="6000" dirty="0"/>
              <a:t> =&lt; 5)</a:t>
            </a:r>
            <a:r>
              <a:rPr lang="ru-RU" sz="6000" b="1" dirty="0"/>
              <a:t> И</a:t>
            </a:r>
            <a:r>
              <a:rPr lang="ru-RU" sz="6000" dirty="0"/>
              <a:t> (</a:t>
            </a:r>
            <a:r>
              <a:rPr lang="ru-RU" sz="6000" i="1" dirty="0"/>
              <a:t>X</a:t>
            </a:r>
            <a:r>
              <a:rPr lang="ru-RU" sz="6000" dirty="0"/>
              <a:t> &gt; 4</a:t>
            </a:r>
            <a:r>
              <a:rPr lang="ru-RU" sz="6000" dirty="0" smtClean="0"/>
              <a:t>)</a:t>
            </a:r>
            <a:endParaRPr lang="ru-RU" sz="6000" dirty="0"/>
          </a:p>
          <a:p>
            <a:pPr algn="ctr">
              <a:buNone/>
            </a:pPr>
            <a:r>
              <a:rPr lang="ru-RU" sz="6000" dirty="0"/>
              <a:t>и </a:t>
            </a:r>
            <a:r>
              <a:rPr lang="ru-RU" sz="6000" dirty="0" smtClean="0"/>
              <a:t>проверим </a:t>
            </a:r>
            <a:r>
              <a:rPr lang="ru-RU" sz="6000" dirty="0"/>
              <a:t>все </a:t>
            </a:r>
            <a:r>
              <a:rPr lang="ru-RU" sz="6000" dirty="0" smtClean="0"/>
              <a:t>варианты </a:t>
            </a:r>
            <a:r>
              <a:rPr lang="ru-RU" sz="6000" dirty="0"/>
              <a:t>ответа.</a:t>
            </a:r>
          </a:p>
          <a:p>
            <a:pPr>
              <a:buNone/>
            </a:pPr>
            <a:r>
              <a:rPr lang="ru-RU" sz="6000" dirty="0"/>
              <a:t> </a:t>
            </a:r>
          </a:p>
          <a:p>
            <a:pPr>
              <a:buNone/>
            </a:pPr>
            <a:r>
              <a:rPr lang="ru-RU" sz="6000" dirty="0"/>
              <a:t>1) Ложно, </a:t>
            </a:r>
            <a:r>
              <a:rPr lang="ru-RU" sz="6000" dirty="0" smtClean="0"/>
              <a:t>поскольку </a:t>
            </a:r>
            <a:r>
              <a:rPr lang="ru-RU" sz="6000" dirty="0"/>
              <a:t>ложно </a:t>
            </a:r>
            <a:r>
              <a:rPr lang="ru-RU" sz="6000" dirty="0" smtClean="0"/>
              <a:t>второе </a:t>
            </a:r>
            <a:r>
              <a:rPr lang="ru-RU" sz="6000" dirty="0"/>
              <a:t>высказывание: 4 </a:t>
            </a:r>
            <a:r>
              <a:rPr lang="ru-RU" sz="6000" dirty="0" smtClean="0"/>
              <a:t>больше </a:t>
            </a:r>
            <a:r>
              <a:rPr lang="ru-RU" sz="6000" dirty="0"/>
              <a:t>4.</a:t>
            </a:r>
          </a:p>
          <a:p>
            <a:pPr>
              <a:buNone/>
            </a:pPr>
            <a:r>
              <a:rPr lang="ru-RU" sz="6000" dirty="0"/>
              <a:t>2) Истинно, </a:t>
            </a:r>
            <a:r>
              <a:rPr lang="ru-RU" sz="6000" dirty="0" smtClean="0"/>
              <a:t>поскольку </a:t>
            </a:r>
            <a:r>
              <a:rPr lang="ru-RU" sz="6000" dirty="0"/>
              <a:t>истинны оба высказывания: 5 не </a:t>
            </a:r>
            <a:r>
              <a:rPr lang="ru-RU" sz="6000" dirty="0" smtClean="0"/>
              <a:t>больше </a:t>
            </a:r>
            <a:r>
              <a:rPr lang="ru-RU" sz="6000" dirty="0"/>
              <a:t>5 и 5 </a:t>
            </a:r>
            <a:r>
              <a:rPr lang="ru-RU" sz="6000" dirty="0" smtClean="0"/>
              <a:t>больше </a:t>
            </a:r>
            <a:r>
              <a:rPr lang="ru-RU" sz="6000" dirty="0"/>
              <a:t>4.</a:t>
            </a:r>
          </a:p>
          <a:p>
            <a:pPr>
              <a:buNone/>
            </a:pPr>
            <a:r>
              <a:rPr lang="ru-RU" sz="6000" dirty="0"/>
              <a:t>3) Ложно, </a:t>
            </a:r>
            <a:r>
              <a:rPr lang="ru-RU" sz="6000" dirty="0" smtClean="0"/>
              <a:t>поскольку </a:t>
            </a:r>
            <a:r>
              <a:rPr lang="ru-RU" sz="6000" dirty="0"/>
              <a:t>ложно </a:t>
            </a:r>
            <a:r>
              <a:rPr lang="ru-RU" sz="6000" dirty="0" smtClean="0"/>
              <a:t>первое </a:t>
            </a:r>
            <a:r>
              <a:rPr lang="ru-RU" sz="6000" dirty="0"/>
              <a:t>высказывание: 6 не </a:t>
            </a:r>
            <a:r>
              <a:rPr lang="ru-RU" sz="6000" dirty="0" smtClean="0"/>
              <a:t>больше </a:t>
            </a:r>
            <a:r>
              <a:rPr lang="ru-RU" sz="6000" dirty="0"/>
              <a:t>5.</a:t>
            </a:r>
          </a:p>
          <a:p>
            <a:pPr>
              <a:buNone/>
            </a:pPr>
            <a:r>
              <a:rPr lang="ru-RU" sz="6000" dirty="0"/>
              <a:t>4) Ложно, </a:t>
            </a:r>
            <a:r>
              <a:rPr lang="ru-RU" sz="6000" dirty="0" smtClean="0"/>
              <a:t>поскольку </a:t>
            </a:r>
            <a:r>
              <a:rPr lang="ru-RU" sz="6000" dirty="0"/>
              <a:t>ложно </a:t>
            </a:r>
            <a:r>
              <a:rPr lang="ru-RU" sz="6000" dirty="0" smtClean="0"/>
              <a:t>первое </a:t>
            </a:r>
            <a:r>
              <a:rPr lang="ru-RU" sz="6000" dirty="0"/>
              <a:t>высказывание: 7 не </a:t>
            </a:r>
            <a:r>
              <a:rPr lang="ru-RU" sz="6000" dirty="0" smtClean="0"/>
              <a:t>больше </a:t>
            </a:r>
            <a:r>
              <a:rPr lang="ru-RU" sz="6000" dirty="0"/>
              <a:t>5.</a:t>
            </a:r>
          </a:p>
          <a:p>
            <a:pPr>
              <a:buNone/>
            </a:pPr>
            <a:r>
              <a:rPr lang="ru-RU" sz="6000" dirty="0"/>
              <a:t> </a:t>
            </a:r>
          </a:p>
          <a:p>
            <a:pPr algn="ctr">
              <a:buNone/>
            </a:pPr>
            <a:r>
              <a:rPr lang="ru-RU" sz="6000" dirty="0">
                <a:solidFill>
                  <a:srgbClr val="FF0000"/>
                </a:solidFill>
              </a:rPr>
              <a:t>Правильный ответ указан под номером 2.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423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имён ложно высказывание</a:t>
            </a:r>
            <a:r>
              <a:rPr lang="ru-RU" dirty="0" smtClean="0"/>
              <a:t>:</a:t>
            </a:r>
            <a:endParaRPr lang="ru-RU" dirty="0"/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(Первая буква гласная) </a:t>
            </a:r>
            <a:r>
              <a:rPr lang="ru-RU" b="1" dirty="0"/>
              <a:t>ИЛИ НЕ</a:t>
            </a:r>
            <a:r>
              <a:rPr lang="ru-RU" dirty="0"/>
              <a:t> (Последняя буква согласная)?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Арина</a:t>
            </a:r>
          </a:p>
          <a:p>
            <a:pPr>
              <a:buNone/>
            </a:pPr>
            <a:r>
              <a:rPr lang="ru-RU" dirty="0"/>
              <a:t>2) Владимир</a:t>
            </a:r>
          </a:p>
          <a:p>
            <a:pPr>
              <a:buNone/>
            </a:pPr>
            <a:r>
              <a:rPr lang="ru-RU" dirty="0"/>
              <a:t>3) Раиса</a:t>
            </a:r>
          </a:p>
          <a:p>
            <a:pPr>
              <a:buNone/>
            </a:pPr>
            <a:r>
              <a:rPr lang="ru-RU" dirty="0"/>
              <a:t>4) Ярослав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7342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Логическое «ИЛИ» ложно </a:t>
            </a:r>
            <a:r>
              <a:rPr lang="ru-RU" dirty="0" smtClean="0"/>
              <a:t>только </a:t>
            </a:r>
            <a:r>
              <a:rPr lang="ru-RU" dirty="0"/>
              <a:t>тогда, когда ложны оба высказывания.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Запишем </a:t>
            </a:r>
            <a:r>
              <a:rPr lang="ru-RU" dirty="0"/>
              <a:t>выражение в </a:t>
            </a:r>
            <a:r>
              <a:rPr lang="ru-RU" dirty="0" smtClean="0"/>
              <a:t>виде  (Первая </a:t>
            </a:r>
            <a:r>
              <a:rPr lang="ru-RU" dirty="0"/>
              <a:t>буква согласная)</a:t>
            </a:r>
            <a:r>
              <a:rPr lang="ru-RU" b="1" dirty="0"/>
              <a:t> ИЛИ </a:t>
            </a:r>
            <a:r>
              <a:rPr lang="ru-RU" dirty="0"/>
              <a:t>(Последняя буква гласная)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Истинно, </a:t>
            </a:r>
            <a:r>
              <a:rPr lang="ru-RU" dirty="0" smtClean="0"/>
              <a:t>поскольку истинно </a:t>
            </a:r>
            <a:r>
              <a:rPr lang="ru-RU" dirty="0"/>
              <a:t>второе высказывание: а — гласная.</a:t>
            </a:r>
          </a:p>
          <a:p>
            <a:pPr>
              <a:buNone/>
            </a:pPr>
            <a:r>
              <a:rPr lang="ru-RU" dirty="0"/>
              <a:t>2) Истинно, </a:t>
            </a:r>
            <a:r>
              <a:rPr lang="ru-RU" dirty="0" smtClean="0"/>
              <a:t>поскольку истинно </a:t>
            </a:r>
            <a:r>
              <a:rPr lang="ru-RU" dirty="0"/>
              <a:t>первое высказывание: в — согласная.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</a:t>
            </a:r>
            <a:r>
              <a:rPr lang="ru-RU" dirty="0"/>
              <a:t>истинны оба высказывания: </a:t>
            </a:r>
            <a:r>
              <a:rPr lang="ru-RU" dirty="0" err="1"/>
              <a:t>р</a:t>
            </a:r>
            <a:r>
              <a:rPr lang="ru-RU" dirty="0"/>
              <a:t> — </a:t>
            </a:r>
            <a:r>
              <a:rPr lang="ru-RU" dirty="0" smtClean="0"/>
              <a:t>согласная </a:t>
            </a:r>
            <a:r>
              <a:rPr lang="ru-RU" dirty="0"/>
              <a:t>и а — гласная.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я — </a:t>
            </a:r>
            <a:r>
              <a:rPr lang="ru-RU" dirty="0" smtClean="0"/>
              <a:t>гласная </a:t>
            </a:r>
            <a:r>
              <a:rPr lang="ru-RU" dirty="0"/>
              <a:t>и в — согласная.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4.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222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чисел </a:t>
            </a:r>
            <a:r>
              <a:rPr lang="ru-RU" dirty="0" err="1" smtClean="0"/>
              <a:t>инстинно</a:t>
            </a:r>
            <a:r>
              <a:rPr lang="ru-RU" dirty="0" smtClean="0"/>
              <a:t> </a:t>
            </a:r>
            <a:r>
              <a:rPr lang="ru-RU" dirty="0"/>
              <a:t>высказывание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b="1" dirty="0" smtClean="0"/>
              <a:t>НЕ</a:t>
            </a:r>
            <a:r>
              <a:rPr lang="ru-RU" dirty="0"/>
              <a:t> (число &lt;10)</a:t>
            </a:r>
            <a:r>
              <a:rPr lang="ru-RU" b="1" dirty="0"/>
              <a:t> ИЛИ</a:t>
            </a:r>
            <a:r>
              <a:rPr lang="ru-RU" dirty="0"/>
              <a:t> </a:t>
            </a:r>
            <a:r>
              <a:rPr lang="ru-RU" b="1" dirty="0"/>
              <a:t>НЕ</a:t>
            </a:r>
            <a:r>
              <a:rPr lang="ru-RU" dirty="0"/>
              <a:t> (число чётное)?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123</a:t>
            </a:r>
          </a:p>
          <a:p>
            <a:pPr>
              <a:buNone/>
            </a:pPr>
            <a:r>
              <a:rPr lang="ru-RU" dirty="0"/>
              <a:t>2) 56</a:t>
            </a:r>
          </a:p>
          <a:p>
            <a:pPr>
              <a:buNone/>
            </a:pPr>
            <a:r>
              <a:rPr lang="ru-RU" dirty="0"/>
              <a:t>3) 9</a:t>
            </a:r>
          </a:p>
          <a:p>
            <a:pPr>
              <a:buNone/>
            </a:pPr>
            <a:r>
              <a:rPr lang="ru-RU" dirty="0"/>
              <a:t>4) 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075240" cy="5145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«ИЛИ» </a:t>
            </a:r>
            <a:r>
              <a:rPr lang="ru-RU" dirty="0" smtClean="0"/>
              <a:t>истинно </a:t>
            </a:r>
            <a:r>
              <a:rPr lang="ru-RU" dirty="0"/>
              <a:t>тогда, когда </a:t>
            </a:r>
            <a:r>
              <a:rPr lang="ru-RU" dirty="0" smtClean="0"/>
              <a:t>истинно </a:t>
            </a:r>
            <a:r>
              <a:rPr lang="ru-RU" dirty="0"/>
              <a:t>хотя бы одно высказывание.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Запишем выражение </a:t>
            </a:r>
            <a:r>
              <a:rPr lang="ru-RU" dirty="0"/>
              <a:t>в </a:t>
            </a:r>
            <a:r>
              <a:rPr lang="ru-RU" dirty="0" smtClean="0"/>
              <a:t>виде  (число </a:t>
            </a:r>
            <a:r>
              <a:rPr lang="ru-RU" dirty="0"/>
              <a:t>&gt;= 10)</a:t>
            </a:r>
            <a:r>
              <a:rPr lang="ru-RU" b="1" dirty="0"/>
              <a:t> ИЛИ</a:t>
            </a:r>
            <a:r>
              <a:rPr lang="ru-RU" dirty="0"/>
              <a:t> (число </a:t>
            </a:r>
            <a:r>
              <a:rPr lang="ru-RU" dirty="0" smtClean="0"/>
              <a:t>нечётное) 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Истинно, </a:t>
            </a:r>
            <a:r>
              <a:rPr lang="ru-RU" dirty="0" smtClean="0"/>
              <a:t>поскольку истинно первое </a:t>
            </a:r>
            <a:r>
              <a:rPr lang="ru-RU" dirty="0"/>
              <a:t>высказывание: 123 не </a:t>
            </a:r>
            <a:r>
              <a:rPr lang="ru-RU" dirty="0" smtClean="0"/>
              <a:t>меньше </a:t>
            </a:r>
            <a:r>
              <a:rPr lang="ru-RU" dirty="0"/>
              <a:t>10.</a:t>
            </a:r>
          </a:p>
          <a:p>
            <a:pPr>
              <a:buNone/>
            </a:pPr>
            <a:r>
              <a:rPr lang="ru-RU" dirty="0"/>
              <a:t>2) Истинно, </a:t>
            </a:r>
            <a:r>
              <a:rPr lang="ru-RU" dirty="0" smtClean="0"/>
              <a:t>поскольку истинно первое </a:t>
            </a:r>
            <a:r>
              <a:rPr lang="ru-RU" dirty="0"/>
              <a:t>высказывание: 56 не </a:t>
            </a:r>
            <a:r>
              <a:rPr lang="ru-RU" dirty="0" smtClean="0"/>
              <a:t>меньше </a:t>
            </a:r>
            <a:r>
              <a:rPr lang="ru-RU" dirty="0"/>
              <a:t>10.</a:t>
            </a:r>
          </a:p>
          <a:p>
            <a:pPr>
              <a:buNone/>
            </a:pPr>
            <a:r>
              <a:rPr lang="ru-RU" dirty="0"/>
              <a:t>3) Истинно, </a:t>
            </a:r>
            <a:r>
              <a:rPr lang="ru-RU" dirty="0" smtClean="0"/>
              <a:t>поскольку истинно второе </a:t>
            </a:r>
            <a:r>
              <a:rPr lang="ru-RU" dirty="0"/>
              <a:t>высказывание: 9 — нечётное.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8 не </a:t>
            </a:r>
            <a:r>
              <a:rPr lang="ru-RU" dirty="0" smtClean="0"/>
              <a:t>меньше </a:t>
            </a:r>
            <a:r>
              <a:rPr lang="ru-RU" dirty="0"/>
              <a:t>10 и 8  чётное.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4.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403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Для ка­ко­го из приведённых имён ис­тин­но высказывание: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НЕ</a:t>
            </a:r>
            <a:r>
              <a:rPr lang="ru-RU" dirty="0"/>
              <a:t> (Первая буква согласная) </a:t>
            </a:r>
            <a:r>
              <a:rPr lang="ru-RU" b="1" dirty="0"/>
              <a:t>И НЕ</a:t>
            </a:r>
            <a:r>
              <a:rPr lang="ru-RU" dirty="0"/>
              <a:t> (Последняя буква гласная)?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Юлиан</a:t>
            </a:r>
          </a:p>
          <a:p>
            <a:pPr>
              <a:buNone/>
            </a:pPr>
            <a:r>
              <a:rPr lang="ru-RU" dirty="0"/>
              <a:t>2) Константин</a:t>
            </a:r>
          </a:p>
          <a:p>
            <a:pPr>
              <a:buNone/>
            </a:pPr>
            <a:r>
              <a:rPr lang="ru-RU" dirty="0"/>
              <a:t>3) Екатерина</a:t>
            </a:r>
          </a:p>
          <a:p>
            <a:pPr>
              <a:buNone/>
            </a:pPr>
            <a:r>
              <a:rPr lang="ru-RU" dirty="0"/>
              <a:t>4) Светлана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2174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</a:t>
            </a:r>
            <a:r>
              <a:rPr lang="ru-RU" dirty="0"/>
              <a:t>только 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Запишем </a:t>
            </a:r>
            <a:r>
              <a:rPr lang="ru-RU" dirty="0"/>
              <a:t>выражение в </a:t>
            </a:r>
            <a:r>
              <a:rPr lang="ru-RU" dirty="0" smtClean="0"/>
              <a:t>виде (Первая </a:t>
            </a:r>
            <a:r>
              <a:rPr lang="ru-RU" dirty="0"/>
              <a:t>буква гласная)</a:t>
            </a:r>
            <a:r>
              <a:rPr lang="ru-RU" b="1" dirty="0"/>
              <a:t> И</a:t>
            </a:r>
            <a:r>
              <a:rPr lang="ru-RU" dirty="0"/>
              <a:t> (Последняя буква согласная)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и 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Истинно, </a:t>
            </a:r>
            <a:r>
              <a:rPr lang="ru-RU" dirty="0" smtClean="0"/>
              <a:t>поскольку </a:t>
            </a:r>
            <a:r>
              <a:rPr lang="ru-RU" dirty="0"/>
              <a:t>истинны оба высказывания.</a:t>
            </a:r>
          </a:p>
          <a:p>
            <a:pPr>
              <a:buNone/>
            </a:pPr>
            <a:r>
              <a:rPr lang="ru-RU" dirty="0"/>
              <a:t>2)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высказывание: к — гласная.</a:t>
            </a:r>
          </a:p>
          <a:p>
            <a:pPr>
              <a:buNone/>
            </a:pPr>
            <a:r>
              <a:rPr lang="ru-RU" dirty="0"/>
              <a:t>3)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высказывание: а — согласная.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ложны оба высказывания: с — </a:t>
            </a:r>
            <a:r>
              <a:rPr lang="ru-RU" dirty="0" smtClean="0"/>
              <a:t>согласная </a:t>
            </a:r>
            <a:r>
              <a:rPr lang="ru-RU" dirty="0"/>
              <a:t>и а — гласная.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указан под номером 1.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2 № </a:t>
            </a:r>
            <a:r>
              <a:rPr lang="ru-RU" b="1" dirty="0">
                <a:hlinkClick r:id="rId2"/>
              </a:rPr>
              <a:t>1136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Для </a:t>
            </a:r>
            <a:r>
              <a:rPr lang="ru-RU" dirty="0" smtClean="0"/>
              <a:t>какого </a:t>
            </a:r>
            <a:r>
              <a:rPr lang="ru-RU" dirty="0"/>
              <a:t>из приведённых чисел </a:t>
            </a:r>
            <a:r>
              <a:rPr lang="ru-RU" dirty="0" smtClean="0"/>
              <a:t>истинно </a:t>
            </a:r>
            <a:r>
              <a:rPr lang="ru-RU" dirty="0"/>
              <a:t>высказывание: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(Первая цифра чётная) </a:t>
            </a:r>
            <a:r>
              <a:rPr lang="ru-RU" b="1" dirty="0"/>
              <a:t>И </a:t>
            </a:r>
            <a:r>
              <a:rPr lang="ru-RU" b="1" dirty="0" smtClean="0"/>
              <a:t>НЕ </a:t>
            </a:r>
            <a:r>
              <a:rPr lang="ru-RU" dirty="0" smtClean="0"/>
              <a:t>(</a:t>
            </a:r>
            <a:r>
              <a:rPr lang="ru-RU" dirty="0"/>
              <a:t>Сумма цифр чётная)?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648</a:t>
            </a:r>
          </a:p>
          <a:p>
            <a:pPr>
              <a:buNone/>
            </a:pPr>
            <a:r>
              <a:rPr lang="ru-RU" dirty="0"/>
              <a:t>2) 452</a:t>
            </a:r>
          </a:p>
          <a:p>
            <a:pPr>
              <a:buNone/>
            </a:pPr>
            <a:r>
              <a:rPr lang="ru-RU" dirty="0"/>
              <a:t>3) 357</a:t>
            </a:r>
          </a:p>
          <a:p>
            <a:pPr>
              <a:buNone/>
            </a:pPr>
            <a:r>
              <a:rPr lang="ru-RU" dirty="0"/>
              <a:t>4) 123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Пояснение.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073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Логическое «И» </a:t>
            </a:r>
            <a:r>
              <a:rPr lang="ru-RU" dirty="0" smtClean="0"/>
              <a:t>истинно только </a:t>
            </a:r>
            <a:r>
              <a:rPr lang="ru-RU" dirty="0"/>
              <a:t>тогда, когда </a:t>
            </a:r>
            <a:r>
              <a:rPr lang="ru-RU" dirty="0" smtClean="0"/>
              <a:t>истинны </a:t>
            </a:r>
            <a:r>
              <a:rPr lang="ru-RU" dirty="0"/>
              <a:t>оба высказывания. </a:t>
            </a:r>
            <a:r>
              <a:rPr lang="ru-RU" dirty="0" smtClean="0"/>
              <a:t>Проверим </a:t>
            </a:r>
            <a:r>
              <a:rPr lang="ru-RU" dirty="0"/>
              <a:t>все </a:t>
            </a:r>
            <a:r>
              <a:rPr lang="ru-RU" dirty="0" smtClean="0"/>
              <a:t>варианты </a:t>
            </a:r>
            <a:r>
              <a:rPr lang="ru-RU" dirty="0"/>
              <a:t>ответа.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1)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второе </a:t>
            </a:r>
            <a:r>
              <a:rPr lang="ru-RU" dirty="0"/>
              <a:t>высказывание.</a:t>
            </a:r>
          </a:p>
          <a:p>
            <a:pPr>
              <a:buNone/>
            </a:pPr>
            <a:r>
              <a:rPr lang="ru-RU" dirty="0"/>
              <a:t>2) Истинно, </a:t>
            </a:r>
            <a:r>
              <a:rPr lang="ru-RU" dirty="0" smtClean="0"/>
              <a:t>поскольку истинны </a:t>
            </a:r>
            <a:r>
              <a:rPr lang="ru-RU" dirty="0"/>
              <a:t>оба высказывания.</a:t>
            </a:r>
          </a:p>
          <a:p>
            <a:pPr>
              <a:buNone/>
            </a:pPr>
            <a:r>
              <a:rPr lang="ru-RU" dirty="0"/>
              <a:t>3)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высказывание.</a:t>
            </a:r>
          </a:p>
          <a:p>
            <a:pPr>
              <a:buNone/>
            </a:pPr>
            <a:r>
              <a:rPr lang="ru-RU" dirty="0"/>
              <a:t>4) Ложно, </a:t>
            </a:r>
            <a:r>
              <a:rPr lang="ru-RU" dirty="0" smtClean="0"/>
              <a:t>поскольку </a:t>
            </a:r>
            <a:r>
              <a:rPr lang="ru-RU" dirty="0"/>
              <a:t>ложно </a:t>
            </a:r>
            <a:r>
              <a:rPr lang="ru-RU" dirty="0" smtClean="0"/>
              <a:t>первое </a:t>
            </a:r>
            <a:r>
              <a:rPr lang="ru-RU" dirty="0"/>
              <a:t>высказывание.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Правильный ответ </a:t>
            </a:r>
            <a:r>
              <a:rPr lang="ru-RU" dirty="0" smtClean="0">
                <a:solidFill>
                  <a:srgbClr val="FF0000"/>
                </a:solidFill>
              </a:rPr>
              <a:t>указан </a:t>
            </a:r>
            <a:r>
              <a:rPr lang="ru-RU" dirty="0">
                <a:solidFill>
                  <a:srgbClr val="FF0000"/>
                </a:solidFill>
              </a:rPr>
              <a:t>под </a:t>
            </a:r>
            <a:r>
              <a:rPr lang="ru-RU" dirty="0" smtClean="0">
                <a:solidFill>
                  <a:srgbClr val="FF0000"/>
                </a:solidFill>
              </a:rPr>
              <a:t>номером </a:t>
            </a:r>
            <a:r>
              <a:rPr lang="ru-RU" dirty="0">
                <a:solidFill>
                  <a:srgbClr val="FF0000"/>
                </a:solidFill>
              </a:rPr>
              <a:t>2.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480</Words>
  <Application>Microsoft Office PowerPoint</Application>
  <PresentationFormat>Экран (4:3)</PresentationFormat>
  <Paragraphs>310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 РЕШЕНИЕ ЗАДАЧ ПО ТЕМЕ: «ЭЛЕМЕНТЫ  АЛГЕБРЫ ЛОГИКИ»    Выполнила учитель МБОУ «ООШ №3», г.Мариинска Зоболева Наталья Николаевна </vt:lpstr>
      <vt:lpstr>Задание 2 № 62 </vt:lpstr>
      <vt:lpstr>Пояснение. </vt:lpstr>
      <vt:lpstr>Задание 2 № 222 </vt:lpstr>
      <vt:lpstr>Пояснение. </vt:lpstr>
      <vt:lpstr>Задание 2 № 403 </vt:lpstr>
      <vt:lpstr>Пояснение. </vt:lpstr>
      <vt:lpstr>Задание 2 № 1136 </vt:lpstr>
      <vt:lpstr>Пояснение. </vt:lpstr>
      <vt:lpstr>Задание 2 № 302 </vt:lpstr>
      <vt:lpstr>Пояснение. </vt:lpstr>
      <vt:lpstr>Задание 2 № 282 </vt:lpstr>
      <vt:lpstr>Пояснение. </vt:lpstr>
      <vt:lpstr>Задание 2 № 383 </vt:lpstr>
      <vt:lpstr>Пояснение. </vt:lpstr>
      <vt:lpstr>Задание 2 № 463 </vt:lpstr>
      <vt:lpstr>Пояснение. </vt:lpstr>
      <vt:lpstr>Задание 2 № 663 </vt:lpstr>
      <vt:lpstr>Пояснение. </vt:lpstr>
      <vt:lpstr>Задание 2 № 798 </vt:lpstr>
      <vt:lpstr>Пояснение. </vt:lpstr>
      <vt:lpstr>Задание 2 № 222 </vt:lpstr>
      <vt:lpstr>Пояснение. </vt:lpstr>
      <vt:lpstr>Задание 2 № 603 </vt:lpstr>
      <vt:lpstr>Пояснение. </vt:lpstr>
      <vt:lpstr>Задание 2 № 182 </vt:lpstr>
      <vt:lpstr>Пояснение. </vt:lpstr>
      <vt:lpstr>Задание 2 № 443 </vt:lpstr>
      <vt:lpstr>Пояснение. </vt:lpstr>
      <vt:lpstr>  Задание 2 № 423 </vt:lpstr>
      <vt:lpstr>Пояснение.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2 № 62 </dc:title>
  <dc:creator>User</dc:creator>
  <cp:lastModifiedBy>User</cp:lastModifiedBy>
  <cp:revision>15</cp:revision>
  <dcterms:created xsi:type="dcterms:W3CDTF">2017-10-09T17:15:08Z</dcterms:created>
  <dcterms:modified xsi:type="dcterms:W3CDTF">2017-10-14T15:36:16Z</dcterms:modified>
</cp:coreProperties>
</file>