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BB4D32D-0AD9-48E4-8BDB-3AC0E066195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527C52B-7F8C-4982-91BE-718D3F5BC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B4D32D-0AD9-48E4-8BDB-3AC0E066195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27C52B-7F8C-4982-91BE-718D3F5BC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BB4D32D-0AD9-48E4-8BDB-3AC0E066195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527C52B-7F8C-4982-91BE-718D3F5BC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B4D32D-0AD9-48E4-8BDB-3AC0E066195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27C52B-7F8C-4982-91BE-718D3F5BC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BB4D32D-0AD9-48E4-8BDB-3AC0E066195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527C52B-7F8C-4982-91BE-718D3F5BC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B4D32D-0AD9-48E4-8BDB-3AC0E066195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27C52B-7F8C-4982-91BE-718D3F5BC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B4D32D-0AD9-48E4-8BDB-3AC0E066195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27C52B-7F8C-4982-91BE-718D3F5BC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B4D32D-0AD9-48E4-8BDB-3AC0E066195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27C52B-7F8C-4982-91BE-718D3F5BC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BB4D32D-0AD9-48E4-8BDB-3AC0E066195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27C52B-7F8C-4982-91BE-718D3F5BC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B4D32D-0AD9-48E4-8BDB-3AC0E066195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27C52B-7F8C-4982-91BE-718D3F5BC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B4D32D-0AD9-48E4-8BDB-3AC0E066195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27C52B-7F8C-4982-91BE-718D3F5BCF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BB4D32D-0AD9-48E4-8BDB-3AC0E066195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527C52B-7F8C-4982-91BE-718D3F5BC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1484784"/>
            <a:ext cx="5105400" cy="28803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Совместная деятельность классного руководителя и родителей во внеурочной деятельности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437112"/>
            <a:ext cx="5114778" cy="187220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Выполнили  работу</a:t>
            </a:r>
          </a:p>
          <a:p>
            <a:r>
              <a:rPr lang="ru-RU" dirty="0" smtClean="0"/>
              <a:t>у</a:t>
            </a:r>
            <a:r>
              <a:rPr lang="ru-RU" dirty="0" smtClean="0"/>
              <a:t>чителя начальных классов</a:t>
            </a:r>
          </a:p>
          <a:p>
            <a:r>
              <a:rPr lang="ru-RU" dirty="0" smtClean="0"/>
              <a:t>МБОУ  «СОШ №7» г.Реутов</a:t>
            </a:r>
          </a:p>
          <a:p>
            <a:r>
              <a:rPr lang="ru-RU" dirty="0" smtClean="0"/>
              <a:t>Костенко Е.Н.</a:t>
            </a:r>
          </a:p>
          <a:p>
            <a:r>
              <a:rPr lang="ru-RU" dirty="0" err="1" smtClean="0"/>
              <a:t>Пермякова</a:t>
            </a:r>
            <a:r>
              <a:rPr lang="ru-RU" dirty="0" smtClean="0"/>
              <a:t> О.В.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Новая папка (3)\IMG_44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692696"/>
            <a:ext cx="4128120" cy="2465064"/>
          </a:xfrm>
          <a:prstGeom prst="rect">
            <a:avLst/>
          </a:prstGeom>
          <a:noFill/>
        </p:spPr>
      </p:pic>
      <p:pic>
        <p:nvPicPr>
          <p:cNvPr id="3" name="Picture 5" descr="E:\Новая папка (3)\IMG_44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356992"/>
            <a:ext cx="4392488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7239000" cy="5835048"/>
          </a:xfrm>
        </p:spPr>
        <p:txBody>
          <a:bodyPr/>
          <a:lstStyle/>
          <a:p>
            <a:r>
              <a:rPr lang="ru-RU" dirty="0" smtClean="0"/>
              <a:t>В  соответствии с </a:t>
            </a:r>
            <a:r>
              <a:rPr lang="ru-RU" dirty="0" smtClean="0"/>
              <a:t>требованиями ФГОС, </a:t>
            </a:r>
            <a:r>
              <a:rPr lang="ru-RU" dirty="0" smtClean="0"/>
              <a:t>мы должны сделать педагогический процесс более свободным, </a:t>
            </a:r>
            <a:r>
              <a:rPr lang="ru-RU" dirty="0" smtClean="0"/>
              <a:t>дифференцированным, гибким</a:t>
            </a:r>
            <a:r>
              <a:rPr lang="ru-RU" dirty="0" smtClean="0"/>
              <a:t>, </a:t>
            </a:r>
            <a:r>
              <a:rPr lang="ru-RU" dirty="0" err="1" smtClean="0"/>
              <a:t>гуманизировать</a:t>
            </a:r>
            <a:r>
              <a:rPr lang="ru-RU" dirty="0" smtClean="0"/>
              <a:t> отношения между детьми, педагогами, родителями. Именно педагоги должны создать такие условия, чтобы у всех участников воспитательного процесса (детей, педагогов и родителей) возникала личная готовность открыть самого себя в какой-то деятельности.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576" y="320675"/>
            <a:ext cx="7128792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Совместная деятельность детей, родителей  и педагогов может быть успешной, если: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628800"/>
            <a:ext cx="7200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         дети, родители, педагоги положительно настроены на совместную работу, желают действовать сообща, осознают ее цели и находят в ней личностный смысл;</a:t>
            </a:r>
          </a:p>
          <a:p>
            <a:endParaRPr lang="ru-RU" dirty="0" smtClean="0"/>
          </a:p>
          <a:p>
            <a:r>
              <a:rPr lang="ru-RU" dirty="0" smtClean="0"/>
              <a:t>-          осуществляется совместное планирование, организация и подведение итогов деятельности; с учетом желания и возможностей участников работы распределены роли, функции, сферы деятельности;</a:t>
            </a:r>
          </a:p>
          <a:p>
            <a:endParaRPr lang="ru-RU" dirty="0" smtClean="0"/>
          </a:p>
          <a:p>
            <a:r>
              <a:rPr lang="ru-RU" dirty="0" smtClean="0"/>
              <a:t>-          создаются ситуации свободного выбора участниками видов, способов, форм и своей позиции в совместной работе;</a:t>
            </a:r>
          </a:p>
          <a:p>
            <a:endParaRPr lang="ru-RU" dirty="0" smtClean="0"/>
          </a:p>
          <a:p>
            <a:r>
              <a:rPr lang="ru-RU" dirty="0" smtClean="0"/>
              <a:t>-          отсутствует навязывание, давление на детей и родителей; действия, стиль педагога способствуют самореализации и самовыражению участников деятельности.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239000" cy="100811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Основные формы сотрудничества педагогов, детей и родителей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 smtClean="0"/>
              <a:t> Классное собрание, на котором обсуждаются проблемы, отражающие интересы детей и родителей</a:t>
            </a:r>
            <a:r>
              <a:rPr lang="ru-RU" sz="1800" dirty="0" smtClean="0"/>
              <a:t>. </a:t>
            </a:r>
            <a:r>
              <a:rPr lang="ru-RU" sz="1800" dirty="0" smtClean="0"/>
              <a:t>Собрание может иметь форму конференции, диспута, включать игровые и занимательные элементы. На собрании обязательно ведётся протокол, в конце принимается решение, которое также вносится в протокол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Формы познавательной деятельности: смотры знаний, которые готовятся и проводятся совместно с родителями; творческие отчёты по предметам; открытые уроки, на которые приглашены родители; праздники знаний и </a:t>
            </a:r>
            <a:r>
              <a:rPr lang="ru-RU" sz="1800" dirty="0" smtClean="0"/>
              <a:t>мастерства;</a:t>
            </a:r>
          </a:p>
          <a:p>
            <a:r>
              <a:rPr lang="ru-RU" sz="1800" dirty="0" smtClean="0"/>
              <a:t>Формы трудовой деятельности: оформление и оборудование учебного кабинета, благоустройство и озеленению школьного двора, микрорайона и т.д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Формы творческой деятельности: совместные праздники, соревнования, конкурсы, походы, экскурсии; совместное участие детей и родителей </a:t>
            </a:r>
            <a:r>
              <a:rPr lang="ru-RU" sz="1800" dirty="0" smtClean="0"/>
              <a:t>в смотрах </a:t>
            </a:r>
            <a:r>
              <a:rPr lang="ru-RU" sz="1800" dirty="0" smtClean="0"/>
              <a:t>художественной самодеятельности; совместный просмотр и обсуждение фильмов, спектаклей, </a:t>
            </a:r>
            <a:r>
              <a:rPr lang="ru-RU" sz="1800" dirty="0" smtClean="0"/>
              <a:t>телепередач;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92696"/>
            <a:ext cx="58864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Наиболее эффективна для формирования сотруднических </a:t>
            </a:r>
            <a:r>
              <a:rPr lang="ru-RU" dirty="0" smtClean="0"/>
              <a:t>отношений  методика </a:t>
            </a:r>
            <a:r>
              <a:rPr lang="ru-RU" dirty="0" smtClean="0"/>
              <a:t>организации коллективной творческой деятельности, разработанная профессором И.П. Ивановым, в основе которой – сотрудничество взрослых и детей « на равных», творчество и поиск, отсутствие регламентации и шаблонов, а самое главное – забота друг о друге, окружающих людях, об улучшении самих себя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 нашей  школе проходит много различных  творческих  конкурсов. Один из них фестиваль «Золотая осень». В прошлом году в начальных классах он был посвящен творчеству  детских писателей. Ученики первых классов инсценировали произведения </a:t>
            </a:r>
            <a:r>
              <a:rPr lang="ru-RU" dirty="0" err="1" smtClean="0"/>
              <a:t>В.Сутеева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5"/>
            <a:ext cx="6782736" cy="1368152"/>
          </a:xfrm>
        </p:spPr>
        <p:txBody>
          <a:bodyPr>
            <a:noAutofit/>
          </a:bodyPr>
          <a:lstStyle/>
          <a:p>
            <a:r>
              <a:rPr lang="ru-RU" sz="2800" dirty="0" smtClean="0"/>
              <a:t>Организация совместной творческой деятельности взрослого и ребенка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844824"/>
            <a:ext cx="6840760" cy="4237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/>
              <a:t>Цель: </a:t>
            </a:r>
            <a:r>
              <a:rPr lang="ru-RU" sz="2000" dirty="0" smtClean="0"/>
              <a:t>помочь родителям в организации совместной творческой деятельности в семье</a:t>
            </a:r>
            <a:r>
              <a:rPr lang="ru-RU" sz="2000" dirty="0" smtClean="0"/>
              <a:t>.</a:t>
            </a:r>
          </a:p>
          <a:p>
            <a:r>
              <a:rPr lang="ru-RU" sz="2000" b="1" u="sng" dirty="0" smtClean="0"/>
              <a:t>Задачи:</a:t>
            </a:r>
            <a:r>
              <a:rPr lang="ru-RU" sz="2000" dirty="0" smtClean="0"/>
              <a:t> </a:t>
            </a:r>
            <a:r>
              <a:rPr lang="ru-RU" sz="2000" dirty="0" smtClean="0"/>
              <a:t>- Создать </a:t>
            </a:r>
            <a:r>
              <a:rPr lang="ru-RU" sz="2000" dirty="0" smtClean="0"/>
              <a:t>положительный эмоциональный настрой, постараться сблизить родителей и детей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r>
              <a:rPr lang="ru-RU" sz="2000" dirty="0" smtClean="0"/>
              <a:t>- Развивать творческие способности детей и взрослых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pPr>
              <a:buFontTx/>
              <a:buChar char="-"/>
            </a:pPr>
            <a:r>
              <a:rPr lang="ru-RU" sz="2000" dirty="0" smtClean="0"/>
              <a:t> Организовать </a:t>
            </a:r>
            <a:r>
              <a:rPr lang="ru-RU" sz="2000" dirty="0" smtClean="0"/>
              <a:t>совместную продуктивную деятельность детей, родителей, педагога</a:t>
            </a:r>
            <a:r>
              <a:rPr lang="ru-RU" sz="2000" dirty="0" smtClean="0"/>
              <a:t>.</a:t>
            </a:r>
          </a:p>
          <a:p>
            <a:pPr>
              <a:buFontTx/>
              <a:buChar char="-"/>
            </a:pPr>
            <a:r>
              <a:rPr lang="ru-RU" sz="2000" dirty="0" smtClean="0"/>
              <a:t> </a:t>
            </a:r>
            <a:r>
              <a:rPr lang="ru-RU" sz="2000" dirty="0" smtClean="0"/>
              <a:t>Вовлечь родителей в творческий процесс, обогатить отношения родителей и детей опытом совместной творческой деятельности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pPr>
              <a:buFontTx/>
              <a:buChar char="-"/>
            </a:pPr>
            <a:r>
              <a:rPr lang="ru-RU" sz="2000" dirty="0" smtClean="0"/>
              <a:t> </a:t>
            </a:r>
            <a:r>
              <a:rPr lang="ru-RU" sz="2000" dirty="0" smtClean="0"/>
              <a:t>Налаживание эмоционального контакта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pPr>
              <a:buFontTx/>
              <a:buChar char="-"/>
            </a:pPr>
            <a:r>
              <a:rPr lang="ru-RU" sz="2000" dirty="0" smtClean="0"/>
              <a:t> Использовать </a:t>
            </a:r>
            <a:r>
              <a:rPr lang="ru-RU" sz="2000" dirty="0" smtClean="0"/>
              <a:t>инновационные формы работы с </a:t>
            </a:r>
            <a:r>
              <a:rPr lang="ru-RU" sz="2000" dirty="0" smtClean="0"/>
              <a:t>  родителями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Новая папка (3)\IMG_44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3778531" cy="2520280"/>
          </a:xfrm>
          <a:prstGeom prst="rect">
            <a:avLst/>
          </a:prstGeom>
          <a:noFill/>
        </p:spPr>
      </p:pic>
      <p:pic>
        <p:nvPicPr>
          <p:cNvPr id="1027" name="Picture 3" descr="E:\Новая папка (3)\IMG_44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620688"/>
            <a:ext cx="3744417" cy="2497526"/>
          </a:xfrm>
          <a:prstGeom prst="rect">
            <a:avLst/>
          </a:prstGeom>
          <a:noFill/>
        </p:spPr>
      </p:pic>
      <p:pic>
        <p:nvPicPr>
          <p:cNvPr id="1028" name="Picture 4" descr="E:\Новая папка (3)\IMG_44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3717032"/>
            <a:ext cx="4032448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Новая папка (3)\IMG_44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3240360" cy="4860032"/>
          </a:xfrm>
          <a:prstGeom prst="rect">
            <a:avLst/>
          </a:prstGeom>
          <a:noFill/>
        </p:spPr>
      </p:pic>
      <p:pic>
        <p:nvPicPr>
          <p:cNvPr id="2051" name="Picture 3" descr="E:\Новая папка (3)\IMG_44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764704"/>
            <a:ext cx="3192016" cy="4932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E:\Новая папка (3)\IMG_44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692696"/>
            <a:ext cx="3384376" cy="2402384"/>
          </a:xfrm>
          <a:prstGeom prst="rect">
            <a:avLst/>
          </a:prstGeom>
          <a:noFill/>
        </p:spPr>
      </p:pic>
      <p:pic>
        <p:nvPicPr>
          <p:cNvPr id="3076" name="Picture 4" descr="E:\Новая папка (3)\IMG_44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573016"/>
            <a:ext cx="3672408" cy="2393056"/>
          </a:xfrm>
          <a:prstGeom prst="rect">
            <a:avLst/>
          </a:prstGeom>
          <a:noFill/>
        </p:spPr>
      </p:pic>
      <p:pic>
        <p:nvPicPr>
          <p:cNvPr id="3078" name="Picture 6" descr="E:\Новая папка (3)\IMG_44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92696"/>
            <a:ext cx="3528392" cy="24030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91</TotalTime>
  <Words>505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Совместная деятельность классного руководителя и родителей во внеурочной деятельности</vt:lpstr>
      <vt:lpstr>Слайд 2</vt:lpstr>
      <vt:lpstr>Совместная деятельность детей, родителей  и педагогов может быть успешной, если:</vt:lpstr>
      <vt:lpstr>Основные формы сотрудничества педагогов, детей и родителей</vt:lpstr>
      <vt:lpstr>Слайд 5</vt:lpstr>
      <vt:lpstr>Организация совместной творческой деятельности взрослого и ребенка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Совместная деятельность классного руководителя и родителей во внеурочной деятельности</dc:title>
  <dc:creator>user</dc:creator>
  <cp:lastModifiedBy>Пользователь Windows</cp:lastModifiedBy>
  <cp:revision>2</cp:revision>
  <dcterms:created xsi:type="dcterms:W3CDTF">2017-04-20T15:05:27Z</dcterms:created>
  <dcterms:modified xsi:type="dcterms:W3CDTF">2017-04-20T18:53:35Z</dcterms:modified>
</cp:coreProperties>
</file>