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75" r:id="rId2"/>
    <p:sldId id="272" r:id="rId3"/>
    <p:sldId id="256" r:id="rId4"/>
    <p:sldId id="271" r:id="rId5"/>
    <p:sldId id="257" r:id="rId6"/>
    <p:sldId id="260" r:id="rId7"/>
    <p:sldId id="259" r:id="rId8"/>
    <p:sldId id="261" r:id="rId9"/>
    <p:sldId id="277" r:id="rId10"/>
    <p:sldId id="279" r:id="rId11"/>
    <p:sldId id="274" r:id="rId12"/>
    <p:sldId id="280" r:id="rId13"/>
    <p:sldId id="263" r:id="rId14"/>
    <p:sldId id="282" r:id="rId15"/>
    <p:sldId id="284" r:id="rId16"/>
    <p:sldId id="264" r:id="rId17"/>
    <p:sldId id="266" r:id="rId18"/>
    <p:sldId id="267" r:id="rId19"/>
    <p:sldId id="268" r:id="rId20"/>
    <p:sldId id="273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FF0066"/>
    <a:srgbClr val="EDED33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01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DC49E-95E3-4AAB-BFE4-3372FC9782B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A0029-C6EA-434C-98AA-2018425A16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29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A0029-C6EA-434C-98AA-2018425A16A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ars.ru/shkola/bezopasnost-zhiznedeyatelnosti/vooruzhennye-sily.html" TargetMode="External"/><Relationship Id="rId7" Type="http://schemas.openxmlformats.org/officeDocument/2006/relationships/hyperlink" Target="http://dic.academic.ru/dic.nsf/bse/75853/%D0%92%D0%BE%D0%BE%D1%80%D1%83%D0%B6%D1%91%D0%BD%D0%BD%D1%8B%D0%B5" TargetMode="External"/><Relationship Id="rId2" Type="http://schemas.openxmlformats.org/officeDocument/2006/relationships/hyperlink" Target="http://www.liveinternet.ru/users/4427164/rubric/2223197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il.ru/index.htm" TargetMode="External"/><Relationship Id="rId5" Type="http://schemas.openxmlformats.org/officeDocument/2006/relationships/hyperlink" Target="http://armyrus.ru/" TargetMode="External"/><Relationship Id="rId4" Type="http://schemas.openxmlformats.org/officeDocument/2006/relationships/hyperlink" Target="http://albert-os.narod.ru/Rod.html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214422"/>
            <a:ext cx="75009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Структура Вооруженных сил Российской Федерации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86380" y="5357826"/>
            <a:ext cx="2805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Улезько</a:t>
            </a:r>
            <a:r>
              <a:rPr lang="ru-RU" dirty="0" smtClean="0">
                <a:solidFill>
                  <a:schemeClr val="bg1"/>
                </a:solidFill>
              </a:rPr>
              <a:t> Юрий Иванович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ОБЖ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162800" cy="1447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u="sng" smtClean="0">
                <a:latin typeface="Constantia" pitchFamily="18" charset="0"/>
              </a:rPr>
              <a:t>Сухопутные войска </a:t>
            </a:r>
            <a:br>
              <a:rPr lang="ru-RU" sz="4000" b="1" u="sng" smtClean="0">
                <a:latin typeface="Constantia" pitchFamily="18" charset="0"/>
              </a:rPr>
            </a:br>
            <a:r>
              <a:rPr lang="ru-RU" sz="4000" b="1" u="sng" smtClean="0">
                <a:latin typeface="Constantia" pitchFamily="18" charset="0"/>
              </a:rPr>
              <a:t>Символы </a:t>
            </a:r>
            <a:r>
              <a:rPr lang="ru-RU" sz="4000" b="1" smtClean="0">
                <a:latin typeface="Constantia" pitchFamily="18" charset="0"/>
              </a:rPr>
              <a:t/>
            </a:r>
            <a:br>
              <a:rPr lang="ru-RU" sz="4000" b="1" smtClean="0">
                <a:latin typeface="Constantia" pitchFamily="18" charset="0"/>
              </a:rPr>
            </a:br>
            <a:endParaRPr lang="ru-RU" sz="4000" b="1" smtClean="0">
              <a:latin typeface="Constantia" pitchFamily="18" charset="0"/>
            </a:endParaRPr>
          </a:p>
        </p:txBody>
      </p:sp>
      <p:pic>
        <p:nvPicPr>
          <p:cNvPr id="33796" name="Picture 5" descr="Знамя С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0"/>
            <a:ext cx="3117850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лево 12"/>
          <p:cNvSpPr/>
          <p:nvPr/>
        </p:nvSpPr>
        <p:spPr>
          <a:xfrm>
            <a:off x="3276600" y="1447800"/>
            <a:ext cx="4648200" cy="144780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bg1"/>
                </a:solidFill>
                <a:latin typeface="Constantia" pitchFamily="18" charset="0"/>
              </a:rPr>
              <a:t>Знамя Сухопутных войск</a:t>
            </a:r>
          </a:p>
        </p:txBody>
      </p:sp>
      <p:pic>
        <p:nvPicPr>
          <p:cNvPr id="33798" name="Picture 4" descr="Флаг СВ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895600"/>
            <a:ext cx="2971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лево 14"/>
          <p:cNvSpPr/>
          <p:nvPr/>
        </p:nvSpPr>
        <p:spPr>
          <a:xfrm>
            <a:off x="3886200" y="3200400"/>
            <a:ext cx="4648200" cy="144780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bg1"/>
                </a:solidFill>
                <a:latin typeface="Constantia" pitchFamily="18" charset="0"/>
              </a:rPr>
              <a:t>Флаг  Сухопутных войск</a:t>
            </a:r>
          </a:p>
        </p:txBody>
      </p:sp>
      <p:pic>
        <p:nvPicPr>
          <p:cNvPr id="33800" name="Picture 6" descr="Герб С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648200"/>
            <a:ext cx="30861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трелка влево 16"/>
          <p:cNvSpPr/>
          <p:nvPr/>
        </p:nvSpPr>
        <p:spPr>
          <a:xfrm>
            <a:off x="5486400" y="5105400"/>
            <a:ext cx="3429000" cy="144780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bg1"/>
                </a:solidFill>
                <a:latin typeface="Constantia" pitchFamily="18" charset="0"/>
              </a:rPr>
              <a:t>Герб  Сухопутных войск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  <a:t>Воздушно-космические  силы созданы с</a:t>
            </a:r>
            <a:r>
              <a:rPr lang="ru-RU" sz="2400" b="1" dirty="0" smtClean="0">
                <a:solidFill>
                  <a:srgbClr val="FF0000"/>
                </a:solidFill>
              </a:rPr>
              <a:t>  </a:t>
            </a:r>
            <a:r>
              <a:rPr lang="ru-RU" sz="2400" b="1" u="sng" dirty="0" smtClean="0">
                <a:solidFill>
                  <a:srgbClr val="FFFF00"/>
                </a:solidFill>
              </a:rPr>
              <a:t>целью рационализации системы воздушной обороны</a:t>
            </a:r>
            <a:br>
              <a:rPr lang="ru-RU" sz="2400" b="1" u="sng" dirty="0" smtClean="0">
                <a:solidFill>
                  <a:srgbClr val="FFFF00"/>
                </a:solidFill>
              </a:rPr>
            </a:br>
            <a:r>
              <a:rPr lang="ru-RU" sz="2400" b="1" u="sng" dirty="0" smtClean="0">
                <a:solidFill>
                  <a:srgbClr val="FFFF00"/>
                </a:solidFill>
              </a:rPr>
              <a:t>Состоят из трех родов войск</a:t>
            </a:r>
            <a:endParaRPr lang="ru-RU" sz="2400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Военно-воздушные силы :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Дальняя авиация</a:t>
            </a:r>
            <a:endParaRPr lang="ru-RU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-Фронтовая авиация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-Армейская авиация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Военно-транспортная авиация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-Истребительная авиация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-Специальная авиация</a:t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Зенитно-ракетные войска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Радиотехнические войска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b="1" u="sng" dirty="0" smtClean="0">
                <a:solidFill>
                  <a:schemeClr val="bg1"/>
                </a:solidFill>
                <a:latin typeface="Calibri" pitchFamily="34" charset="0"/>
              </a:rPr>
              <a:t>Войска противовоздушной и противоракетной обороны</a:t>
            </a:r>
          </a:p>
          <a:p>
            <a:endParaRPr lang="ru-RU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b="1" u="sng" dirty="0" smtClean="0">
                <a:solidFill>
                  <a:schemeClr val="bg1"/>
                </a:solidFill>
                <a:latin typeface="Calibri" pitchFamily="34" charset="0"/>
              </a:rPr>
              <a:t>Космические войска</a:t>
            </a:r>
          </a:p>
          <a:p>
            <a:endParaRPr lang="ru-RU" dirty="0">
              <a:solidFill>
                <a:srgbClr val="FF3300"/>
              </a:solidFill>
            </a:endParaRPr>
          </a:p>
        </p:txBody>
      </p:sp>
      <p:pic>
        <p:nvPicPr>
          <p:cNvPr id="1026" name="Picture 2" descr="http://ruznaki.ru/wp-content/uploads/2015/08/SAV_2180-111-817x404_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4357694"/>
            <a:ext cx="4149727" cy="205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хема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2636912"/>
            <a:ext cx="8924925" cy="33591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548680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Космические войска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85728"/>
            <a:ext cx="5943584" cy="4286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u="sng" dirty="0" err="1" smtClean="0">
                <a:solidFill>
                  <a:srgbClr val="FF0000"/>
                </a:solidFill>
              </a:rPr>
              <a:t>Военно</a:t>
            </a:r>
            <a:r>
              <a:rPr lang="ru-RU" sz="2000" u="sng" dirty="0" smtClean="0">
                <a:solidFill>
                  <a:srgbClr val="FF0000"/>
                </a:solidFill>
              </a:rPr>
              <a:t>- морской флот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785795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EDED33"/>
                </a:solidFill>
              </a:rPr>
              <a:t>ВМФ - вид вооруженных сил, предназначенный для ведения боевых действий на морских и океанских акваториях, для нанесения ракетно-ядерных ударов по стратегическим объектам в глубоком тылу противника, для завоевания господства в воздухе в прибрежном воздушном пространстве и при сопровождении своих кораблей, для защиты прибрежных территорий от нападений противника, а также для высадки морских десантов и перевозки войск.</a:t>
            </a:r>
            <a:endParaRPr lang="ru-RU" sz="1600" dirty="0">
              <a:solidFill>
                <a:srgbClr val="EDED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35743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ВМФ включает в себя следующие силы и рода:</a:t>
            </a:r>
            <a:r>
              <a:rPr lang="ru-RU" dirty="0" smtClean="0">
                <a:solidFill>
                  <a:srgbClr val="EDED33"/>
                </a:solidFill>
              </a:rPr>
              <a:t/>
            </a:r>
            <a:br>
              <a:rPr lang="ru-RU" dirty="0" smtClean="0">
                <a:solidFill>
                  <a:srgbClr val="EDED33"/>
                </a:solidFill>
              </a:rPr>
            </a:br>
            <a:r>
              <a:rPr lang="ru-RU" dirty="0" smtClean="0">
                <a:solidFill>
                  <a:srgbClr val="EDED33"/>
                </a:solidFill>
              </a:rPr>
              <a:t>· </a:t>
            </a:r>
            <a:r>
              <a:rPr lang="ru-RU" dirty="0" smtClean="0"/>
              <a:t>надводные силы;</a:t>
            </a:r>
            <a:br>
              <a:rPr lang="ru-RU" dirty="0" smtClean="0"/>
            </a:br>
            <a:r>
              <a:rPr lang="ru-RU" dirty="0" smtClean="0"/>
              <a:t>· подводные силы;</a:t>
            </a:r>
            <a:br>
              <a:rPr lang="ru-RU" dirty="0" smtClean="0"/>
            </a:br>
            <a:r>
              <a:rPr lang="ru-RU" dirty="0" smtClean="0"/>
              <a:t>· морскую авиацию;</a:t>
            </a:r>
            <a:br>
              <a:rPr lang="ru-RU" dirty="0" smtClean="0"/>
            </a:br>
            <a:r>
              <a:rPr lang="ru-RU" dirty="0" smtClean="0"/>
              <a:t>· береговые ракетно-артиллерийские войска;</a:t>
            </a:r>
            <a:br>
              <a:rPr lang="ru-RU" dirty="0" smtClean="0"/>
            </a:br>
            <a:r>
              <a:rPr lang="ru-RU" dirty="0" smtClean="0"/>
              <a:t>· морскую пехоту.</a:t>
            </a:r>
            <a:endParaRPr lang="ru-RU" dirty="0"/>
          </a:p>
        </p:txBody>
      </p:sp>
      <p:pic>
        <p:nvPicPr>
          <p:cNvPr id="28674" name="Picture 2" descr="F:\ОВС\ВСРФ\0_64786_af889ed5_XL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214554"/>
            <a:ext cx="2809868" cy="1872075"/>
          </a:xfrm>
          <a:prstGeom prst="rect">
            <a:avLst/>
          </a:prstGeom>
          <a:noFill/>
        </p:spPr>
      </p:pic>
      <p:pic>
        <p:nvPicPr>
          <p:cNvPr id="28675" name="Picture 3" descr="F:\ОВС\ВСРФ\x_ae991eb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857760"/>
            <a:ext cx="2714644" cy="1698899"/>
          </a:xfrm>
          <a:prstGeom prst="rect">
            <a:avLst/>
          </a:prstGeom>
          <a:noFill/>
        </p:spPr>
      </p:pic>
      <p:pic>
        <p:nvPicPr>
          <p:cNvPr id="28676" name="Picture 4" descr="F:\ОВС\ВСРФ\4e45bff668132267bde6d5d34a9b887f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429132"/>
            <a:ext cx="2381267" cy="1785950"/>
          </a:xfrm>
          <a:prstGeom prst="rect">
            <a:avLst/>
          </a:prstGeom>
          <a:noFill/>
        </p:spPr>
      </p:pic>
      <p:pic>
        <p:nvPicPr>
          <p:cNvPr id="28677" name="Picture 5" descr="F:\ОВС\ВСРФ\8BA0DD9E-D2B6-4990-BF8B-93B9439E4097_s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286256"/>
            <a:ext cx="2309834" cy="1732376"/>
          </a:xfrm>
          <a:prstGeom prst="rect">
            <a:avLst/>
          </a:prstGeom>
          <a:noFill/>
        </p:spPr>
      </p:pic>
      <p:pic>
        <p:nvPicPr>
          <p:cNvPr id="10" name="Рисунок 9" descr="ВМФ эмблема. 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42852"/>
            <a:ext cx="1142976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6934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u="sng" smtClean="0">
                <a:latin typeface="Constantia" pitchFamily="18" charset="0"/>
              </a:rPr>
              <a:t>Военно-морской флот</a:t>
            </a:r>
            <a:br>
              <a:rPr lang="ru-RU" sz="4000" b="1" u="sng" smtClean="0">
                <a:latin typeface="Constantia" pitchFamily="18" charset="0"/>
              </a:rPr>
            </a:br>
            <a:r>
              <a:rPr lang="ru-RU" sz="4000" b="1" u="sng" smtClean="0">
                <a:latin typeface="Constantia" pitchFamily="18" charset="0"/>
              </a:rPr>
              <a:t>Символы </a:t>
            </a:r>
          </a:p>
        </p:txBody>
      </p:sp>
      <p:pic>
        <p:nvPicPr>
          <p:cNvPr id="4098" name="Picture 2" descr="C:\Documents and Settings\Admin\Рабочий стол\разработка на конкурс\флаг ВМФ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3200400" cy="2128838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</a:ln>
        </p:spPr>
      </p:pic>
      <p:pic>
        <p:nvPicPr>
          <p:cNvPr id="4099" name="Picture 3" descr="C:\Documents and Settings\Admin\Рабочий стол\разработка на конкурс\флаг главнокомандующего ВМФ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191000"/>
            <a:ext cx="3165475" cy="2105025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</a:ln>
        </p:spPr>
      </p:pic>
      <p:sp>
        <p:nvSpPr>
          <p:cNvPr id="8" name="Стрелка влево 7"/>
          <p:cNvSpPr/>
          <p:nvPr/>
        </p:nvSpPr>
        <p:spPr>
          <a:xfrm>
            <a:off x="3581400" y="1828800"/>
            <a:ext cx="4495800" cy="1828800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Constantia" pitchFamily="18" charset="0"/>
              </a:rPr>
              <a:t>Флаг ВМФ </a:t>
            </a:r>
          </a:p>
        </p:txBody>
      </p:sp>
      <p:sp>
        <p:nvSpPr>
          <p:cNvPr id="9" name="Стрелка влево 8"/>
          <p:cNvSpPr/>
          <p:nvPr/>
        </p:nvSpPr>
        <p:spPr>
          <a:xfrm>
            <a:off x="4419600" y="4191000"/>
            <a:ext cx="4495800" cy="1981200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Constantia" pitchFamily="18" charset="0"/>
              </a:rPr>
              <a:t>Штандарт главнокомандующего ВМФ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7275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ВОЕННО-МОРСКОЙ ФЛОТ</a:t>
            </a:r>
            <a:endParaRPr lang="ru-RU" dirty="0"/>
          </a:p>
        </p:txBody>
      </p:sp>
      <p:pic>
        <p:nvPicPr>
          <p:cNvPr id="3" name="Содержимое 1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028700"/>
            <a:ext cx="9186863" cy="582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14290"/>
            <a:ext cx="6300774" cy="4611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200" u="sng" dirty="0" smtClean="0">
                <a:solidFill>
                  <a:srgbClr val="FF0000"/>
                </a:solidFill>
              </a:rPr>
              <a:t>Ракетные войска стратегического назначения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785795"/>
            <a:ext cx="864399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EDED33"/>
                </a:solidFill>
              </a:rPr>
              <a:t>Ракетные войска стратегического назначения</a:t>
            </a:r>
            <a:r>
              <a:rPr lang="ru-RU" sz="1400" dirty="0" smtClean="0">
                <a:solidFill>
                  <a:srgbClr val="EDED33"/>
                </a:solidFill>
              </a:rPr>
              <a:t> (РВСН), род войск Вооруженных Сил Российской Федерации, главный компонент ее стратегических ядерных сил. Предназначены для ядерного сдерживания возможной агрессии и поражения в составе стратегических ядерных сил или самостоятельно массированными, групповыми или одиночными ракетно-ядерными ударами стратегических объектов, находящихся на одном или нескольких стратегических воздушно-космических направлениях и составляющих основу военных и военно-экономических потенциалов противника</a:t>
            </a:r>
            <a:endParaRPr lang="ru-RU" sz="1400" dirty="0">
              <a:solidFill>
                <a:srgbClr val="EDED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357430"/>
            <a:ext cx="47863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Сегодня на вооружении находятся 6 типов комплексов, отвечающих современным требованиям. Реформа вооруженных сил предусматривает наличие в боевом составе лишь одного универсального ракетного комплекса, как стационарного, так и мобильного базирования, «Тополь-М».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9698" name="Picture 2" descr="F:\ОВС\ВСРФ\864_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285992"/>
            <a:ext cx="2928942" cy="2237386"/>
          </a:xfrm>
          <a:prstGeom prst="rect">
            <a:avLst/>
          </a:prstGeom>
          <a:noFill/>
        </p:spPr>
      </p:pic>
      <p:pic>
        <p:nvPicPr>
          <p:cNvPr id="29699" name="Picture 3" descr="F:\ОВС\ВСРФ\G_Missile_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429132"/>
            <a:ext cx="2928958" cy="2196719"/>
          </a:xfrm>
          <a:prstGeom prst="rect">
            <a:avLst/>
          </a:prstGeom>
          <a:noFill/>
        </p:spPr>
      </p:pic>
      <p:pic>
        <p:nvPicPr>
          <p:cNvPr id="8" name="Рисунок 7" descr="РВСН эмблема. 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50" r="6250"/>
          <a:stretch>
            <a:fillRect/>
          </a:stretch>
        </p:blipFill>
        <p:spPr bwMode="auto">
          <a:xfrm>
            <a:off x="857224" y="142852"/>
            <a:ext cx="10001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F:\ОВС\ВСРФ\18548926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4643446"/>
            <a:ext cx="3429024" cy="1943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285728"/>
            <a:ext cx="5572164" cy="50006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</a:rPr>
              <a:t>Воздушно-десантные войска</a:t>
            </a:r>
            <a:endParaRPr lang="ru-RU" sz="2000" u="sng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Эмблема ВД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1142984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EDED33"/>
                </a:solidFill>
              </a:rPr>
              <a:t>Воздушно-десантные войска</a:t>
            </a:r>
            <a:r>
              <a:rPr lang="ru-RU" dirty="0" smtClean="0">
                <a:solidFill>
                  <a:srgbClr val="EDED33"/>
                </a:solidFill>
              </a:rPr>
              <a:t> (ВДВ), высокомобильный род войск вооруженных сил, предназначенный для охвата противника по воздуху и ведения боевых действий в его тылу. ВДВ РФ являются средством ВГК и могут составлять основу мобильных сил. Они подчиняются непосредственно командующему ВДВ и состоят из воздушно-десантных дивизий, бригад, отд. частей и учреждений. </a:t>
            </a:r>
            <a:endParaRPr lang="ru-RU" dirty="0">
              <a:solidFill>
                <a:srgbClr val="EDED3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571744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EDED33"/>
                </a:solidFill>
              </a:rPr>
              <a:t>С первых дней своего существования десантники находились там, где было труднее всего, там, где требовались мужество и высокий профессионализм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1746" name="Picture 2" descr="F:\ОВС\ВСРФ\nk1174desan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929066"/>
            <a:ext cx="2571768" cy="2363950"/>
          </a:xfrm>
          <a:prstGeom prst="rect">
            <a:avLst/>
          </a:prstGeom>
          <a:noFill/>
        </p:spPr>
      </p:pic>
      <p:pic>
        <p:nvPicPr>
          <p:cNvPr id="31747" name="Picture 3" descr="F:\ОВС\ВСРФ\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214687"/>
            <a:ext cx="2786082" cy="1643073"/>
          </a:xfrm>
          <a:prstGeom prst="rect">
            <a:avLst/>
          </a:prstGeom>
          <a:noFill/>
        </p:spPr>
      </p:pic>
      <p:pic>
        <p:nvPicPr>
          <p:cNvPr id="31748" name="Picture 4" descr="F:\ОВС\ВСРФ\0_5bcfb_6c080ab_XL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857628"/>
            <a:ext cx="2684337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81832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perspectiveRigh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Войска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специального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назначения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000" b="1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тыл </a:t>
            </a:r>
            <a:r>
              <a:rPr lang="ru-RU" sz="2000" b="1" dirty="0">
                <a:solidFill>
                  <a:srgbClr val="FF0000"/>
                </a:solidFill>
                <a:effectLst/>
                <a:latin typeface="+mj-lt"/>
              </a:rPr>
              <a:t>ВС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+mj-lt"/>
              </a:rPr>
              <a:t>РФ, организации</a:t>
            </a:r>
            <a:r>
              <a:rPr lang="ru-RU" sz="2000" b="1" dirty="0">
                <a:solidFill>
                  <a:srgbClr val="FF0000"/>
                </a:solidFill>
                <a:effectLst/>
                <a:latin typeface="+mj-lt"/>
              </a:rPr>
              <a:t>, воинские части строительства и расквартирования войск</a:t>
            </a:r>
            <a:r>
              <a:rPr lang="ru-RU" sz="2000" b="1" u="sng" dirty="0" smtClean="0">
                <a:solidFill>
                  <a:srgbClr val="FF0000"/>
                </a:solidFill>
                <a:latin typeface="+mj-lt"/>
              </a:rPr>
              <a:t> </a:t>
            </a:r>
            <a:endParaRPr lang="ru-RU" sz="2000" b="1" u="sng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2770" name="Picture 2" descr="F:\ОВС\ВСРФ\post-1232030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724" y="1196752"/>
            <a:ext cx="3600400" cy="4518264"/>
          </a:xfrm>
          <a:prstGeom prst="rect">
            <a:avLst/>
          </a:prstGeom>
          <a:noFill/>
        </p:spPr>
      </p:pic>
      <p:pic>
        <p:nvPicPr>
          <p:cNvPr id="32771" name="Picture 3" descr="F:\ОВС\ВСРФ\Инженерные-войска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3" y="1155584"/>
            <a:ext cx="4133139" cy="444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188640"/>
            <a:ext cx="7560840" cy="738664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Войска не входящие в виды и рода войск </a:t>
            </a:r>
            <a:r>
              <a:rPr lang="ru-RU" sz="2400" dirty="0" smtClean="0">
                <a:solidFill>
                  <a:srgbClr val="FF0000"/>
                </a:solidFill>
              </a:rPr>
              <a:t>РФ</a:t>
            </a:r>
            <a:endParaRPr lang="ru-RU" sz="2400" dirty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268760"/>
            <a:ext cx="2448272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Пограничные войска  </a:t>
            </a:r>
          </a:p>
        </p:txBody>
      </p:sp>
      <p:pic>
        <p:nvPicPr>
          <p:cNvPr id="3074" name="Picture 2" descr="D:\раб стол\39c1206ee99c0d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126216"/>
            <a:ext cx="314434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аб стол\39515502_raz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8058" y="4358464"/>
            <a:ext cx="4032448" cy="231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516216" y="1255574"/>
            <a:ext cx="2384420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Войска Гражданской обороны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1268760"/>
            <a:ext cx="2738842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Внутренние войска МВД России</a:t>
            </a:r>
            <a:endParaRPr lang="ru-RU" dirty="0"/>
          </a:p>
        </p:txBody>
      </p:sp>
      <p:pic>
        <p:nvPicPr>
          <p:cNvPr id="3076" name="Picture 4" descr="D:\раб стол\inc5_17042012_an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821" y="2126216"/>
            <a:ext cx="368175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http://www.245msp.ru/sentabr/sukh_voj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8072494" cy="572852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5643578"/>
            <a:ext cx="7837551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Цель:</a:t>
            </a:r>
            <a:r>
              <a:rPr lang="ru-RU" sz="2800" dirty="0">
                <a:solidFill>
                  <a:srgbClr val="FF0000"/>
                </a:solidFill>
              </a:rPr>
              <a:t> познакомить учащихся со </a:t>
            </a:r>
            <a:r>
              <a:rPr lang="ru-RU" sz="2800" dirty="0" smtClean="0">
                <a:solidFill>
                  <a:srgbClr val="FF0000"/>
                </a:solidFill>
              </a:rPr>
              <a:t>структурой Вооруженных Сил Российской Федерации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9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162" y="2276872"/>
            <a:ext cx="8280920" cy="2308324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00B0F0"/>
                </a:solidFill>
                <a:hlinkClick r:id="rId2"/>
              </a:rPr>
              <a:t>http://www.liveinternet.ru/users/4427164/rubric/2223197/</a:t>
            </a:r>
            <a:endParaRPr lang="ru-RU" dirty="0">
              <a:solidFill>
                <a:srgbClr val="00B0F0"/>
              </a:solidFill>
            </a:endParaRPr>
          </a:p>
          <a:p>
            <a:r>
              <a:rPr lang="ru-RU" u="sng" dirty="0">
                <a:solidFill>
                  <a:srgbClr val="00B0F0"/>
                </a:solidFill>
                <a:hlinkClick r:id="rId3"/>
              </a:rPr>
              <a:t>http://www.grandars.ru/shkola/bezopasnost-zhiznedeyatelnosti/vooruzhennye-sily.html</a:t>
            </a:r>
            <a:endParaRPr lang="ru-RU" dirty="0">
              <a:solidFill>
                <a:srgbClr val="00B0F0"/>
              </a:solidFill>
            </a:endParaRPr>
          </a:p>
          <a:p>
            <a:r>
              <a:rPr lang="ru-RU" u="sng" dirty="0">
                <a:solidFill>
                  <a:srgbClr val="00B0F0"/>
                </a:solidFill>
                <a:hlinkClick r:id="rId4"/>
              </a:rPr>
              <a:t>http://albert-os.narod.ru/Rod.html</a:t>
            </a:r>
            <a:endParaRPr lang="ru-RU" dirty="0">
              <a:solidFill>
                <a:srgbClr val="00B0F0"/>
              </a:solidFill>
            </a:endParaRPr>
          </a:p>
          <a:p>
            <a:r>
              <a:rPr lang="ru-RU" u="sng" dirty="0">
                <a:solidFill>
                  <a:srgbClr val="00B0F0"/>
                </a:solidFill>
                <a:hlinkClick r:id="rId5"/>
              </a:rPr>
              <a:t>http://armyrus.ru/</a:t>
            </a:r>
            <a:endParaRPr lang="ru-RU" dirty="0">
              <a:solidFill>
                <a:srgbClr val="00B0F0"/>
              </a:solidFill>
            </a:endParaRPr>
          </a:p>
          <a:p>
            <a:r>
              <a:rPr lang="ru-RU" u="sng" dirty="0">
                <a:solidFill>
                  <a:srgbClr val="00B0F0"/>
                </a:solidFill>
                <a:hlinkClick r:id="rId6"/>
              </a:rPr>
              <a:t>http://mil.ru/index.htm</a:t>
            </a:r>
            <a:endParaRPr lang="ru-RU" dirty="0">
              <a:solidFill>
                <a:srgbClr val="00B0F0"/>
              </a:solidFill>
            </a:endParaRPr>
          </a:p>
          <a:p>
            <a:r>
              <a:rPr lang="ru-RU" u="sng" dirty="0">
                <a:solidFill>
                  <a:srgbClr val="00B0F0"/>
                </a:solidFill>
                <a:hlinkClick r:id="rId7"/>
              </a:rPr>
              <a:t>http://dic.academic.ru/dic.nsf/bse/75853/%D0%92%D0%BE%D0%BE%D1%80%D1%83%D0%B6%D1%91%D0%BD%D0%BD%D1%8B%D0%B5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4522841" cy="369332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hardEdg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Список используемых интернет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341931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 стол\флаг росси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275" y="332656"/>
            <a:ext cx="8028384" cy="638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9007" y="620688"/>
            <a:ext cx="86469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>
                <a:solidFill>
                  <a:srgbClr val="FFC000"/>
                </a:solidFill>
              </a:rPr>
              <a:t>Спасибо за </a:t>
            </a:r>
            <a:r>
              <a:rPr lang="ru-RU" sz="6600" dirty="0" smtClean="0">
                <a:solidFill>
                  <a:srgbClr val="FFC000"/>
                </a:solidFill>
              </a:rPr>
              <a:t>внимание!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3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532" y="332656"/>
            <a:ext cx="8424936" cy="1872208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Вооруженные силы Российской Федерации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– 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военная организация государства, обеспечивающая основу обороны и военную безопасность России. Они предназначены для отражения агрессии, направленной против России.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эмблема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284984"/>
            <a:ext cx="158417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6" name="Picture 2" descr="http://img1.moevideo.net/thumb1/854x480/83345.8571a2bd299e73fa7aa6b5c2af27_one.jpg?t=9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143248"/>
            <a:ext cx="2128962" cy="2214578"/>
          </a:xfrm>
          <a:prstGeom prst="rect">
            <a:avLst/>
          </a:prstGeom>
          <a:noFill/>
        </p:spPr>
      </p:pic>
      <p:pic>
        <p:nvPicPr>
          <p:cNvPr id="72708" name="Picture 4" descr="http://i.flamber.ru/files/st2/1211922554/1249235617_o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2786058"/>
            <a:ext cx="3857652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2686" y="344776"/>
            <a:ext cx="8494662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3300"/>
                </a:solidFill>
              </a:rPr>
              <a:t>Президент Российской Федерации – Верховный главнокомандующий ВС РФ</a:t>
            </a:r>
          </a:p>
        </p:txBody>
      </p:sp>
      <p:pic>
        <p:nvPicPr>
          <p:cNvPr id="2050" name="Picture 2" descr="D:\раб стол\4636060bl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6" y="344776"/>
            <a:ext cx="8985769" cy="63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88555" y="839034"/>
            <a:ext cx="4593117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Министр обороны Российской Федерации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44308"/>
            <a:ext cx="345638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Министерство обороны РФ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09813" y="1444308"/>
            <a:ext cx="3528392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Генеральный штаб ВС РФ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23628" y="2072601"/>
            <a:ext cx="1512168" cy="369332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rible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Виды </a:t>
            </a:r>
            <a:r>
              <a:rPr lang="ru-RU" dirty="0" smtClean="0">
                <a:solidFill>
                  <a:srgbClr val="FF0000"/>
                </a:solidFill>
              </a:rPr>
              <a:t>ВС РФ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96259" y="2072924"/>
            <a:ext cx="1355499" cy="369332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divo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Рода ВС РФ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2686" y="2691810"/>
            <a:ext cx="3333496" cy="923330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Сухопутные войска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Воздушно - космические </a:t>
            </a:r>
            <a:r>
              <a:rPr lang="ru-RU" dirty="0">
                <a:solidFill>
                  <a:srgbClr val="FF0000"/>
                </a:solidFill>
              </a:rPr>
              <a:t>силы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Военно-морской </a:t>
            </a:r>
            <a:r>
              <a:rPr lang="ru-RU" dirty="0">
                <a:solidFill>
                  <a:srgbClr val="FF0000"/>
                </a:solidFill>
              </a:rPr>
              <a:t>флот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97845" y="2691810"/>
            <a:ext cx="3240360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РВСН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Воздушно-десантные </a:t>
            </a:r>
            <a:r>
              <a:rPr lang="ru-RU" dirty="0">
                <a:solidFill>
                  <a:srgbClr val="FF0000"/>
                </a:solidFill>
              </a:rPr>
              <a:t>войска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69613" y="4590256"/>
            <a:ext cx="1997968" cy="923330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Войска не входящие в виды и рода войск РФ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00836" y="5661248"/>
            <a:ext cx="4968553" cy="923330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Пограничные </a:t>
            </a:r>
            <a:r>
              <a:rPr lang="ru-RU" dirty="0" smtClean="0">
                <a:solidFill>
                  <a:srgbClr val="FF0000"/>
                </a:solidFill>
              </a:rPr>
              <a:t>войска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Внутренние </a:t>
            </a:r>
            <a:r>
              <a:rPr lang="ru-RU" dirty="0">
                <a:solidFill>
                  <a:srgbClr val="FF0000"/>
                </a:solidFill>
              </a:rPr>
              <a:t>войска МВД </a:t>
            </a:r>
            <a:r>
              <a:rPr lang="ru-RU" dirty="0" smtClean="0">
                <a:solidFill>
                  <a:srgbClr val="FF0000"/>
                </a:solidFill>
              </a:rPr>
              <a:t>России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Войска </a:t>
            </a:r>
            <a:r>
              <a:rPr lang="ru-RU" dirty="0">
                <a:solidFill>
                  <a:srgbClr val="FF0000"/>
                </a:solidFill>
              </a:rPr>
              <a:t>Гражданской обороны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32668" y="3759889"/>
            <a:ext cx="8505537" cy="646331"/>
          </a:xfrm>
          <a:prstGeom prst="rect">
            <a:avLst/>
          </a:prstGeom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Тыл ВС РФ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Организации, воинские части строительства и расквартирования войск</a:t>
            </a:r>
          </a:p>
        </p:txBody>
      </p:sp>
    </p:spTree>
    <p:extLst>
      <p:ext uri="{BB962C8B-B14F-4D97-AF65-F5344CB8AC3E}">
        <p14:creationId xmlns:p14="http://schemas.microsoft.com/office/powerpoint/2010/main" val="315734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dverGothic" pitchFamily="2" charset="0"/>
              </a:rPr>
              <a:t>Руководство ВС РФ</a:t>
            </a:r>
            <a:endParaRPr lang="ru-RU" b="1" dirty="0">
              <a:solidFill>
                <a:srgbClr val="FF0000"/>
              </a:solidFill>
              <a:latin typeface="AdverGothic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SzPct val="130000"/>
              <a:buFont typeface="Monotype Sorts" pitchFamily="2" charset="2"/>
              <a:buBlip>
                <a:blip r:embed="rId3"/>
              </a:buBlip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Общее руководство ВС осуществляет Президент страны, который в соответствии с Конституцией РФ является Верховным Главнокомандующим. 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130000"/>
              <a:buFont typeface="Monotype Sorts" pitchFamily="2" charset="2"/>
              <a:buBlip>
                <a:blip r:embed="rId3"/>
              </a:buBlip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Полномочия Президента Российской Федерации как Верховного Главнокомандующего изложены в Федеральном законе «Об обороне» /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Федеральный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 от 31.05.1996 N 61-ФЗ (ред. от 02.07.2013)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«Об обороне»/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dverGothic" pitchFamily="2" charset="0"/>
              </a:rPr>
              <a:t>Руководство ВС РФ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428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FF00"/>
                </a:solidFill>
              </a:rPr>
              <a:t>Непосредственное руководство ВС РФ возложено на </a:t>
            </a:r>
            <a:r>
              <a:rPr lang="ru-RU" i="1" dirty="0" smtClean="0">
                <a:solidFill>
                  <a:srgbClr val="FF0000"/>
                </a:solidFill>
              </a:rPr>
              <a:t>министра обороны РФ </a:t>
            </a:r>
            <a:r>
              <a:rPr lang="ru-RU" dirty="0" smtClean="0">
                <a:solidFill>
                  <a:srgbClr val="FFFF00"/>
                </a:solidFill>
              </a:rPr>
              <a:t>через </a:t>
            </a:r>
            <a:r>
              <a:rPr lang="ru-RU" i="1" dirty="0" smtClean="0">
                <a:solidFill>
                  <a:srgbClr val="FFFF00"/>
                </a:solidFill>
              </a:rPr>
              <a:t>Министерство обороны РФ, </a:t>
            </a:r>
            <a:r>
              <a:rPr lang="ru-RU" dirty="0" smtClean="0">
                <a:solidFill>
                  <a:srgbClr val="FFFF00"/>
                </a:solidFill>
              </a:rPr>
              <a:t>которое реализует политику в области строительства ВС РФ в соответствии с решениями высших органов государственной власти Российской Федерации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Министерство обороны РФ, флаг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643050"/>
            <a:ext cx="35719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3718679"/>
            <a:ext cx="52149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EDED33"/>
                </a:solidFill>
              </a:rPr>
              <a:t>Основным органом оперативного управления войсками и силами флота ВС РФ является </a:t>
            </a:r>
            <a:r>
              <a:rPr lang="ru-RU" i="1" dirty="0" smtClean="0">
                <a:solidFill>
                  <a:srgbClr val="FF0000"/>
                </a:solidFill>
              </a:rPr>
              <a:t>Генеральный штаб</a:t>
            </a:r>
            <a:r>
              <a:rPr lang="ru-RU" i="1" dirty="0" smtClean="0">
                <a:solidFill>
                  <a:srgbClr val="EDED33"/>
                </a:solidFill>
              </a:rPr>
              <a:t>. </a:t>
            </a:r>
            <a:r>
              <a:rPr lang="ru-RU" dirty="0" smtClean="0">
                <a:solidFill>
                  <a:srgbClr val="EDED33"/>
                </a:solidFill>
              </a:rPr>
              <a:t>Он осуществляет руководство по вопросам планирования, применения войск в целях обороны, совершенствования оперативного оборудования страны, ее мобилизационной подготовки, координации планов строительства других войск для решения главной задачи - обороны России.</a:t>
            </a:r>
            <a:endParaRPr lang="ru-RU" dirty="0">
              <a:solidFill>
                <a:srgbClr val="EDED33"/>
              </a:solidFill>
            </a:endParaRPr>
          </a:p>
        </p:txBody>
      </p:sp>
      <p:pic>
        <p:nvPicPr>
          <p:cNvPr id="67586" name="Picture 2" descr="http://samaratoday.ru/img/2014/07/3214_o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4071942"/>
            <a:ext cx="305822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60648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В настоящее время  ВС РФ структурно включают в себя три вида войск: 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142984"/>
            <a:ext cx="3340979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FFFF00"/>
                </a:solidFill>
              </a:rPr>
              <a:t>Сухопутные войска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85926"/>
            <a:ext cx="427444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u="sng" dirty="0" smtClean="0">
                <a:solidFill>
                  <a:srgbClr val="FFFF00"/>
                </a:solidFill>
              </a:rPr>
              <a:t>Воздушно-космические</a:t>
            </a:r>
            <a:r>
              <a:rPr lang="ru-RU" sz="2000" u="sng" dirty="0" smtClean="0">
                <a:solidFill>
                  <a:srgbClr val="FFFF00"/>
                </a:solidFill>
              </a:rPr>
              <a:t> </a:t>
            </a:r>
            <a:r>
              <a:rPr lang="ru-RU" sz="2400" u="sng" dirty="0" smtClean="0">
                <a:solidFill>
                  <a:srgbClr val="FFFF00"/>
                </a:solidFill>
              </a:rPr>
              <a:t>силы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357430"/>
            <a:ext cx="330346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u="sng" dirty="0" err="1" smtClean="0">
                <a:solidFill>
                  <a:srgbClr val="FFFF00"/>
                </a:solidFill>
              </a:rPr>
              <a:t>Военно</a:t>
            </a:r>
            <a:r>
              <a:rPr lang="ru-RU" sz="2400" u="sng" dirty="0" smtClean="0">
                <a:solidFill>
                  <a:srgbClr val="FFFF00"/>
                </a:solidFill>
              </a:rPr>
              <a:t>-</a:t>
            </a:r>
            <a:r>
              <a:rPr lang="ru-RU" u="sng" dirty="0" smtClean="0">
                <a:solidFill>
                  <a:srgbClr val="FFFF00"/>
                </a:solidFill>
              </a:rPr>
              <a:t> </a:t>
            </a:r>
            <a:r>
              <a:rPr lang="ru-RU" sz="2400" u="sng" dirty="0" smtClean="0">
                <a:solidFill>
                  <a:srgbClr val="FFFF00"/>
                </a:solidFill>
              </a:rPr>
              <a:t>морской</a:t>
            </a:r>
            <a:r>
              <a:rPr lang="ru-RU" u="sng" dirty="0" smtClean="0">
                <a:solidFill>
                  <a:srgbClr val="FFFF00"/>
                </a:solidFill>
              </a:rPr>
              <a:t> </a:t>
            </a:r>
            <a:r>
              <a:rPr lang="ru-RU" sz="2400" u="sng" dirty="0" smtClean="0">
                <a:solidFill>
                  <a:srgbClr val="FFFF00"/>
                </a:solidFill>
              </a:rPr>
              <a:t>флот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2928934"/>
            <a:ext cx="3443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Два рода войск:</a:t>
            </a:r>
            <a:endParaRPr lang="ru-RU" sz="2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3500438"/>
            <a:ext cx="4572000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400" u="sng" dirty="0" smtClean="0">
                <a:solidFill>
                  <a:srgbClr val="FFFF00"/>
                </a:solidFill>
              </a:rPr>
              <a:t>Ракетные войска стратегического назначения</a:t>
            </a:r>
            <a:endParaRPr lang="ru-RU" sz="2400" u="sng" dirty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28596" y="5072074"/>
            <a:ext cx="7143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2400" u="sng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4572008"/>
            <a:ext cx="4572032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Воздушно-десантные войска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F:\ОВС\ВСРФ\0817e71c20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1000108"/>
            <a:ext cx="2928938" cy="2001441"/>
          </a:xfrm>
          <a:prstGeom prst="rect">
            <a:avLst/>
          </a:prstGeom>
          <a:noFill/>
        </p:spPr>
      </p:pic>
      <p:pic>
        <p:nvPicPr>
          <p:cNvPr id="1027" name="Picture 3" descr="F:\ОВС\ВСРФ\na-marshe-vooruzhennye-sily-rossii-parad-pobedy-9-0001688576-preview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500438"/>
            <a:ext cx="3643338" cy="235745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714348" y="5929331"/>
            <a:ext cx="778674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А также войска специального назначения и других войск, не входящих в виды Вооруженных Сил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7" grpId="0" animBg="1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85728"/>
            <a:ext cx="542928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  <a:t>Сухопутные войска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785794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Назначение </a:t>
            </a:r>
            <a:r>
              <a:rPr lang="ru-RU" dirty="0" smtClean="0">
                <a:solidFill>
                  <a:srgbClr val="FFFF00"/>
                </a:solidFill>
              </a:rPr>
              <a:t>сухопутных войск - во взаимодействии с другими видами вооруженных сил решать задачи по отражению агрессии, защите национальных интересов страны, а также действовать в рамках ее международных обязательств. Они составляют основу группировок войск, действующих на стратегических направлениях (континентальных театрах военных действий).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357430"/>
            <a:ext cx="40005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 состав сухопутных войск входят: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1.  рода войск: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мотострелковые;</a:t>
            </a:r>
            <a:br>
              <a:rPr lang="ru-RU" dirty="0" smtClean="0"/>
            </a:br>
            <a:r>
              <a:rPr lang="ru-RU" dirty="0" smtClean="0"/>
              <a:t>танковые;</a:t>
            </a:r>
            <a:br>
              <a:rPr lang="ru-RU" dirty="0" smtClean="0"/>
            </a:br>
            <a:r>
              <a:rPr lang="ru-RU" dirty="0" smtClean="0"/>
              <a:t>ракетные войска и артиллерия; </a:t>
            </a:r>
            <a:br>
              <a:rPr lang="ru-RU" dirty="0" smtClean="0"/>
            </a:br>
            <a:r>
              <a:rPr lang="ru-RU" dirty="0" smtClean="0"/>
              <a:t>войска ПВО;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2285992"/>
            <a:ext cx="40005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2. специальные войска (соединения и части):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разведывательные;</a:t>
            </a:r>
            <a:br>
              <a:rPr lang="ru-RU" dirty="0" smtClean="0"/>
            </a:br>
            <a:r>
              <a:rPr lang="ru-RU" dirty="0" smtClean="0"/>
              <a:t>связи; </a:t>
            </a:r>
            <a:br>
              <a:rPr lang="ru-RU" dirty="0" smtClean="0"/>
            </a:br>
            <a:r>
              <a:rPr lang="ru-RU" dirty="0" smtClean="0"/>
              <a:t>РЭБ;</a:t>
            </a:r>
            <a:br>
              <a:rPr lang="ru-RU" dirty="0" smtClean="0"/>
            </a:br>
            <a:r>
              <a:rPr lang="ru-RU" dirty="0" smtClean="0"/>
              <a:t>инженерные; </a:t>
            </a:r>
            <a:br>
              <a:rPr lang="ru-RU" dirty="0" smtClean="0"/>
            </a:br>
            <a:r>
              <a:rPr lang="ru-RU" dirty="0" smtClean="0"/>
              <a:t>РХБЗ;</a:t>
            </a:r>
            <a:br>
              <a:rPr lang="ru-RU" dirty="0" smtClean="0"/>
            </a:br>
            <a:r>
              <a:rPr lang="ru-RU" dirty="0" smtClean="0"/>
              <a:t>ядерно-технические; </a:t>
            </a:r>
            <a:br>
              <a:rPr lang="ru-RU" dirty="0" smtClean="0"/>
            </a:br>
            <a:r>
              <a:rPr lang="ru-RU" dirty="0" smtClean="0"/>
              <a:t>технического обеспечения; </a:t>
            </a:r>
            <a:br>
              <a:rPr lang="ru-RU" dirty="0" smtClean="0"/>
            </a:br>
            <a:r>
              <a:rPr lang="ru-RU" dirty="0" smtClean="0"/>
              <a:t>автомобильные;</a:t>
            </a:r>
            <a:br>
              <a:rPr lang="ru-RU" dirty="0" smtClean="0"/>
            </a:br>
            <a:r>
              <a:rPr lang="ru-RU" dirty="0" smtClean="0"/>
              <a:t>охраны тыла;</a:t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3. воинские части и учреждения тыла.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F:\ОВС\ВСРФ\0466d4b85b3c5cd7740dc82835aeb65b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143380"/>
            <a:ext cx="3571900" cy="2352700"/>
          </a:xfrm>
          <a:prstGeom prst="rect">
            <a:avLst/>
          </a:prstGeom>
          <a:noFill/>
        </p:spPr>
      </p:pic>
      <p:pic>
        <p:nvPicPr>
          <p:cNvPr id="7" name="Рисунок 6" descr="СВ эмблема. 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23" t="3416" r="9923" b="8074"/>
          <a:stretch>
            <a:fillRect/>
          </a:stretch>
        </p:blipFill>
        <p:spPr bwMode="auto">
          <a:xfrm>
            <a:off x="1071538" y="142852"/>
            <a:ext cx="107157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ln>
                  <a:solidFill>
                    <a:schemeClr val="tx2"/>
                  </a:solidFill>
                </a:ln>
                <a:latin typeface="Constantia" pitchFamily="18" charset="0"/>
              </a:rPr>
              <a:t>Сухопутные Войска</a:t>
            </a:r>
            <a:br>
              <a:rPr lang="ru-RU" sz="4800" b="1" dirty="0" smtClean="0">
                <a:ln>
                  <a:solidFill>
                    <a:schemeClr val="tx2"/>
                  </a:solidFill>
                </a:ln>
                <a:latin typeface="Constantia" pitchFamily="18" charset="0"/>
              </a:rPr>
            </a:br>
            <a:r>
              <a:rPr lang="ru-RU" sz="4800" b="1" u="sng" dirty="0" smtClean="0">
                <a:ln>
                  <a:solidFill>
                    <a:schemeClr val="tx2"/>
                  </a:solidFill>
                </a:ln>
                <a:latin typeface="Constantia" pitchFamily="18" charset="0"/>
              </a:rPr>
              <a:t>Назначение:</a:t>
            </a:r>
            <a:endParaRPr lang="ru-RU" sz="4800" b="1" dirty="0" smtClean="0">
              <a:ln>
                <a:solidFill>
                  <a:schemeClr val="tx2"/>
                </a:solidFill>
              </a:ln>
              <a:latin typeface="Constantia" pitchFamily="18" charset="0"/>
            </a:endParaRPr>
          </a:p>
        </p:txBody>
      </p:sp>
      <p:pic>
        <p:nvPicPr>
          <p:cNvPr id="4" name="Схема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75" y="1719263"/>
            <a:ext cx="8955088" cy="50593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</TotalTime>
  <Words>703</Words>
  <Application>Microsoft Office PowerPoint</Application>
  <PresentationFormat>Экран (4:3)</PresentationFormat>
  <Paragraphs>86</Paragraphs>
  <Slides>21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4" baseType="lpstr">
      <vt:lpstr>AdverGothic</vt:lpstr>
      <vt:lpstr>Arial</vt:lpstr>
      <vt:lpstr>Arial Black</vt:lpstr>
      <vt:lpstr>Calibri</vt:lpstr>
      <vt:lpstr>Cambria</vt:lpstr>
      <vt:lpstr>Constantia</vt:lpstr>
      <vt:lpstr>Monotype Corsiva</vt:lpstr>
      <vt:lpstr>Monotype Sorts</vt:lpstr>
      <vt:lpstr>Rockwell</vt:lpstr>
      <vt:lpstr>Times New Roman</vt:lpstr>
      <vt:lpstr>Wingdings</vt:lpstr>
      <vt:lpstr>Wingdings 2</vt:lpstr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Руководство ВС РФ</vt:lpstr>
      <vt:lpstr>Руководство ВС РФ</vt:lpstr>
      <vt:lpstr>Презентация PowerPoint</vt:lpstr>
      <vt:lpstr>Презентация PowerPoint</vt:lpstr>
      <vt:lpstr>Сухопутные Войска Назначение:</vt:lpstr>
      <vt:lpstr>Сухопутные войска  Символы  </vt:lpstr>
      <vt:lpstr>Воздушно-космические  силы созданы с  целью рационализации системы воздушной обороны Состоят из трех родов войск</vt:lpstr>
      <vt:lpstr>Презентация PowerPoint</vt:lpstr>
      <vt:lpstr>Военно- морской флот</vt:lpstr>
      <vt:lpstr>Военно-морской флот Символы </vt:lpstr>
      <vt:lpstr>ВОЕННО-МОРСКОЙ ФЛОТ</vt:lpstr>
      <vt:lpstr>Ракетные войска стратегического назначения</vt:lpstr>
      <vt:lpstr>Воздушно-десантные войска</vt:lpstr>
      <vt:lpstr>Войска специального назначения, тыл ВС РФ, организации, воинские части строительства и расквартирования войск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Вооруженных сил Российской Федерации</dc:title>
  <dc:creator>света</dc:creator>
  <cp:lastModifiedBy>пк</cp:lastModifiedBy>
  <cp:revision>49</cp:revision>
  <dcterms:created xsi:type="dcterms:W3CDTF">2012-03-16T03:12:12Z</dcterms:created>
  <dcterms:modified xsi:type="dcterms:W3CDTF">2017-10-13T18:28:58Z</dcterms:modified>
</cp:coreProperties>
</file>