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  <p:sldId id="265" r:id="rId9"/>
    <p:sldId id="264" r:id="rId10"/>
    <p:sldId id="267" r:id="rId11"/>
    <p:sldId id="269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40000"/>
    <a:srgbClr val="FF0048"/>
    <a:srgbClr val="DDD6EA"/>
    <a:srgbClr val="FAFA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30" d="100"/>
          <a:sy n="130" d="100"/>
        </p:scale>
        <p:origin x="-252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7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1545" y="189186"/>
            <a:ext cx="7877054" cy="5831223"/>
          </a:xfrm>
          <a:noFill/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Arial" charset="0"/>
              </a:rPr>
              <a:t>Методический </a:t>
            </a:r>
            <a:r>
              <a:rPr lang="ru-RU" sz="4400" b="1" dirty="0" smtClean="0">
                <a:latin typeface="Arial" charset="0"/>
              </a:rPr>
              <a:t>конструктор </a:t>
            </a:r>
            <a:br>
              <a:rPr lang="ru-RU" sz="4400" b="1" dirty="0" smtClean="0">
                <a:latin typeface="Arial" charset="0"/>
              </a:rPr>
            </a:br>
            <a:r>
              <a:rPr lang="ru-RU" sz="4400" b="1" dirty="0" smtClean="0">
                <a:latin typeface="Arial" charset="0"/>
              </a:rPr>
              <a:t>по направлению </a:t>
            </a:r>
            <a:br>
              <a:rPr lang="ru-RU" sz="4400" b="1" dirty="0" smtClean="0">
                <a:latin typeface="Arial" charset="0"/>
              </a:rPr>
            </a:br>
            <a:r>
              <a:rPr lang="ru-RU" sz="4400" b="1" dirty="0" smtClean="0">
                <a:latin typeface="Arial" charset="0"/>
              </a:rPr>
              <a:t>«Верность и измена» </a:t>
            </a:r>
            <a:br>
              <a:rPr lang="ru-RU" sz="4400" b="1" dirty="0" smtClean="0">
                <a:latin typeface="Arial" charset="0"/>
              </a:rPr>
            </a:br>
            <a:r>
              <a:rPr lang="ru-RU" sz="4400" b="1" dirty="0" smtClean="0">
                <a:latin typeface="Arial" charset="0"/>
              </a:rPr>
              <a:t>итогового сочинения - 2017/2018</a:t>
            </a:r>
            <a:r>
              <a:rPr lang="ru-RU" sz="4400" dirty="0" smtClean="0">
                <a:latin typeface="Arial" charset="0"/>
              </a:rPr>
              <a:t> </a:t>
            </a:r>
            <a:r>
              <a:rPr lang="ru-RU" sz="4400" dirty="0" smtClean="0">
                <a:latin typeface="Arial" charset="0"/>
              </a:rPr>
              <a:t/>
            </a:r>
            <a:br>
              <a:rPr lang="ru-RU" sz="4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подготовили: </a:t>
            </a:r>
            <a:r>
              <a:rPr lang="ru-RU" sz="1800" dirty="0" err="1" smtClean="0">
                <a:latin typeface="Arial" charset="0"/>
              </a:rPr>
              <a:t>Аликина</a:t>
            </a:r>
            <a:r>
              <a:rPr lang="ru-RU" sz="1800" dirty="0" smtClean="0">
                <a:latin typeface="Arial" charset="0"/>
              </a:rPr>
              <a:t> Кристина, Машкина Женя</a:t>
            </a:r>
            <a:br>
              <a:rPr lang="ru-RU" sz="18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учитель: Мясоедова Н.В.</a:t>
            </a:r>
            <a:r>
              <a:rPr lang="ru-RU" sz="4400" dirty="0" smtClean="0">
                <a:latin typeface="Arial" charset="0"/>
              </a:rPr>
              <a:t/>
            </a:r>
            <a:br>
              <a:rPr lang="ru-RU" sz="4400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/>
            </a:r>
            <a:br>
              <a:rPr lang="ru-RU" sz="4400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/>
            </a:r>
            <a:br>
              <a:rPr lang="ru-RU" sz="4400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/>
            </a:r>
            <a:br>
              <a:rPr lang="ru-RU" sz="4400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/>
            </a:r>
            <a:br>
              <a:rPr lang="ru-RU" sz="4400" dirty="0" smtClean="0">
                <a:latin typeface="Arial" charset="0"/>
              </a:rPr>
            </a:br>
            <a:endParaRPr lang="ru-RU" sz="4400" b="1" dirty="0">
              <a:ln/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1"/>
                <a:tileRect/>
              </a:gra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7337" y="57176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7146"/>
            <a:ext cx="9147359" cy="160329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Уникальное вступление</a:t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</a:b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69933" y="2134100"/>
            <a:ext cx="836716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своем сочинении мне хочется поразмышлять над темой…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59" y="0"/>
            <a:ext cx="9147359" cy="89889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Тезис</a:t>
            </a: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6754" y="727515"/>
            <a:ext cx="8725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314" y="1319003"/>
            <a:ext cx="759842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Верность и измена в русском языке являются антонимами, они как две стороны медали, как добро и зло-противоположны. И в произведениях русской классической литературы тема верности и измены порой проходит красной нитью. Эта тема многогранна, она не ограничивается только темой любви, это и тема долга, чести, верности своим идеалам и принципам.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4491"/>
            <a:ext cx="9147359" cy="89889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Универсальное заключение</a:t>
            </a: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2965" y="1352299"/>
            <a:ext cx="8187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351" y="1305342"/>
            <a:ext cx="8502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5656" y="1381721"/>
            <a:ext cx="844808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Проанализировав вышеуказанные произведения, я пришла к выводу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верность – одно из самых значимых свойств личности, которое часто остается незамеченным. Быть верным - значит любить людей и мир, в котором ты живешь, даже больше, чем самого себя.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 сам выбирает путь, по которому он пойдёт в жизни. Как прожить — изменяя или нет другим, себе, — это тоже его выбор, определяющийся  его характером, взглядами, идеалами. Но правильный путь — это верность себе, тому, что ценно в жизни, что нужно на самом деле. Это необходимо хранить, не растрачивать по пустякам.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59" y="714904"/>
            <a:ext cx="9147359" cy="89889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Уникальное заключение</a:t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</a:b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2965" y="1352299"/>
            <a:ext cx="8187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351" y="1305342"/>
            <a:ext cx="8502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2096" y="2302832"/>
            <a:ext cx="7520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 теме. </a:t>
            </a: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«Верность и измена»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41738" y="1582341"/>
            <a:ext cx="77251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Направление нацеливает на рассуждение о ценности человеческой дружбы, о путях достижения взаимопонимания между отдельными людьми, их сообществами и даже целыми народами, а также об истоках и последствиях вражды между ними.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Содержание многих литературных произведений связано с теплотой человеческих отношений или неприязнью людей, с перерастанием дружбы во вражду или наоборот, с изображением человека, способного или не способного ценить дружбу, умеющего преодолевать конфликты или сеющего вражду.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Цель работы: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41738" y="1355834"/>
            <a:ext cx="781969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dirty="0" smtClean="0">
                <a:latin typeface="Arial" pitchFamily="34" charset="0"/>
                <a:cs typeface="Arial" pitchFamily="34" charset="0"/>
              </a:rPr>
              <a:t>Вслед за писателями и мыслителями (привлечение текстов) ответить на вопрос, поставленный в формулировке темы</a:t>
            </a:r>
          </a:p>
        </p:txBody>
      </p:sp>
      <p:pic>
        <p:nvPicPr>
          <p:cNvPr id="1026" name="Picture 2" descr="C:\Users\Наталья\Desktop\9 мая 2015\Картинки на школьную тему\дети\0f32bd9346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98580"/>
            <a:ext cx="4067504" cy="2459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Значение слова «верность»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71230" y="5393017"/>
            <a:ext cx="8934527" cy="533401"/>
            <a:chOff x="1296" y="1454"/>
            <a:chExt cx="3776" cy="336"/>
          </a:xfrm>
        </p:grpSpPr>
        <p:sp>
          <p:nvSpPr>
            <p:cNvPr id="24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9" name="Rectangle 4"/>
            <p:cNvSpPr>
              <a:spLocks noChangeArrowheads="1"/>
            </p:cNvSpPr>
            <p:nvPr/>
          </p:nvSpPr>
          <p:spPr bwMode="gray">
            <a:xfrm rot="3419336">
              <a:off x="1223" y="1557"/>
              <a:ext cx="302" cy="140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0" name="Text Box 5"/>
            <p:cNvSpPr txBox="1">
              <a:spLocks noChangeArrowheads="1"/>
            </p:cNvSpPr>
            <p:nvPr/>
          </p:nvSpPr>
          <p:spPr bwMode="gray">
            <a:xfrm>
              <a:off x="1539" y="1525"/>
              <a:ext cx="3533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dirty="0"/>
                <a:t>полная преданность, правдивость, твердость в слове, стойкость в деле (В. И. Даль)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5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67303" y="1531903"/>
            <a:ext cx="8510556" cy="720726"/>
            <a:chOff x="1296" y="1926"/>
            <a:chExt cx="3168" cy="454"/>
          </a:xfrm>
        </p:grpSpPr>
        <p:sp>
          <p:nvSpPr>
            <p:cNvPr id="25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gray">
            <a:xfrm rot="3419336">
              <a:off x="1223" y="2155"/>
              <a:ext cx="302" cy="13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5" name="Text Box 10"/>
            <p:cNvSpPr txBox="1">
              <a:spLocks noChangeArrowheads="1"/>
            </p:cNvSpPr>
            <p:nvPr/>
          </p:nvSpPr>
          <p:spPr bwMode="gray">
            <a:xfrm>
              <a:off x="1520" y="1926"/>
              <a:ext cx="288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75791" y="2832483"/>
            <a:ext cx="8667627" cy="869950"/>
            <a:chOff x="1374" y="2587"/>
            <a:chExt cx="3924" cy="548"/>
          </a:xfrm>
        </p:grpSpPr>
        <p:sp>
          <p:nvSpPr>
            <p:cNvPr id="25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9" name="Rectangle 14"/>
            <p:cNvSpPr>
              <a:spLocks noChangeArrowheads="1"/>
            </p:cNvSpPr>
            <p:nvPr/>
          </p:nvSpPr>
          <p:spPr bwMode="gray">
            <a:xfrm rot="3419336">
              <a:off x="1285" y="2922"/>
              <a:ext cx="302" cy="124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0" name="Text Box 15"/>
            <p:cNvSpPr txBox="1">
              <a:spLocks noChangeArrowheads="1"/>
            </p:cNvSpPr>
            <p:nvPr/>
          </p:nvSpPr>
          <p:spPr bwMode="gray">
            <a:xfrm>
              <a:off x="1571" y="2587"/>
              <a:ext cx="372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dirty="0"/>
                <a:t>"Верность — это преданность кому-либо или чему-либо; это неизменность в своих обещаниях, словах, отношениях, в исполнении своих обязанностей, долга. 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1" name="Text Box 16"/>
            <p:cNvSpPr txBox="1">
              <a:spLocks noChangeArrowheads="1"/>
            </p:cNvSpPr>
            <p:nvPr/>
          </p:nvSpPr>
          <p:spPr bwMode="gray">
            <a:xfrm>
              <a:off x="1375" y="2833"/>
              <a:ext cx="19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57195" y="4326490"/>
            <a:ext cx="8498110" cy="646113"/>
            <a:chOff x="1296" y="3365"/>
            <a:chExt cx="3533" cy="407"/>
          </a:xfrm>
        </p:grpSpPr>
        <p:sp>
          <p:nvSpPr>
            <p:cNvPr id="263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4" name="Rectangle 19"/>
            <p:cNvSpPr>
              <a:spLocks noChangeArrowheads="1"/>
            </p:cNvSpPr>
            <p:nvPr/>
          </p:nvSpPr>
          <p:spPr bwMode="gray">
            <a:xfrm rot="3419336">
              <a:off x="1229" y="3510"/>
              <a:ext cx="302" cy="156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5" name="Text Box 20"/>
            <p:cNvSpPr txBox="1">
              <a:spLocks noChangeArrowheads="1"/>
            </p:cNvSpPr>
            <p:nvPr/>
          </p:nvSpPr>
          <p:spPr bwMode="gray">
            <a:xfrm>
              <a:off x="1539" y="3365"/>
              <a:ext cx="3290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dirty="0"/>
                <a:t>Стойкость и неизменность в своих чувствах, отношениях, в исполнении обязанностей, долга.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6" name="Text Box 21"/>
            <p:cNvSpPr txBox="1">
              <a:spLocks noChangeArrowheads="1"/>
            </p:cNvSpPr>
            <p:nvPr/>
          </p:nvSpPr>
          <p:spPr bwMode="gray">
            <a:xfrm>
              <a:off x="1296" y="3410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191508" y="1409255"/>
            <a:ext cx="77317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-apple-system"/>
              </a:rPr>
              <a:t>Морально-этическое </a:t>
            </a:r>
            <a:r>
              <a:rPr lang="ru-RU" dirty="0">
                <a:solidFill>
                  <a:srgbClr val="000000"/>
                </a:solidFill>
                <a:latin typeface="-apple-system"/>
              </a:rPr>
              <a:t>понятие, согласно словарю Ожегова: стойкость и неизменность в чувствах, отношениях, в исполнении своих обязанностей, </a:t>
            </a:r>
            <a:r>
              <a:rPr lang="ru-RU" dirty="0" smtClean="0">
                <a:solidFill>
                  <a:srgbClr val="000000"/>
                </a:solidFill>
                <a:latin typeface="-apple-system"/>
              </a:rPr>
              <a:t>долга.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Значение слова «измена»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47846" y="1755503"/>
            <a:ext cx="8491352" cy="696913"/>
            <a:chOff x="1276" y="2151"/>
            <a:chExt cx="3188" cy="439"/>
          </a:xfrm>
        </p:grpSpPr>
        <p:sp>
          <p:nvSpPr>
            <p:cNvPr id="25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gray">
            <a:xfrm rot="3419336">
              <a:off x="1191" y="2385"/>
              <a:ext cx="302" cy="1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5" name="Text Box 10"/>
            <p:cNvSpPr txBox="1">
              <a:spLocks noChangeArrowheads="1"/>
            </p:cNvSpPr>
            <p:nvPr/>
          </p:nvSpPr>
          <p:spPr bwMode="gray">
            <a:xfrm>
              <a:off x="1542" y="2151"/>
              <a:ext cx="213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/>
                <a:t> нарушение верности кому- или чему-либо</a:t>
              </a:r>
              <a:r>
                <a:rPr lang="ru-RU" dirty="0" smtClean="0"/>
                <a:t>. (Википедия)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56" name="Text Box 11"/>
            <p:cNvSpPr txBox="1">
              <a:spLocks noChangeArrowheads="1"/>
            </p:cNvSpPr>
            <p:nvPr/>
          </p:nvSpPr>
          <p:spPr bwMode="gray">
            <a:xfrm>
              <a:off x="1276" y="226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32181" y="2929251"/>
            <a:ext cx="7571972" cy="1001713"/>
            <a:chOff x="1356" y="2755"/>
            <a:chExt cx="4131" cy="631"/>
          </a:xfrm>
        </p:grpSpPr>
        <p:sp>
          <p:nvSpPr>
            <p:cNvPr id="25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9" name="Rectangle 14"/>
            <p:cNvSpPr>
              <a:spLocks noChangeArrowheads="1"/>
            </p:cNvSpPr>
            <p:nvPr/>
          </p:nvSpPr>
          <p:spPr bwMode="gray">
            <a:xfrm rot="3419336">
              <a:off x="1273" y="3167"/>
              <a:ext cx="302" cy="135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0" name="Text Box 15"/>
            <p:cNvSpPr txBox="1">
              <a:spLocks noChangeArrowheads="1"/>
            </p:cNvSpPr>
            <p:nvPr/>
          </p:nvSpPr>
          <p:spPr bwMode="gray">
            <a:xfrm>
              <a:off x="1662" y="2755"/>
              <a:ext cx="382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1" name="Text Box 16"/>
            <p:cNvSpPr txBox="1">
              <a:spLocks noChangeArrowheads="1"/>
            </p:cNvSpPr>
            <p:nvPr/>
          </p:nvSpPr>
          <p:spPr bwMode="gray">
            <a:xfrm>
              <a:off x="1367" y="3091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sp>
        <p:nvSpPr>
          <p:cNvPr id="14" name="Text Box 11"/>
          <p:cNvSpPr txBox="1">
            <a:spLocks noChangeArrowheads="1"/>
          </p:cNvSpPr>
          <p:nvPr/>
        </p:nvSpPr>
        <p:spPr bwMode="gray">
          <a:xfrm>
            <a:off x="565561" y="5807030"/>
            <a:ext cx="5939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gray">
          <a:xfrm rot="3419336">
            <a:off x="449019" y="5512691"/>
            <a:ext cx="508766" cy="316331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  <a:contourClr>
              <a:srgbClr val="99CC0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gray">
          <a:xfrm>
            <a:off x="634465" y="5424789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</a:rPr>
              <a:t>3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1095" y="3274352"/>
            <a:ext cx="70827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400" i="1" dirty="0" smtClean="0">
                <a:latin typeface="Verdana" panose="020B0604030504040204" pitchFamily="34" charset="0"/>
              </a:rPr>
              <a:t>Предательство </a:t>
            </a:r>
            <a:r>
              <a:rPr lang="ru-RU" sz="1400" i="1" dirty="0">
                <a:latin typeface="Verdana" panose="020B0604030504040204" pitchFamily="34" charset="0"/>
              </a:rPr>
              <a:t>интересов родины, переход на сторону врага. И. родине. Государственная и. Обвинение в измене. </a:t>
            </a:r>
            <a:endParaRPr lang="ru-RU" sz="1400" i="1" dirty="0" smtClean="0">
              <a:latin typeface="Verdana" panose="020B0604030504040204" pitchFamily="34" charset="0"/>
            </a:endParaRPr>
          </a:p>
          <a:p>
            <a:r>
              <a:rPr lang="ru-RU" sz="1400" i="1" dirty="0" smtClean="0">
                <a:latin typeface="Verdana" panose="020B0604030504040204" pitchFamily="34" charset="0"/>
              </a:rPr>
              <a:t>2</a:t>
            </a:r>
            <a:r>
              <a:rPr lang="ru-RU" sz="1400" i="1" dirty="0">
                <a:latin typeface="Verdana" panose="020B0604030504040204" pitchFamily="34" charset="0"/>
              </a:rPr>
              <a:t>. Нарушение верности кому-чему-н. И. другу. И. долгу. Супружеская 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10346" y="5424789"/>
            <a:ext cx="6292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Отказ от убеждений, взглядов, разделяющихся прежде, уклонение от чего – либо.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229" y="252450"/>
            <a:ext cx="8639503" cy="898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Высказывания известных людей о верности и измене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41233" y="4464067"/>
            <a:ext cx="7684310" cy="577850"/>
            <a:chOff x="1264" y="1442"/>
            <a:chExt cx="3200" cy="364"/>
          </a:xfrm>
        </p:grpSpPr>
        <p:sp>
          <p:nvSpPr>
            <p:cNvPr id="24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9" name="Rectangle 4"/>
            <p:cNvSpPr>
              <a:spLocks noChangeArrowheads="1"/>
            </p:cNvSpPr>
            <p:nvPr/>
          </p:nvSpPr>
          <p:spPr bwMode="gray">
            <a:xfrm rot="3419336">
              <a:off x="1179" y="1589"/>
              <a:ext cx="302" cy="131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0" name="Text Box 5"/>
            <p:cNvSpPr txBox="1">
              <a:spLocks noChangeArrowheads="1"/>
            </p:cNvSpPr>
            <p:nvPr/>
          </p:nvSpPr>
          <p:spPr bwMode="gray">
            <a:xfrm>
              <a:off x="1779" y="1442"/>
              <a:ext cx="7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5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31229" y="1310180"/>
            <a:ext cx="7942842" cy="720725"/>
            <a:chOff x="1267" y="2130"/>
            <a:chExt cx="9302" cy="454"/>
          </a:xfrm>
        </p:grpSpPr>
        <p:sp>
          <p:nvSpPr>
            <p:cNvPr id="25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gray">
            <a:xfrm rot="3419336">
              <a:off x="1166" y="2235"/>
              <a:ext cx="302" cy="10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5" name="Text Box 10"/>
            <p:cNvSpPr txBox="1">
              <a:spLocks noChangeArrowheads="1"/>
            </p:cNvSpPr>
            <p:nvPr/>
          </p:nvSpPr>
          <p:spPr bwMode="gray">
            <a:xfrm>
              <a:off x="1624" y="2138"/>
              <a:ext cx="8945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Доверие – признак мужества, а верность свидетельство силы.</a:t>
              </a:r>
            </a:p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                                                      (Мария </a:t>
              </a:r>
              <a:r>
                <a:rPr lang="ru-RU" sz="2000" dirty="0" err="1" smtClean="0">
                  <a:latin typeface="Arial" pitchFamily="34" charset="0"/>
                  <a:cs typeface="Arial" pitchFamily="34" charset="0"/>
                </a:rPr>
                <a:t>Эбнер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000" dirty="0" err="1" smtClean="0">
                  <a:latin typeface="Arial" pitchFamily="34" charset="0"/>
                  <a:cs typeface="Arial" pitchFamily="34" charset="0"/>
                </a:rPr>
                <a:t>Эшенбах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256" name="Text Box 11"/>
            <p:cNvSpPr txBox="1">
              <a:spLocks noChangeArrowheads="1"/>
            </p:cNvSpPr>
            <p:nvPr/>
          </p:nvSpPr>
          <p:spPr bwMode="gray">
            <a:xfrm>
              <a:off x="1272" y="2130"/>
              <a:ext cx="1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09093" y="2370302"/>
            <a:ext cx="5840415" cy="647700"/>
            <a:chOff x="1294" y="2654"/>
            <a:chExt cx="3679" cy="408"/>
          </a:xfrm>
        </p:grpSpPr>
        <p:sp>
          <p:nvSpPr>
            <p:cNvPr id="25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9" name="Rectangle 14"/>
            <p:cNvSpPr>
              <a:spLocks noChangeArrowheads="1"/>
            </p:cNvSpPr>
            <p:nvPr/>
          </p:nvSpPr>
          <p:spPr bwMode="gray">
            <a:xfrm rot="3419336">
              <a:off x="1227" y="2729"/>
              <a:ext cx="302" cy="16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0" name="Text Box 15"/>
            <p:cNvSpPr txBox="1">
              <a:spLocks noChangeArrowheads="1"/>
            </p:cNvSpPr>
            <p:nvPr/>
          </p:nvSpPr>
          <p:spPr bwMode="gray">
            <a:xfrm>
              <a:off x="1630" y="2655"/>
              <a:ext cx="334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Измену простить можно, а обиду нельзя.</a:t>
              </a:r>
            </a:p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                                                        (А. Ахматова) </a:t>
              </a:r>
            </a:p>
          </p:txBody>
        </p:sp>
        <p:sp>
          <p:nvSpPr>
            <p:cNvPr id="26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107525" y="3480752"/>
            <a:ext cx="7722092" cy="533400"/>
            <a:chOff x="1283" y="3244"/>
            <a:chExt cx="3181" cy="336"/>
          </a:xfrm>
        </p:grpSpPr>
        <p:sp>
          <p:nvSpPr>
            <p:cNvPr id="263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4" name="Rectangle 19"/>
            <p:cNvSpPr>
              <a:spLocks noChangeArrowheads="1"/>
            </p:cNvSpPr>
            <p:nvPr/>
          </p:nvSpPr>
          <p:spPr bwMode="gray">
            <a:xfrm rot="3419336">
              <a:off x="1202" y="3349"/>
              <a:ext cx="302" cy="140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5" name="Text Box 20"/>
            <p:cNvSpPr txBox="1">
              <a:spLocks noChangeArrowheads="1"/>
            </p:cNvSpPr>
            <p:nvPr/>
          </p:nvSpPr>
          <p:spPr bwMode="gray">
            <a:xfrm>
              <a:off x="1645" y="3272"/>
              <a:ext cx="21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6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690936" y="3520236"/>
            <a:ext cx="73282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Arial" pitchFamily="34" charset="0"/>
                <a:cs typeface="Arial" pitchFamily="34" charset="0"/>
              </a:rPr>
              <a:t>Кто в верности не клялся никогда, тот никогда ее и не нарушит.                                                                 </a:t>
            </a:r>
          </a:p>
          <a:p>
            <a:endParaRPr lang="ru-RU" altLang="ru-RU" dirty="0">
              <a:latin typeface="Arial" pitchFamily="34" charset="0"/>
              <a:cs typeface="Arial" pitchFamily="34" charset="0"/>
            </a:endParaRPr>
          </a:p>
          <a:p>
            <a:r>
              <a:rPr lang="ru-RU" altLang="ru-RU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( Август Платен)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52068" y="4467945"/>
            <a:ext cx="688412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Как можно иметь дело с человеком, которому нельзя доверять? Если в повозке нет оси, как можно на ней ездить?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( Конфуций)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74765" y="5488467"/>
            <a:ext cx="7471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Будь верен сам себе, и тогда столь же верно, как ночь сменяет день, последует за этим верность другим людям 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(Шекспир)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gray">
          <a:xfrm rot="3419336">
            <a:off x="30405" y="5623976"/>
            <a:ext cx="479425" cy="246943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  <a:contourClr>
              <a:srgbClr val="99CC0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gray">
          <a:xfrm>
            <a:off x="278160" y="5488467"/>
            <a:ext cx="23521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FF"/>
                </a:solidFill>
              </a:rPr>
              <a:t>5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Литература: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2590652"/>
            <a:ext cx="7554310" cy="533400"/>
            <a:chOff x="1296" y="1454"/>
            <a:chExt cx="3168" cy="336"/>
          </a:xfrm>
        </p:grpSpPr>
        <p:sp>
          <p:nvSpPr>
            <p:cNvPr id="24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9" name="Rectangle 4"/>
            <p:cNvSpPr>
              <a:spLocks noChangeArrowheads="1"/>
            </p:cNvSpPr>
            <p:nvPr/>
          </p:nvSpPr>
          <p:spPr bwMode="gray">
            <a:xfrm rot="3419336">
              <a:off x="1214" y="1569"/>
              <a:ext cx="302" cy="115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0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7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5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3945061"/>
            <a:ext cx="8564239" cy="533400"/>
            <a:chOff x="1286" y="2044"/>
            <a:chExt cx="3178" cy="336"/>
          </a:xfrm>
        </p:grpSpPr>
        <p:sp>
          <p:nvSpPr>
            <p:cNvPr id="25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gray">
            <a:xfrm rot="3419336">
              <a:off x="1216" y="2145"/>
              <a:ext cx="269" cy="13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5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56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2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0" y="1365297"/>
            <a:ext cx="8506986" cy="533400"/>
            <a:chOff x="1289" y="2654"/>
            <a:chExt cx="3175" cy="336"/>
          </a:xfrm>
        </p:grpSpPr>
        <p:sp>
          <p:nvSpPr>
            <p:cNvPr id="25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9" name="Rectangle 14"/>
            <p:cNvSpPr>
              <a:spLocks noChangeArrowheads="1"/>
            </p:cNvSpPr>
            <p:nvPr/>
          </p:nvSpPr>
          <p:spPr bwMode="gray">
            <a:xfrm rot="3419336">
              <a:off x="1205" y="2772"/>
              <a:ext cx="294" cy="12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0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0" y="1985933"/>
            <a:ext cx="7616472" cy="533400"/>
            <a:chOff x="1294" y="3244"/>
            <a:chExt cx="3170" cy="336"/>
          </a:xfrm>
        </p:grpSpPr>
        <p:sp>
          <p:nvSpPr>
            <p:cNvPr id="263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4" name="Rectangle 19"/>
            <p:cNvSpPr>
              <a:spLocks noChangeArrowheads="1"/>
            </p:cNvSpPr>
            <p:nvPr/>
          </p:nvSpPr>
          <p:spPr bwMode="gray">
            <a:xfrm rot="3419336">
              <a:off x="1230" y="3329"/>
              <a:ext cx="268" cy="140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5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7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6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0" y="3218205"/>
            <a:ext cx="7402733" cy="557213"/>
            <a:chOff x="1296" y="3244"/>
            <a:chExt cx="3168" cy="351"/>
          </a:xfrm>
        </p:grpSpPr>
        <p:sp>
          <p:nvSpPr>
            <p:cNvPr id="268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9" name="Rectangle 24"/>
            <p:cNvSpPr>
              <a:spLocks noChangeArrowheads="1"/>
            </p:cNvSpPr>
            <p:nvPr/>
          </p:nvSpPr>
          <p:spPr bwMode="gray">
            <a:xfrm rot="3419336">
              <a:off x="1196" y="3401"/>
              <a:ext cx="302" cy="85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70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7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71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602544" y="573592"/>
            <a:ext cx="79405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А. Т. Твардовский «Василий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Тёркин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»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44135" y="1180039"/>
            <a:ext cx="78459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Н. В. Гоголь «Тарас Бульба» (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Андрий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) 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5874" y="1793093"/>
            <a:ext cx="76462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А. С. Пушкин « Евгений Онегин» ( Татьяна)</a:t>
            </a:r>
          </a:p>
        </p:txBody>
      </p:sp>
      <p:grpSp>
        <p:nvGrpSpPr>
          <p:cNvPr id="31" name="Group 7"/>
          <p:cNvGrpSpPr>
            <a:grpSpLocks/>
          </p:cNvGrpSpPr>
          <p:nvPr/>
        </p:nvGrpSpPr>
        <p:grpSpPr bwMode="auto">
          <a:xfrm>
            <a:off x="119172" y="658744"/>
            <a:ext cx="8564239" cy="533400"/>
            <a:chOff x="1286" y="2044"/>
            <a:chExt cx="3178" cy="336"/>
          </a:xfrm>
        </p:grpSpPr>
        <p:sp>
          <p:nvSpPr>
            <p:cNvPr id="3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 rot="3419336">
              <a:off x="1216" y="2145"/>
              <a:ext cx="269" cy="13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36" name="Group 12"/>
          <p:cNvGrpSpPr>
            <a:grpSpLocks/>
          </p:cNvGrpSpPr>
          <p:nvPr/>
        </p:nvGrpSpPr>
        <p:grpSpPr bwMode="auto">
          <a:xfrm>
            <a:off x="0" y="4602483"/>
            <a:ext cx="8506986" cy="533400"/>
            <a:chOff x="1289" y="2654"/>
            <a:chExt cx="3175" cy="336"/>
          </a:xfrm>
        </p:grpSpPr>
        <p:sp>
          <p:nvSpPr>
            <p:cNvPr id="37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Rectangle 14"/>
            <p:cNvSpPr>
              <a:spLocks noChangeArrowheads="1"/>
            </p:cNvSpPr>
            <p:nvPr/>
          </p:nvSpPr>
          <p:spPr bwMode="gray">
            <a:xfrm rot="3419336">
              <a:off x="1205" y="2772"/>
              <a:ext cx="294" cy="12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9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0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2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1" name="Text Box 11"/>
          <p:cNvSpPr txBox="1">
            <a:spLocks noChangeArrowheads="1"/>
          </p:cNvSpPr>
          <p:nvPr/>
        </p:nvSpPr>
        <p:spPr bwMode="gray">
          <a:xfrm>
            <a:off x="627020" y="2624048"/>
            <a:ext cx="724988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А.Н. Островский «Гроза» ( Катерина)</a:t>
            </a:r>
          </a:p>
          <a:p>
            <a:endParaRPr lang="ru-RU" sz="2400" i="1" dirty="0" smtClean="0">
              <a:latin typeface="Times New Roman" pitchFamily="18" charset="0"/>
            </a:endParaRPr>
          </a:p>
          <a:p>
            <a:r>
              <a:rPr lang="ru-RU" sz="2400" b="1" dirty="0" smtClean="0">
                <a:solidFill>
                  <a:srgbClr val="FFFFFF"/>
                </a:solidFill>
              </a:rPr>
              <a:t> </a:t>
            </a:r>
            <a:r>
              <a:rPr lang="ru-RU" sz="2400" b="1" dirty="0" err="1" smtClean="0">
                <a:solidFill>
                  <a:srgbClr val="FFFFFF"/>
                </a:solidFill>
              </a:rPr>
              <a:t>ЛЛ.Н.Тл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513" y="3146597"/>
            <a:ext cx="727601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И.А. Бунин «Тёмные аллеи» (Надежда)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87827" y="3811229"/>
            <a:ext cx="72629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А.С. Пушкин «Капитанская дочка»</a:t>
            </a:r>
          </a:p>
          <a:p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                                    (Швабрин)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40080" y="4518198"/>
            <a:ext cx="721069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Ф.М. Достоевский «Преступление и наказание»</a:t>
            </a:r>
          </a:p>
        </p:txBody>
      </p:sp>
      <p:grpSp>
        <p:nvGrpSpPr>
          <p:cNvPr id="45" name="Group 17"/>
          <p:cNvGrpSpPr>
            <a:grpSpLocks/>
          </p:cNvGrpSpPr>
          <p:nvPr/>
        </p:nvGrpSpPr>
        <p:grpSpPr bwMode="auto">
          <a:xfrm>
            <a:off x="0" y="5417110"/>
            <a:ext cx="7616472" cy="533400"/>
            <a:chOff x="1294" y="3244"/>
            <a:chExt cx="3170" cy="336"/>
          </a:xfrm>
        </p:grpSpPr>
        <p:sp>
          <p:nvSpPr>
            <p:cNvPr id="46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" name="Rectangle 19"/>
            <p:cNvSpPr>
              <a:spLocks noChangeArrowheads="1"/>
            </p:cNvSpPr>
            <p:nvPr/>
          </p:nvSpPr>
          <p:spPr bwMode="gray">
            <a:xfrm rot="3419336">
              <a:off x="1230" y="3329"/>
              <a:ext cx="268" cy="140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8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7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9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14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8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55" name="Прямоугольник 54"/>
          <p:cNvSpPr/>
          <p:nvPr/>
        </p:nvSpPr>
        <p:spPr>
          <a:xfrm>
            <a:off x="627017" y="5367283"/>
            <a:ext cx="764177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А.И. Куприн «Гранатовый браслет»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М.А. Шолохов «Судьба человека»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В. Шекспир « Ромео и Джульетта»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М.Ю. Лермонтов « Бородино» (верность родине)</a:t>
            </a: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 panose="02000000000000000000" pitchFamily="2" charset="-52"/>
              </a:rPr>
              <a:t>Как могут быть сформулированы темы?</a:t>
            </a:r>
            <a:endParaRPr lang="ru-RU" sz="48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 panose="02000000000000000000" pitchFamily="2" charset="-52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3858501"/>
            <a:ext cx="7554310" cy="533400"/>
            <a:chOff x="1296" y="1454"/>
            <a:chExt cx="3168" cy="336"/>
          </a:xfrm>
        </p:grpSpPr>
        <p:sp>
          <p:nvSpPr>
            <p:cNvPr id="24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9" name="Rectangle 4"/>
            <p:cNvSpPr>
              <a:spLocks noChangeArrowheads="1"/>
            </p:cNvSpPr>
            <p:nvPr/>
          </p:nvSpPr>
          <p:spPr bwMode="gray">
            <a:xfrm rot="3419336">
              <a:off x="1214" y="1569"/>
              <a:ext cx="302" cy="115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0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7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5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1417473"/>
            <a:ext cx="8564239" cy="533400"/>
            <a:chOff x="1286" y="2044"/>
            <a:chExt cx="3178" cy="336"/>
          </a:xfrm>
        </p:grpSpPr>
        <p:sp>
          <p:nvSpPr>
            <p:cNvPr id="25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4" name="Rectangle 9"/>
            <p:cNvSpPr>
              <a:spLocks noChangeArrowheads="1"/>
            </p:cNvSpPr>
            <p:nvPr/>
          </p:nvSpPr>
          <p:spPr bwMode="gray">
            <a:xfrm rot="3419336">
              <a:off x="1216" y="2145"/>
              <a:ext cx="269" cy="13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55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56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0" y="2161080"/>
            <a:ext cx="8506986" cy="533400"/>
            <a:chOff x="1289" y="2654"/>
            <a:chExt cx="3175" cy="336"/>
          </a:xfrm>
        </p:grpSpPr>
        <p:sp>
          <p:nvSpPr>
            <p:cNvPr id="25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9" name="Rectangle 14"/>
            <p:cNvSpPr>
              <a:spLocks noChangeArrowheads="1"/>
            </p:cNvSpPr>
            <p:nvPr/>
          </p:nvSpPr>
          <p:spPr bwMode="gray">
            <a:xfrm rot="3419336">
              <a:off x="1205" y="2772"/>
              <a:ext cx="294" cy="12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0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0" y="2925706"/>
            <a:ext cx="7616472" cy="533400"/>
            <a:chOff x="1294" y="3244"/>
            <a:chExt cx="3170" cy="336"/>
          </a:xfrm>
        </p:grpSpPr>
        <p:sp>
          <p:nvSpPr>
            <p:cNvPr id="263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4" name="Rectangle 19"/>
            <p:cNvSpPr>
              <a:spLocks noChangeArrowheads="1"/>
            </p:cNvSpPr>
            <p:nvPr/>
          </p:nvSpPr>
          <p:spPr bwMode="gray">
            <a:xfrm rot="3419336">
              <a:off x="1230" y="3329"/>
              <a:ext cx="268" cy="140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5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7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66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0" y="4530945"/>
            <a:ext cx="7402733" cy="557213"/>
            <a:chOff x="1296" y="3244"/>
            <a:chExt cx="3168" cy="351"/>
          </a:xfrm>
        </p:grpSpPr>
        <p:sp>
          <p:nvSpPr>
            <p:cNvPr id="268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9" name="Rectangle 24"/>
            <p:cNvSpPr>
              <a:spLocks noChangeArrowheads="1"/>
            </p:cNvSpPr>
            <p:nvPr/>
          </p:nvSpPr>
          <p:spPr bwMode="gray">
            <a:xfrm rot="3419336">
              <a:off x="1196" y="3401"/>
              <a:ext cx="302" cy="85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70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7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71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587657" y="1245152"/>
            <a:ext cx="78039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«Я говорил, что падшую </a:t>
            </a:r>
            <a:r>
              <a:rPr lang="ru-RU" dirty="0" smtClean="0"/>
              <a:t>женщину </a:t>
            </a:r>
            <a:r>
              <a:rPr lang="ru-RU" dirty="0"/>
              <a:t>надо простить, но я не говорил, что я могу простить». (</a:t>
            </a:r>
            <a:r>
              <a:rPr lang="ru-RU" err="1"/>
              <a:t>Л.Н.Толстой</a:t>
            </a:r>
            <a:r>
              <a:rPr lang="ru-RU" smtClean="0"/>
              <a:t>). </a:t>
            </a:r>
            <a:endParaRPr lang="ru-RU" dirty="0" smtClean="0"/>
          </a:p>
          <a:p>
            <a:r>
              <a:rPr lang="ru-RU" dirty="0" smtClean="0"/>
              <a:t>Любить </a:t>
            </a:r>
            <a:r>
              <a:rPr lang="ru-RU" dirty="0"/>
              <a:t>свой народ – значит сохранять верность его </a:t>
            </a:r>
            <a:r>
              <a:rPr lang="ru-RU" dirty="0" smtClean="0"/>
              <a:t>традициям</a:t>
            </a:r>
            <a:r>
              <a:rPr lang="ru-RU" dirty="0"/>
              <a:t>. </a:t>
            </a:r>
            <a:r>
              <a:rPr lang="ru-RU" dirty="0" smtClean="0"/>
              <a:t></a:t>
            </a:r>
          </a:p>
          <a:p>
            <a:r>
              <a:rPr lang="ru-RU" dirty="0" smtClean="0"/>
              <a:t> </a:t>
            </a:r>
            <a:r>
              <a:rPr lang="ru-RU" dirty="0"/>
              <a:t>Почему собаки стали символом верности</a:t>
            </a:r>
            <a:r>
              <a:rPr lang="ru-RU" dirty="0" smtClean="0"/>
              <a:t>?   </a:t>
            </a:r>
          </a:p>
          <a:p>
            <a:r>
              <a:rPr lang="ru-RU" dirty="0" smtClean="0"/>
              <a:t> </a:t>
            </a:r>
            <a:r>
              <a:rPr lang="ru-RU" dirty="0"/>
              <a:t>Когда можно простить измену? </a:t>
            </a:r>
            <a:r>
              <a:rPr lang="ru-RU" dirty="0" smtClean="0"/>
              <a:t> </a:t>
            </a:r>
          </a:p>
          <a:p>
            <a:r>
              <a:rPr lang="ru-RU" dirty="0" smtClean="0"/>
              <a:t> «</a:t>
            </a:r>
            <a:r>
              <a:rPr lang="ru-RU" dirty="0"/>
              <a:t>Есть преступление, которое не искупается, - это измена родине ». ( Пьер </a:t>
            </a:r>
            <a:r>
              <a:rPr lang="ru-RU" dirty="0" err="1"/>
              <a:t>Буаст</a:t>
            </a:r>
            <a:r>
              <a:rPr lang="ru-RU" dirty="0"/>
              <a:t>) 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/>
              <a:t>значит быть верным ? 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/>
              <a:t>чему приводят измены ? Как , по - вашему , связаны понятия верность и любовь ? 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, по -вашему , связаны </a:t>
            </a:r>
            <a:r>
              <a:rPr lang="ru-RU" dirty="0" smtClean="0"/>
              <a:t>верность </a:t>
            </a:r>
            <a:r>
              <a:rPr lang="ru-RU" dirty="0"/>
              <a:t>и дружба </a:t>
            </a:r>
            <a:r>
              <a:rPr lang="ru-RU" dirty="0" smtClean="0"/>
              <a:t>? </a:t>
            </a:r>
          </a:p>
          <a:p>
            <a:r>
              <a:rPr lang="ru-RU" dirty="0" smtClean="0"/>
              <a:t> </a:t>
            </a:r>
            <a:r>
              <a:rPr lang="ru-RU" dirty="0"/>
              <a:t>Чем опасна измена ? </a:t>
            </a:r>
            <a:r>
              <a:rPr lang="ru-RU" dirty="0" smtClean="0"/>
              <a:t></a:t>
            </a:r>
          </a:p>
          <a:p>
            <a:r>
              <a:rPr lang="ru-RU" dirty="0" smtClean="0"/>
              <a:t> </a:t>
            </a:r>
            <a:r>
              <a:rPr lang="ru-RU" dirty="0"/>
              <a:t>Подтвердите или опровергните высказывание У . Черчилля : «Глуп тот человек , который </a:t>
            </a:r>
            <a:r>
              <a:rPr lang="ru-RU" dirty="0" smtClean="0"/>
              <a:t>никогда </a:t>
            </a:r>
            <a:r>
              <a:rPr lang="ru-RU" dirty="0"/>
              <a:t>не меняет своего </a:t>
            </a:r>
            <a:r>
              <a:rPr lang="ru-RU" dirty="0" smtClean="0"/>
              <a:t>мнения </a:t>
            </a:r>
            <a:r>
              <a:rPr lang="ru-RU" dirty="0"/>
              <a:t>». </a:t>
            </a:r>
            <a:r>
              <a:rPr lang="ru-RU" dirty="0" smtClean="0"/>
              <a:t></a:t>
            </a:r>
          </a:p>
          <a:p>
            <a:r>
              <a:rPr lang="ru-RU" dirty="0" smtClean="0"/>
              <a:t> </a:t>
            </a:r>
            <a:r>
              <a:rPr lang="ru-RU" dirty="0"/>
              <a:t>В чем причины измен и </a:t>
            </a:r>
            <a:r>
              <a:rPr lang="ru-RU" dirty="0" smtClean="0"/>
              <a:t>предательств </a:t>
            </a:r>
            <a:r>
              <a:rPr lang="ru-RU" dirty="0"/>
              <a:t>? </a:t>
            </a:r>
            <a:r>
              <a:rPr lang="ru-RU" dirty="0" smtClean="0"/>
              <a:t></a:t>
            </a:r>
          </a:p>
          <a:p>
            <a:r>
              <a:rPr lang="ru-RU" dirty="0" smtClean="0"/>
              <a:t> </a:t>
            </a:r>
            <a:r>
              <a:rPr lang="ru-RU" dirty="0"/>
              <a:t>Когда возникает выбор между верностью и предательством ? </a:t>
            </a:r>
            <a:endParaRPr lang="ru-RU" dirty="0" smtClean="0"/>
          </a:p>
        </p:txBody>
      </p:sp>
      <p:grpSp>
        <p:nvGrpSpPr>
          <p:cNvPr id="32" name="Group 7"/>
          <p:cNvGrpSpPr>
            <a:grpSpLocks/>
          </p:cNvGrpSpPr>
          <p:nvPr/>
        </p:nvGrpSpPr>
        <p:grpSpPr bwMode="auto">
          <a:xfrm>
            <a:off x="0" y="5203750"/>
            <a:ext cx="8564239" cy="533400"/>
            <a:chOff x="1286" y="2044"/>
            <a:chExt cx="3178" cy="336"/>
          </a:xfrm>
        </p:grpSpPr>
        <p:sp>
          <p:nvSpPr>
            <p:cNvPr id="3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gray">
            <a:xfrm rot="3419336">
              <a:off x="1216" y="2145"/>
              <a:ext cx="269" cy="13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6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679268" y="5248143"/>
            <a:ext cx="69363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0" name="Group 12"/>
          <p:cNvGrpSpPr>
            <a:grpSpLocks/>
          </p:cNvGrpSpPr>
          <p:nvPr/>
        </p:nvGrpSpPr>
        <p:grpSpPr bwMode="auto">
          <a:xfrm>
            <a:off x="0" y="5958017"/>
            <a:ext cx="8506986" cy="533400"/>
            <a:chOff x="1289" y="2654"/>
            <a:chExt cx="3175" cy="336"/>
          </a:xfrm>
        </p:grpSpPr>
        <p:sp>
          <p:nvSpPr>
            <p:cNvPr id="41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gray">
            <a:xfrm rot="3419336">
              <a:off x="1205" y="2772"/>
              <a:ext cx="294" cy="12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3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4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2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4491"/>
            <a:ext cx="9147359" cy="89889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Универсальное вступление</a:t>
            </a: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2965" y="1041024"/>
            <a:ext cx="7567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1382" y="1427230"/>
            <a:ext cx="763888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верность\измена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Верность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это понятие касается не только любви. Оно тесно связано с дружбой и моральным долгом перед самим собой. Быть верным себе - значит действовать на основе своих моральных принципов в сложных жизненных ситуациях. Быть верным в любви - значит уважать свою вторую половинку, не изменяя и не размышляя о возможности других отношений. Быть верным в дружбе - значит быть другу поддержкой и опорой, доказывать свои обещания действиями. Верность всегда требует работы над собой. Именно верный человек выглядит в глазах других людей по-настоящему красиво. Это можно подтвердить жизненными и литературными примерами.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это непостоянство, одно из отрицательных качеств личности. Оно может проявляться в отношении к любимым, близким, непостоянен человек может быть в своих взглядах. Почему люди осуждают непостоянство других? Потому что это – основа ненадёжности, которая может привести к более серьёзным последствиям, например, к  измене. Такие люди даже могут быть опасны. Это можно подтвердить жизненными и литературными примерами.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1818</TotalTime>
  <Words>992</Words>
  <Application>Microsoft Office PowerPoint</Application>
  <PresentationFormat>Экран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Методический конструктор  по направлению  «Верность и измена»  итогового сочинения - 2017/2018  подготовили: Аликина Кристина, Машкина Женя учитель: Мясоедова Н.В.     </vt:lpstr>
      <vt:lpstr>«Верность и измена»</vt:lpstr>
      <vt:lpstr>Цель работы:</vt:lpstr>
      <vt:lpstr>Значение слова «верность»</vt:lpstr>
      <vt:lpstr>Значение слова «измена»</vt:lpstr>
      <vt:lpstr>Высказывания известных людей о верности и измене</vt:lpstr>
      <vt:lpstr>Литература:</vt:lpstr>
      <vt:lpstr>Как могут быть сформулированы темы?</vt:lpstr>
      <vt:lpstr>Универсальное вступление</vt:lpstr>
      <vt:lpstr> Уникальное вступление </vt:lpstr>
      <vt:lpstr>Тезис</vt:lpstr>
      <vt:lpstr>Универсальное заключение</vt:lpstr>
      <vt:lpstr>Уникальное заключение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37</cp:lastModifiedBy>
  <cp:revision>83</cp:revision>
  <dcterms:created xsi:type="dcterms:W3CDTF">2014-11-21T11:00:06Z</dcterms:created>
  <dcterms:modified xsi:type="dcterms:W3CDTF">2017-10-13T10:18:43Z</dcterms:modified>
</cp:coreProperties>
</file>