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0" r:id="rId4"/>
    <p:sldId id="274" r:id="rId5"/>
    <p:sldId id="265" r:id="rId6"/>
    <p:sldId id="275" r:id="rId7"/>
    <p:sldId id="276" r:id="rId8"/>
    <p:sldId id="264" r:id="rId9"/>
    <p:sldId id="266" r:id="rId10"/>
    <p:sldId id="271" r:id="rId11"/>
    <p:sldId id="277" r:id="rId12"/>
    <p:sldId id="278" r:id="rId13"/>
    <p:sldId id="270" r:id="rId14"/>
    <p:sldId id="267" r:id="rId15"/>
    <p:sldId id="269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4" d="100"/>
          <a:sy n="54" d="100"/>
        </p:scale>
        <p:origin x="-202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2;&#1086;&#1080;%20&#1076;&#1086;&#1082;&#1091;&#1084;&#1077;&#1085;&#1090;&#1099;\Downloads\myzuka.ru_09_aprel_podsnezhnik.mp3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inmira/post-" TargetMode="External"/><Relationship Id="rId2" Type="http://schemas.openxmlformats.org/officeDocument/2006/relationships/hyperlink" Target="http://www.sunhome.ru/cards/1725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shkolu.ru/user/ermolick09/file/1193388/-" TargetMode="External"/><Relationship Id="rId5" Type="http://schemas.openxmlformats.org/officeDocument/2006/relationships/hyperlink" Target="http://tretyakovalena.ucoz.com/forum/8-22-12-" TargetMode="External"/><Relationship Id="rId4" Type="http://schemas.openxmlformats.org/officeDocument/2006/relationships/hyperlink" Target="http://karat773.ru/tags/-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0" name="Picture 16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УРОК РУССКОГО ЯЗЫКА В 3 КЛАССЕ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8500" b="1" dirty="0" smtClean="0">
                <a:solidFill>
                  <a:srgbClr val="C00000"/>
                </a:solidFill>
              </a:rPr>
              <a:t>Изменение</a:t>
            </a:r>
          </a:p>
          <a:p>
            <a:pPr algn="ctr">
              <a:buNone/>
            </a:pPr>
            <a:r>
              <a:rPr lang="ru-RU" sz="8500" b="1" dirty="0" smtClean="0">
                <a:solidFill>
                  <a:srgbClr val="C00000"/>
                </a:solidFill>
              </a:rPr>
              <a:t> имён прилагательных </a:t>
            </a:r>
          </a:p>
          <a:p>
            <a:pPr algn="ctr">
              <a:buNone/>
            </a:pPr>
            <a:r>
              <a:rPr lang="ru-RU" sz="8500" b="1" dirty="0" smtClean="0">
                <a:solidFill>
                  <a:srgbClr val="C00000"/>
                </a:solidFill>
              </a:rPr>
              <a:t>по родам </a:t>
            </a:r>
            <a:endParaRPr lang="ru-RU" sz="6000" b="1" dirty="0" smtClean="0">
              <a:solidFill>
                <a:srgbClr val="C00000"/>
              </a:solidFill>
            </a:endParaRPr>
          </a:p>
          <a:p>
            <a:pPr algn="r">
              <a:lnSpc>
                <a:spcPct val="110000"/>
              </a:lnSpc>
              <a:buNone/>
            </a:pPr>
            <a:endParaRPr lang="ru-RU" sz="1900" b="1" dirty="0" smtClean="0">
              <a:solidFill>
                <a:srgbClr val="0070C0"/>
              </a:solidFill>
            </a:endParaRPr>
          </a:p>
          <a:p>
            <a:pPr algn="r">
              <a:lnSpc>
                <a:spcPct val="110000"/>
              </a:lnSpc>
              <a:buNone/>
            </a:pPr>
            <a:endParaRPr lang="ru-RU" sz="1900" b="1" dirty="0" smtClean="0">
              <a:solidFill>
                <a:srgbClr val="0070C0"/>
              </a:solidFill>
            </a:endParaRPr>
          </a:p>
          <a:p>
            <a:pPr algn="ctr">
              <a:lnSpc>
                <a:spcPct val="110000"/>
              </a:lnSpc>
              <a:buNone/>
            </a:pP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ВЫПОЛНИЛА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                                   УЧИТЕЛЬ НАЧАЛЬНЫХ КЛАССОВ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1900" b="1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 ИВАНОВА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</a:rPr>
              <a:t>Е.Л.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dirty="0"/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Цель урока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Узнать способ определения рода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имени прилагательного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Тема урока</a:t>
            </a:r>
          </a:p>
          <a:p>
            <a:pPr>
              <a:buNone/>
            </a:pPr>
            <a:r>
              <a:rPr lang="ru-RU" sz="4300" b="1" dirty="0" smtClean="0">
                <a:solidFill>
                  <a:srgbClr val="0070C0"/>
                </a:solidFill>
              </a:rPr>
              <a:t>Изменение имён</a:t>
            </a:r>
          </a:p>
          <a:p>
            <a:pPr>
              <a:buNone/>
            </a:pPr>
            <a:r>
              <a:rPr lang="ru-RU" sz="4300" b="1" dirty="0" smtClean="0">
                <a:solidFill>
                  <a:srgbClr val="0070C0"/>
                </a:solidFill>
              </a:rPr>
              <a:t>прилагательных по родам</a:t>
            </a:r>
            <a:endParaRPr lang="ru-RU" sz="4300" b="1" dirty="0">
              <a:solidFill>
                <a:srgbClr val="0070C0"/>
              </a:solidFill>
            </a:endParaRPr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643306" y="1857364"/>
            <a:ext cx="107157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1785926"/>
            <a:ext cx="1214446" cy="107157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1857364"/>
            <a:ext cx="107157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Алгоритм 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9000" dirty="0" smtClean="0">
                <a:solidFill>
                  <a:srgbClr val="002060"/>
                </a:solidFill>
              </a:rPr>
              <a:t>1)найди существительное и определи его род</a:t>
            </a:r>
          </a:p>
          <a:p>
            <a:r>
              <a:rPr lang="ru-RU" sz="9000" dirty="0" smtClean="0">
                <a:solidFill>
                  <a:srgbClr val="002060"/>
                </a:solidFill>
              </a:rPr>
              <a:t>2)поставь от существительного вопрос к прилагательному</a:t>
            </a:r>
          </a:p>
          <a:p>
            <a:r>
              <a:rPr lang="ru-RU" sz="9000" dirty="0" smtClean="0">
                <a:solidFill>
                  <a:srgbClr val="002060"/>
                </a:solidFill>
              </a:rPr>
              <a:t>3)по роду  существительного  и вопросу определи род имени  прилагательного.</a:t>
            </a:r>
          </a:p>
          <a:p>
            <a:r>
              <a:rPr lang="ru-RU" sz="9000" dirty="0" smtClean="0">
                <a:solidFill>
                  <a:srgbClr val="002060"/>
                </a:solidFill>
              </a:rPr>
              <a:t>4) во множественном числе имена прилагательные рода не имеют.</a:t>
            </a:r>
          </a:p>
          <a:p>
            <a:pPr>
              <a:buNone/>
            </a:pPr>
            <a:endParaRPr lang="ru-RU" sz="8000" i="1" dirty="0">
              <a:solidFill>
                <a:srgbClr val="0070C0"/>
              </a:solidFill>
            </a:endParaRPr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643306" y="1857364"/>
            <a:ext cx="107157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1785926"/>
            <a:ext cx="1214446" cy="107157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1857364"/>
            <a:ext cx="107157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3" name="Picture 3" descr="C:\Documents and Settings\User\Рабочий стол\img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8567" t="11995" r="1464" b="13820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Почему ветреница имеет такое название?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myzuka.ru_09_aprel_podsnezhnik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  <p:pic>
        <p:nvPicPr>
          <p:cNvPr id="5122" name="Picture 2" descr="Картинка 2 из 7169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1500174"/>
            <a:ext cx="6858048" cy="51435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409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643998" cy="6858000"/>
          </a:xfrm>
        </p:spPr>
        <p:txBody>
          <a:bodyPr>
            <a:normAutofit fontScale="92500" lnSpcReduction="20000"/>
          </a:bodyPr>
          <a:lstStyle/>
          <a:p>
            <a:endParaRPr lang="ru-RU" i="1" dirty="0" smtClean="0"/>
          </a:p>
          <a:p>
            <a:pPr>
              <a:buNone/>
            </a:pPr>
            <a:r>
              <a:rPr lang="ru-RU" sz="6000" i="1" dirty="0" smtClean="0">
                <a:solidFill>
                  <a:srgbClr val="C00000"/>
                </a:solidFill>
              </a:rPr>
              <a:t>Я должен над цветами наклониться</a:t>
            </a:r>
            <a:endParaRPr lang="ru-RU" sz="6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6000" i="1" dirty="0" smtClean="0">
                <a:solidFill>
                  <a:srgbClr val="C00000"/>
                </a:solidFill>
              </a:rPr>
              <a:t>Не для того, чтоб рвать или срезать.</a:t>
            </a:r>
            <a:endParaRPr lang="ru-RU" sz="6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6000" i="1" dirty="0" smtClean="0">
                <a:solidFill>
                  <a:srgbClr val="C00000"/>
                </a:solidFill>
              </a:rPr>
              <a:t>А чтоб увидеть добрые их лица</a:t>
            </a:r>
            <a:endParaRPr lang="ru-RU" sz="6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6000" i="1" dirty="0" smtClean="0">
                <a:solidFill>
                  <a:srgbClr val="C00000"/>
                </a:solidFill>
              </a:rPr>
              <a:t>И доброе лицо им показать!</a:t>
            </a:r>
            <a:endParaRPr lang="ru-RU" sz="60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За что растение назвали медуницей?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Картинка 4 из 89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14422"/>
            <a:ext cx="7215238" cy="54114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http://www.sunhome.ru/cards/17257</a:t>
            </a:r>
            <a:r>
              <a:rPr lang="ru-RU" dirty="0" smtClean="0"/>
              <a:t> - к слайду 3</a:t>
            </a:r>
          </a:p>
          <a:p>
            <a:r>
              <a:rPr lang="en-US" dirty="0" smtClean="0">
                <a:hlinkClick r:id="rId3"/>
              </a:rPr>
              <a:t>http://www.liveinternet.ru/users/inmira/post</a:t>
            </a:r>
            <a:r>
              <a:rPr lang="ru-RU" dirty="0" smtClean="0">
                <a:hlinkClick r:id="rId3"/>
              </a:rPr>
              <a:t>-</a:t>
            </a:r>
            <a:r>
              <a:rPr lang="ru-RU" dirty="0" smtClean="0"/>
              <a:t>  фон для слайдов</a:t>
            </a:r>
          </a:p>
          <a:p>
            <a:r>
              <a:rPr lang="en-US" dirty="0" smtClean="0">
                <a:hlinkClick r:id="rId4"/>
              </a:rPr>
              <a:t>http://karat773.ru/tags/</a:t>
            </a:r>
            <a:r>
              <a:rPr lang="ru-RU" dirty="0" smtClean="0">
                <a:hlinkClick r:id="rId4"/>
              </a:rPr>
              <a:t>-</a:t>
            </a:r>
            <a:r>
              <a:rPr lang="ru-RU" dirty="0" smtClean="0"/>
              <a:t> к слайду 5</a:t>
            </a:r>
          </a:p>
          <a:p>
            <a:r>
              <a:rPr lang="en-US" dirty="0" smtClean="0">
                <a:hlinkClick r:id="rId5"/>
              </a:rPr>
              <a:t>http://tretyakovalena.ucoz.com/forum/8-22-12</a:t>
            </a:r>
            <a:r>
              <a:rPr lang="ru-RU" dirty="0" smtClean="0">
                <a:hlinkClick r:id="rId5"/>
              </a:rPr>
              <a:t>-</a:t>
            </a:r>
            <a:r>
              <a:rPr lang="ru-RU" dirty="0" smtClean="0"/>
              <a:t> ветреница</a:t>
            </a:r>
          </a:p>
          <a:p>
            <a:r>
              <a:rPr lang="en-US" dirty="0" smtClean="0">
                <a:hlinkClick r:id="rId6"/>
              </a:rPr>
              <a:t>http://www.proshkolu.ru/user/ermolick09/file/1193388/</a:t>
            </a:r>
            <a:r>
              <a:rPr lang="ru-RU" dirty="0" smtClean="0">
                <a:hlinkClick r:id="rId6"/>
              </a:rPr>
              <a:t>-</a:t>
            </a:r>
            <a:r>
              <a:rPr lang="ru-RU" dirty="0" smtClean="0"/>
              <a:t> медуница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Картинка 369 из 214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833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Картинка 17 из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0"/>
            <a:ext cx="4572000" cy="680857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29256" y="1714488"/>
            <a:ext cx="350046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Юннат (юный натуралист)-участник детского кружка по изучению природы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Спишите 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://festival.1september.ru/articles/581133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85992"/>
            <a:ext cx="7643866" cy="7706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AutoShape 2" descr="Цветы из гофрированной бумаги: Изготовление из отдельных лепестков &quot; Журнал SOUL. . Здоровье и красота, мода и стиль, диеты и п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Autofit/>
          </a:bodyPr>
          <a:lstStyle/>
          <a:p>
            <a:r>
              <a:rPr lang="ru-RU" sz="9600" i="1" dirty="0" smtClean="0">
                <a:solidFill>
                  <a:srgbClr val="002060"/>
                </a:solidFill>
              </a:rPr>
              <a:t/>
            </a:r>
            <a:br>
              <a:rPr lang="ru-RU" sz="9600" i="1" dirty="0" smtClean="0">
                <a:solidFill>
                  <a:srgbClr val="002060"/>
                </a:solidFill>
              </a:rPr>
            </a:br>
            <a:r>
              <a:rPr lang="ru-RU" sz="9600" i="1" dirty="0" smtClean="0">
                <a:solidFill>
                  <a:srgbClr val="002060"/>
                </a:solidFill>
              </a:rPr>
              <a:t>аккуратный</a:t>
            </a:r>
            <a:br>
              <a:rPr lang="ru-RU" sz="9600" i="1" dirty="0" smtClean="0">
                <a:solidFill>
                  <a:srgbClr val="002060"/>
                </a:solidFill>
              </a:rPr>
            </a:br>
            <a:r>
              <a:rPr lang="ru-RU" sz="9600" i="1" dirty="0" smtClean="0">
                <a:solidFill>
                  <a:srgbClr val="002060"/>
                </a:solidFill>
              </a:rPr>
              <a:t>праздничный</a:t>
            </a:r>
            <a:br>
              <a:rPr lang="ru-RU" sz="9600" i="1" dirty="0" smtClean="0">
                <a:solidFill>
                  <a:srgbClr val="002060"/>
                </a:solidFill>
              </a:rPr>
            </a:br>
            <a:r>
              <a:rPr lang="ru-RU" sz="9600" i="1" dirty="0" smtClean="0">
                <a:solidFill>
                  <a:srgbClr val="002060"/>
                </a:solidFill>
              </a:rPr>
              <a:t>чёрный</a:t>
            </a:r>
            <a:br>
              <a:rPr lang="ru-RU" sz="9600" i="1" dirty="0" smtClean="0">
                <a:solidFill>
                  <a:srgbClr val="002060"/>
                </a:solidFill>
              </a:rPr>
            </a:br>
            <a:r>
              <a:rPr lang="ru-RU" sz="9600" i="1" dirty="0" smtClean="0">
                <a:solidFill>
                  <a:srgbClr val="002060"/>
                </a:solidFill>
              </a:rPr>
              <a:t>русский</a:t>
            </a:r>
            <a:br>
              <a:rPr lang="ru-RU" sz="9600" i="1" dirty="0" smtClean="0">
                <a:solidFill>
                  <a:srgbClr val="002060"/>
                </a:solidFill>
              </a:rPr>
            </a:br>
            <a:endParaRPr lang="ru-RU" sz="96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AutoShape 2" descr="Цветы из гофрированной бумаги: Изготовление из отдельных лепестков &quot; Журнал SOUL. . Здоровье и красота, мода и стиль, диеты и п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Documents and Settings\User\Рабочий стол\690056_7815-0x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702" y="0"/>
            <a:ext cx="915591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24878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AutoShape 2" descr="Цветы из гофрированной бумаги: Изготовление из отдельных лепестков &quot; Журнал SOUL. . Здоровье и красота, мода и стиль, диеты и п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1. Пробудились  цветочки. 2.  Первый </a:t>
            </a:r>
            <a:r>
              <a:rPr lang="ru-RU" sz="3600" b="1" dirty="0" smtClean="0">
                <a:solidFill>
                  <a:srgbClr val="FF0000"/>
                </a:solidFill>
              </a:rPr>
              <a:t>весенний</a:t>
            </a:r>
            <a:r>
              <a:rPr lang="ru-RU" sz="3600" b="1" dirty="0" smtClean="0">
                <a:solidFill>
                  <a:srgbClr val="002060"/>
                </a:solidFill>
              </a:rPr>
              <a:t> цветок – нежный подснежник.</a:t>
            </a: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3.</a:t>
            </a: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Днём на проталинке появились </a:t>
            </a:r>
            <a:r>
              <a:rPr lang="ru-RU" sz="3600" b="1" dirty="0" smtClean="0">
                <a:solidFill>
                  <a:srgbClr val="FF0000"/>
                </a:solidFill>
              </a:rPr>
              <a:t>жёлтые</a:t>
            </a:r>
            <a:r>
              <a:rPr lang="ru-RU" sz="3600" b="1" dirty="0" smtClean="0">
                <a:solidFill>
                  <a:srgbClr val="002060"/>
                </a:solidFill>
              </a:rPr>
              <a:t> головки мать-и-мачехи. 4. Поднялась с земли и расцвела </a:t>
            </a:r>
            <a:r>
              <a:rPr lang="ru-RU" sz="3600" b="1" dirty="0" smtClean="0">
                <a:solidFill>
                  <a:srgbClr val="FF0000"/>
                </a:solidFill>
              </a:rPr>
              <a:t>душистая</a:t>
            </a:r>
            <a:r>
              <a:rPr lang="ru-RU" sz="3600" b="1" dirty="0" smtClean="0">
                <a:solidFill>
                  <a:srgbClr val="002060"/>
                </a:solidFill>
              </a:rPr>
              <a:t> медуница. 5. Тянутся к весеннему солнцу  стебельки с нежными цветами.</a:t>
            </a:r>
            <a:r>
              <a:rPr lang="ru-RU" sz="9600" b="1" dirty="0" smtClean="0">
                <a:solidFill>
                  <a:srgbClr val="002060"/>
                </a:solidFill>
              </a:rPr>
              <a:t/>
            </a:r>
            <a:br>
              <a:rPr lang="ru-RU" sz="9600" b="1" dirty="0" smtClean="0">
                <a:solidFill>
                  <a:srgbClr val="002060"/>
                </a:solidFill>
              </a:rPr>
            </a:br>
            <a:r>
              <a:rPr lang="ru-RU" sz="9600" b="1" i="1" dirty="0" smtClean="0">
                <a:solidFill>
                  <a:srgbClr val="002060"/>
                </a:solidFill>
              </a:rPr>
              <a:t/>
            </a:r>
            <a:br>
              <a:rPr lang="ru-RU" sz="9600" b="1" i="1" dirty="0" smtClean="0">
                <a:solidFill>
                  <a:srgbClr val="002060"/>
                </a:solidFill>
              </a:rPr>
            </a:br>
            <a:r>
              <a:rPr lang="ru-RU" sz="9600" i="1" dirty="0" smtClean="0">
                <a:solidFill>
                  <a:srgbClr val="002060"/>
                </a:solidFill>
              </a:rPr>
              <a:t/>
            </a:r>
            <a:br>
              <a:rPr lang="ru-RU" sz="9600" i="1" dirty="0" smtClean="0">
                <a:solidFill>
                  <a:srgbClr val="002060"/>
                </a:solidFill>
              </a:rPr>
            </a:br>
            <a:endParaRPr lang="ru-RU" sz="96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Картинка 13 из 763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9286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 ПОДСНЕЖНИК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643306" y="1857364"/>
            <a:ext cx="107157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1785926"/>
            <a:ext cx="1214446" cy="107157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1857364"/>
            <a:ext cx="107157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Картинка 2 из 9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Проверь себя!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b="1" i="1" dirty="0" smtClean="0">
                <a:solidFill>
                  <a:srgbClr val="0070C0"/>
                </a:solidFill>
              </a:rPr>
              <a:t>Весенний - м.р.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0070C0"/>
                </a:solidFill>
              </a:rPr>
              <a:t>Жёлтые – ?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0070C0"/>
                </a:solidFill>
              </a:rPr>
              <a:t>Душистая- ж.р.</a:t>
            </a:r>
          </a:p>
          <a:p>
            <a:pPr>
              <a:buNone/>
            </a:pPr>
            <a:endParaRPr lang="ru-RU" sz="8000" i="1" dirty="0">
              <a:solidFill>
                <a:srgbClr val="0070C0"/>
              </a:solidFill>
            </a:endParaRPr>
          </a:p>
        </p:txBody>
      </p:sp>
      <p:sp>
        <p:nvSpPr>
          <p:cNvPr id="16386" name="AutoShape 2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Картинка 8 из 155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173</Words>
  <PresentationFormat>Экран (4:3)</PresentationFormat>
  <Paragraphs>54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УРОК РУССКОГО ЯЗЫКА В 3 КЛАССЕ</vt:lpstr>
      <vt:lpstr>Слайд 2</vt:lpstr>
      <vt:lpstr>Слайд 3</vt:lpstr>
      <vt:lpstr>Спишите </vt:lpstr>
      <vt:lpstr> аккуратный праздничный чёрный русский </vt:lpstr>
      <vt:lpstr>Слайд 6</vt:lpstr>
      <vt:lpstr>         1. Пробудились  цветочки. 2.  Первый весенний цветок – нежный подснежник. 3. Днём на проталинке появились жёлтые головки мать-и-мачехи. 4. Поднялась с земли и расцвела душистая медуница. 5. Тянутся к весеннему солнцу  стебельки с нежными цветами.   </vt:lpstr>
      <vt:lpstr>Слайд 8</vt:lpstr>
      <vt:lpstr>Проверь себя!</vt:lpstr>
      <vt:lpstr>Цель урока</vt:lpstr>
      <vt:lpstr>Алгоритм </vt:lpstr>
      <vt:lpstr>Слайд 12</vt:lpstr>
      <vt:lpstr>Почему ветреница имеет такое название?</vt:lpstr>
      <vt:lpstr>Слайд 14</vt:lpstr>
      <vt:lpstr>За что растение назвали медуницей?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</cp:lastModifiedBy>
  <cp:revision>27</cp:revision>
  <dcterms:modified xsi:type="dcterms:W3CDTF">2017-10-14T09:55:37Z</dcterms:modified>
</cp:coreProperties>
</file>