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7" r:id="rId10"/>
    <p:sldId id="265" r:id="rId11"/>
    <p:sldId id="275" r:id="rId12"/>
    <p:sldId id="274" r:id="rId13"/>
    <p:sldId id="278" r:id="rId14"/>
    <p:sldId id="273" r:id="rId15"/>
    <p:sldId id="280" r:id="rId16"/>
    <p:sldId id="266" r:id="rId17"/>
    <p:sldId id="268" r:id="rId18"/>
    <p:sldId id="288" r:id="rId19"/>
    <p:sldId id="272" r:id="rId20"/>
    <p:sldId id="282" r:id="rId21"/>
    <p:sldId id="270" r:id="rId22"/>
    <p:sldId id="287" r:id="rId23"/>
    <p:sldId id="271" r:id="rId24"/>
    <p:sldId id="269" r:id="rId25"/>
    <p:sldId id="284" r:id="rId26"/>
    <p:sldId id="285" r:id="rId27"/>
    <p:sldId id="286" r:id="rId28"/>
    <p:sldId id="283" r:id="rId29"/>
    <p:sldId id="277" r:id="rId30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F1FFA-4081-4CA5-B8E4-B6AA4802AD3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DC1EE-C28F-4EF0-8839-469792EFC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409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F1FFA-4081-4CA5-B8E4-B6AA4802AD3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DC1EE-C28F-4EF0-8839-469792EFC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300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F1FFA-4081-4CA5-B8E4-B6AA4802AD3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DC1EE-C28F-4EF0-8839-469792EFC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986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F1FFA-4081-4CA5-B8E4-B6AA4802AD3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DC1EE-C28F-4EF0-8839-469792EFC1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1649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F1FFA-4081-4CA5-B8E4-B6AA4802AD3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DC1EE-C28F-4EF0-8839-469792EFC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023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F1FFA-4081-4CA5-B8E4-B6AA4802AD3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DC1EE-C28F-4EF0-8839-469792EFC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237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F1FFA-4081-4CA5-B8E4-B6AA4802AD3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DC1EE-C28F-4EF0-8839-469792EFC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931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F1FFA-4081-4CA5-B8E4-B6AA4802AD3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DC1EE-C28F-4EF0-8839-469792EFC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2047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F1FFA-4081-4CA5-B8E4-B6AA4802AD3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DC1EE-C28F-4EF0-8839-469792EFC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901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F1FFA-4081-4CA5-B8E4-B6AA4802AD3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DC1EE-C28F-4EF0-8839-469792EFC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845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F1FFA-4081-4CA5-B8E4-B6AA4802AD3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DC1EE-C28F-4EF0-8839-469792EFC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568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F1FFA-4081-4CA5-B8E4-B6AA4802AD3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DC1EE-C28F-4EF0-8839-469792EFC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076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F1FFA-4081-4CA5-B8E4-B6AA4802AD3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DC1EE-C28F-4EF0-8839-469792EFC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401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F1FFA-4081-4CA5-B8E4-B6AA4802AD3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DC1EE-C28F-4EF0-8839-469792EFC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101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F1FFA-4081-4CA5-B8E4-B6AA4802AD3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DC1EE-C28F-4EF0-8839-469792EFC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481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F1FFA-4081-4CA5-B8E4-B6AA4802AD3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DC1EE-C28F-4EF0-8839-469792EFC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02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F1FFA-4081-4CA5-B8E4-B6AA4802AD3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DC1EE-C28F-4EF0-8839-469792EFC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435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1AF1FFA-4081-4CA5-B8E4-B6AA4802AD3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DC1EE-C28F-4EF0-8839-469792EFC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2465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7" Type="http://schemas.openxmlformats.org/officeDocument/2006/relationships/image" Target="../media/image80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955" y="452718"/>
            <a:ext cx="9777880" cy="1400530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«Средняя школа № 41» </a:t>
            </a:r>
            <a:r>
              <a:rPr lang="ru-RU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Петропавловск-Камчатского </a:t>
            </a:r>
            <a:r>
              <a:rPr lang="ru-RU" sz="28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</a:t>
            </a:r>
            <a:r>
              <a:rPr lang="ru-RU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округа</a:t>
            </a:r>
            <a:br>
              <a:rPr lang="ru-RU" sz="28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</a:t>
            </a:r>
            <a:r>
              <a:rPr lang="ru-RU" sz="2800" dirty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br>
              <a:rPr lang="ru-RU" sz="5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кабинета ОБЖ</a:t>
            </a:r>
            <a:br>
              <a:rPr lang="ru-RU" sz="5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</a:t>
            </a:r>
            <a:b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err="1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Коцай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Владимировна</a:t>
            </a:r>
            <a:endParaRPr lang="ru-RU" sz="28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36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237" y="313899"/>
            <a:ext cx="9404723" cy="1141221"/>
          </a:xfrm>
        </p:spPr>
        <p:txBody>
          <a:bodyPr/>
          <a:lstStyle/>
          <a:p>
            <a: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Нормативно-правовые документы</a:t>
            </a:r>
            <a:endParaRPr lang="ru-RU" sz="48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739" y="1994832"/>
            <a:ext cx="3764642" cy="25575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3909" y="1959322"/>
            <a:ext cx="3457435" cy="25930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4159" y="1994832"/>
            <a:ext cx="2549879" cy="26187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656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109183"/>
            <a:ext cx="9466880" cy="1173708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Программы, учебники, средства контроля, рабочие тетради по ОБЖ</a:t>
            </a:r>
            <a:endParaRPr lang="ru-RU" sz="48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5137" y="2012027"/>
            <a:ext cx="3116182" cy="21964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5269" y="4685868"/>
            <a:ext cx="3116182" cy="19508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11" y="2012027"/>
            <a:ext cx="2656646" cy="2246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43833" y="1995381"/>
            <a:ext cx="2576211" cy="2213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6529" y="4635137"/>
            <a:ext cx="2736462" cy="20523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7049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407" y="338425"/>
            <a:ext cx="9221220" cy="912058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 и методические пособия (медицина)</a:t>
            </a:r>
            <a:endParaRPr lang="ru-RU" sz="48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4006" y="4162396"/>
            <a:ext cx="3201562" cy="24011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2067" y="1965474"/>
            <a:ext cx="4763067" cy="18412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407" y="4162396"/>
            <a:ext cx="4326340" cy="24195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129697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32012" y="248002"/>
            <a:ext cx="11313993" cy="1400530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 и </a:t>
            </a:r>
            <a: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</a:t>
            </a:r>
            <a:b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пособия (вредные привычки, туризм)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88579" y="2536125"/>
            <a:ext cx="3619395" cy="24208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123" y="2536125"/>
            <a:ext cx="2634017" cy="24208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01413" y="2536125"/>
            <a:ext cx="2921187" cy="24208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6893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 и методические пособия </a:t>
            </a:r>
            <a: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(ОВС, ПДД)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62" y="2647665"/>
            <a:ext cx="2943367" cy="2207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834" y="2647665"/>
            <a:ext cx="2941853" cy="22063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7502" y="2647665"/>
            <a:ext cx="4725923" cy="2060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8078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126" y="166115"/>
            <a:ext cx="10255550" cy="1400530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 и методические пособия </a:t>
            </a:r>
            <a: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(патриотическое воспитание)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670" y="2265528"/>
            <a:ext cx="4181983" cy="29669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8788" y="2265529"/>
            <a:ext cx="4347184" cy="30203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537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503" y="231549"/>
            <a:ext cx="9404723" cy="1400530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Учебно-наглядные пособия (наборы плакатов)</a:t>
            </a:r>
            <a:endParaRPr lang="ru-RU" sz="48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383" y="2044494"/>
            <a:ext cx="2642130" cy="19815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929" y="2019171"/>
            <a:ext cx="2675892" cy="20069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4237" y="2005278"/>
            <a:ext cx="3170831" cy="20208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857" y="4475175"/>
            <a:ext cx="2607656" cy="17124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6043" y="2005278"/>
            <a:ext cx="1860117" cy="20771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9237" y="4453788"/>
            <a:ext cx="4148920" cy="17338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25134" y="4453788"/>
            <a:ext cx="3178252" cy="18073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58911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Учебно-наглядные пособия (наборы плакатов)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9241" y="2702555"/>
            <a:ext cx="3944204" cy="28657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5123" y="2293003"/>
            <a:ext cx="2625711" cy="36848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97885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3341" y="261649"/>
            <a:ext cx="9404723" cy="1400530"/>
          </a:xfrm>
        </p:spPr>
        <p:txBody>
          <a:bodyPr/>
          <a:lstStyle/>
          <a:p>
            <a:r>
              <a:rPr lang="ru-RU" sz="4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Стенды (в кабинете </a:t>
            </a:r>
            <a: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ОБЖ)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514" y="1377000"/>
            <a:ext cx="2051787" cy="26822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80036" y="4353636"/>
            <a:ext cx="2733000" cy="22479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3856" y="1296537"/>
            <a:ext cx="2399094" cy="28114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2301" y="1296537"/>
            <a:ext cx="2448934" cy="27604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38781" y="1271048"/>
            <a:ext cx="2063279" cy="2748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1575" y="4353636"/>
            <a:ext cx="2138845" cy="23610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76091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440" y="462655"/>
            <a:ext cx="9275811" cy="815099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Стенды (в коридорах)</a:t>
            </a:r>
            <a:endParaRPr lang="ru-RU" sz="48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8991" y="4488510"/>
            <a:ext cx="3875963" cy="19379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2943" y="1832459"/>
            <a:ext cx="2612605" cy="21573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9440" y="4158629"/>
            <a:ext cx="2261161" cy="25977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71588" y="4282625"/>
            <a:ext cx="3794370" cy="23497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3344" y="1832459"/>
            <a:ext cx="3070458" cy="21558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9798" y="1832459"/>
            <a:ext cx="3055349" cy="21558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6392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7558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цели развития кабинета:</a:t>
            </a:r>
            <a:endParaRPr lang="ru-RU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5201" y="1842448"/>
            <a:ext cx="8946541" cy="581394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средствами кабинета ОБЖ условий для развития творческого потенциала личности обучающихся на уроке и во внеурочное время через формирование и развитие ключевых компетентностей: учебно-познавательной, ценностно-смысловой, социально-трудовой, компетентности личностного самосовершенствования;</a:t>
            </a:r>
          </a:p>
          <a:p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роли кабинета ОБЖ в формировании у учащихся высокого патриотического сознания, чувства верности своему Отечеству, готовности к выполнению гражданского долга и конституционных обязанностей по защите интересов Родины;</a:t>
            </a:r>
          </a:p>
        </p:txBody>
      </p:sp>
    </p:spTree>
    <p:extLst>
      <p:ext uri="{BB962C8B-B14F-4D97-AF65-F5344CB8AC3E}">
        <p14:creationId xmlns:p14="http://schemas.microsoft.com/office/powerpoint/2010/main" val="350516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47" y="234354"/>
            <a:ext cx="10050834" cy="1400530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Документация по гражданской обороне и чрезвычайным ситуациям</a:t>
            </a:r>
            <a:endParaRPr lang="ru-RU" sz="48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9633" y="2392089"/>
            <a:ext cx="4499095" cy="37156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5957" y="2392089"/>
            <a:ext cx="5513696" cy="2593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85715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6503" y="261649"/>
            <a:ext cx="10708184" cy="1400530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Учебно-практическое и учебно-лабораторное </a:t>
            </a:r>
            <a: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(СИЗ)</a:t>
            </a:r>
            <a:endParaRPr lang="ru-RU" sz="48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7544" y="4459742"/>
            <a:ext cx="2624160" cy="19681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6503" y="2099052"/>
            <a:ext cx="4048835" cy="1845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16"/>
          <a:stretch/>
        </p:blipFill>
        <p:spPr>
          <a:xfrm>
            <a:off x="7504186" y="2170842"/>
            <a:ext cx="4267518" cy="16305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449" y="4381049"/>
            <a:ext cx="3966824" cy="21255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7220" y="4298065"/>
            <a:ext cx="2871430" cy="22914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73969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013" y="316241"/>
            <a:ext cx="10658554" cy="912058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Учебно-практическое и учебно-лабораторное </a:t>
            </a:r>
            <a: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оборудование(ПБ)</a:t>
            </a:r>
            <a:endParaRPr lang="ru-RU" sz="48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225" y="2440033"/>
            <a:ext cx="4772050" cy="35790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034" y="2849873"/>
            <a:ext cx="4776772" cy="27593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413896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308" y="234353"/>
            <a:ext cx="10549720" cy="1400530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Учебно-практическое и учебно-лабораторное </a:t>
            </a:r>
            <a: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(туризм)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9493" y="2093619"/>
            <a:ext cx="3575713" cy="23155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8830" y="2093620"/>
            <a:ext cx="3779948" cy="23155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7674" y="4551687"/>
            <a:ext cx="3885498" cy="21781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12988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207058"/>
            <a:ext cx="9404723" cy="1400530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Учебно-практическое и учебно-лабораторное оборудование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11" y="4301889"/>
            <a:ext cx="2511188" cy="20926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0333" y="2233682"/>
            <a:ext cx="4562121" cy="16286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50744" y="2233682"/>
            <a:ext cx="4576146" cy="17332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05"/>
          <a:stretch/>
        </p:blipFill>
        <p:spPr>
          <a:xfrm>
            <a:off x="4426074" y="4372972"/>
            <a:ext cx="4100627" cy="20471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27139" y="2743201"/>
            <a:ext cx="1141863" cy="38486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23045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357" y="276467"/>
            <a:ext cx="10740788" cy="939354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Учебно-практическое и учебно-лабораторное оборудование(медицина)</a:t>
            </a:r>
            <a:endParaRPr lang="ru-RU" sz="48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37" y="1955583"/>
            <a:ext cx="2945999" cy="20295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8105" y="1955583"/>
            <a:ext cx="3229292" cy="20841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11921" y="2074457"/>
            <a:ext cx="3715888" cy="13920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37" y="4285395"/>
            <a:ext cx="2775930" cy="21290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275"/>
          <a:stretch/>
        </p:blipFill>
        <p:spPr>
          <a:xfrm>
            <a:off x="4548044" y="4285395"/>
            <a:ext cx="2400859" cy="21290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15701" y="4244448"/>
            <a:ext cx="3866789" cy="22998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5848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7687" y="179763"/>
            <a:ext cx="11273051" cy="1400530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Учебно-практическое и </a:t>
            </a:r>
            <a: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учебно-лабораторное оборудование(медицина</a:t>
            </a:r>
            <a:r>
              <a:rPr lang="ru-RU" sz="4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857" y="2086969"/>
            <a:ext cx="3476813" cy="22632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3128" y="2084694"/>
            <a:ext cx="4706157" cy="22687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796" y="4803945"/>
            <a:ext cx="4622042" cy="18281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4260" y="4609531"/>
            <a:ext cx="2696713" cy="20225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14656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986" y="302593"/>
            <a:ext cx="9404723" cy="1400530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Учебно-практическое и учебно-лабораторное </a:t>
            </a:r>
            <a: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(ОВС)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20657" y="2606722"/>
            <a:ext cx="5594349" cy="31776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112956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Электронные учебные пособия</a:t>
            </a:r>
            <a:endParaRPr lang="ru-RU" sz="48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11" y="1853246"/>
            <a:ext cx="4486431" cy="29752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1910" y="1853247"/>
            <a:ext cx="4230494" cy="29752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25168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8816" y="384480"/>
            <a:ext cx="9404723" cy="1400530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Портреты</a:t>
            </a:r>
            <a:endParaRPr lang="ru-RU" sz="48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5593" y="1542196"/>
            <a:ext cx="8504697" cy="32891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746913" y="5363570"/>
            <a:ext cx="3179929" cy="6414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Президент РФ</a:t>
            </a:r>
          </a:p>
          <a:p>
            <a:pPr algn="ctr"/>
            <a:r>
              <a:rPr lang="ru-RU" dirty="0" smtClean="0"/>
              <a:t>Путин В. В.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34835" y="5363570"/>
            <a:ext cx="3179929" cy="6414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Министр обороны </a:t>
            </a:r>
          </a:p>
          <a:p>
            <a:pPr algn="ctr"/>
            <a:r>
              <a:rPr lang="ru-RU" dirty="0" smtClean="0"/>
              <a:t>Шойгу С. 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5856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6709" y="920154"/>
            <a:ext cx="8946541" cy="5098509"/>
          </a:xfrm>
        </p:spPr>
        <p:txBody>
          <a:bodyPr>
            <a:normAutofit/>
          </a:bodyPr>
          <a:lstStyle/>
          <a:p>
            <a:pPr lvl="0">
              <a:buClr>
                <a:srgbClr val="1E5155">
                  <a:lumMod val="40000"/>
                  <a:lumOff val="60000"/>
                </a:srgbClr>
              </a:buClr>
            </a:pPr>
            <a:r>
              <a:rPr lang="ru-RU" sz="24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развития положительной мотивации к изучению основ безопасности жизнедеятельности как одного из факторов развития учебных возможностей обучающихся и их успешности в  обучении</a:t>
            </a:r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>
              <a:buClr>
                <a:srgbClr val="1E5155">
                  <a:lumMod val="40000"/>
                  <a:lumOff val="60000"/>
                </a:srgbClr>
              </a:buClr>
            </a:pPr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sz="24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ответственности у учащихся за  жизнь и здоровье: своё и окружающих, подготовка учащихся к действиям в опасных для жизни и здоровья ситуациях, совершенствование умений и навыков школьников по оказанию само- и взаимопомощи;</a:t>
            </a:r>
          </a:p>
          <a:p>
            <a:pPr lvl="0">
              <a:buClr>
                <a:srgbClr val="1E5155">
                  <a:lumMod val="40000"/>
                  <a:lumOff val="60000"/>
                </a:srgbClr>
              </a:buClr>
            </a:pPr>
            <a:r>
              <a:rPr lang="ru-RU" sz="24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на базе кабинета работы по профессиональной ориентации будущих выпускников, желающих связать свою жизнь с армией.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9385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9841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Оснащение кабинета:</a:t>
            </a:r>
            <a:endParaRPr lang="ru-RU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1351128"/>
            <a:ext cx="8946541" cy="507696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Типовое оборудование (учительский стол, ученические столы, стулья, шкафы);</a:t>
            </a:r>
          </a:p>
          <a:p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Ноутбук;</a:t>
            </a:r>
          </a:p>
          <a:p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Мультимедийный проектор;</a:t>
            </a:r>
          </a:p>
          <a:p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Экран;</a:t>
            </a:r>
          </a:p>
          <a:p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приборы (войсковой прибор химической разведки, дозиметр, противогазы);</a:t>
            </a:r>
          </a:p>
          <a:p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Наглядные пособия (макеты мин, гранат);</a:t>
            </a:r>
          </a:p>
          <a:p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литература;</a:t>
            </a:r>
          </a:p>
          <a:p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Видеотека мультимедийной учебной продукции;</a:t>
            </a:r>
          </a:p>
          <a:p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Раздаточный материал.</a:t>
            </a:r>
            <a:endParaRPr lang="ru-RU" sz="24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53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развития кабинета.</a:t>
            </a:r>
            <a:b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Методическое обеспечение учебно-воспитательного процесса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обеспечение преподавания ОБЖ;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новых по содержанию и форме методов военно-патриотического воспитания;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методической помощи педагогическому коллективу в разработке и проведении уроков и внеклассных мероприятий по безопасности жизнедеятельности, военно-патриотической тематике;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уроков ОБЖ на более высоком теоретическом и научно-методическом уровне;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372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557216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2. Военно-патриотическое воспитание</a:t>
            </a:r>
            <a:endParaRPr lang="ru-RU" sz="2800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1009934"/>
            <a:ext cx="8946541" cy="5459105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новых по содержанию и форме методов военно-патриотического воспитания;</a:t>
            </a:r>
          </a:p>
          <a:p>
            <a:pPr>
              <a:buClr>
                <a:srgbClr val="1E5155">
                  <a:lumMod val="40000"/>
                  <a:lumOff val="60000"/>
                </a:srgbClr>
              </a:buCl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развития положительной мотивации к изучению основ безопасности жизнедеятельности как одного из факторов развития учебных возможностей обучающихся и их успешности в  </a:t>
            </a:r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обучении;</a:t>
            </a:r>
          </a:p>
          <a:p>
            <a:pPr lvl="0">
              <a:buClr>
                <a:srgbClr val="1E5155">
                  <a:lumMod val="40000"/>
                  <a:lumOff val="60000"/>
                </a:srgbClr>
              </a:buCl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24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уроков ОБЖ на более высоком теоретическом и научно-методическом уровне</a:t>
            </a:r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>
              <a:buClr>
                <a:srgbClr val="1E5155">
                  <a:lumMod val="40000"/>
                  <a:lumOff val="60000"/>
                </a:srgbClr>
              </a:buCl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помощи заместителю директора по воспитательной работе, педагогу-организатору, классным руководителям в организации и проведении военно-патриотических мероприятий;</a:t>
            </a:r>
          </a:p>
          <a:p>
            <a:pPr lvl="0">
              <a:buClr>
                <a:srgbClr val="1E5155">
                  <a:lumMod val="40000"/>
                  <a:lumOff val="60000"/>
                </a:srgbClr>
              </a:buCl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и обсуждение кинофильмов о войне и службе в армии;</a:t>
            </a:r>
          </a:p>
          <a:p>
            <a:pPr lvl="0">
              <a:buClr>
                <a:srgbClr val="1E5155">
                  <a:lumMod val="40000"/>
                  <a:lumOff val="60000"/>
                </a:srgbClr>
              </a:buCl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мультимедийных презентаций, видеороликов на военно-патриотическую тематику.</a:t>
            </a:r>
            <a:endParaRPr lang="ru-RU" sz="24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1E5155">
                  <a:lumMod val="40000"/>
                  <a:lumOff val="60000"/>
                </a:srgbClr>
              </a:buClr>
              <a:buFont typeface="Wingdings" panose="05000000000000000000" pitchFamily="2" charset="2"/>
              <a:buChar char="§"/>
            </a:pPr>
            <a:endParaRPr lang="ru-RU" dirty="0">
              <a:solidFill>
                <a:prstClr val="white"/>
              </a:solidFill>
            </a:endParaRPr>
          </a:p>
          <a:p>
            <a:pPr lvl="0">
              <a:buClr>
                <a:srgbClr val="1E5155">
                  <a:lumMod val="40000"/>
                  <a:lumOff val="60000"/>
                </a:srgbClr>
              </a:buClr>
            </a:pPr>
            <a:endParaRPr lang="ru-RU" sz="2400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1E5155">
                  <a:lumMod val="40000"/>
                  <a:lumOff val="60000"/>
                </a:srgbClr>
              </a:buClr>
            </a:pPr>
            <a:endParaRPr lang="ru-RU" sz="24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83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048536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Повышение уровня материально-технического       обеспечения учебно-воспитательного процесса.</a:t>
            </a:r>
            <a:endParaRPr lang="ru-RU" sz="2800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501254"/>
            <a:ext cx="8946541" cy="419548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нового оборудования (новая школьная мебель);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Значительное увеличение количества раздаточных учебных и учебно-лабораторных материалов в кабинете;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Дальнейшее пополнение видеотеки, а также электронной библиотеки на мультимедийных носителях, в том числе в виде мультимедийных продуктов, создаваемых учащимися.</a:t>
            </a:r>
            <a:endParaRPr lang="ru-RU" sz="24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4" y="309053"/>
            <a:ext cx="9289459" cy="125061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основ безопасности жизнедеятельности</a:t>
            </a:r>
            <a:endParaRPr lang="ru-RU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46" y="1786823"/>
            <a:ext cx="3284444" cy="24633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0584" y="1809102"/>
            <a:ext cx="3278496" cy="24588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5896" y="1809102"/>
            <a:ext cx="4458269" cy="24187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0584" y="4533318"/>
            <a:ext cx="3335353" cy="22177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54599" y="4533318"/>
            <a:ext cx="1856095" cy="21859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9164" y="4533318"/>
            <a:ext cx="1882208" cy="21529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656" y="4477312"/>
            <a:ext cx="2896223" cy="21721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6075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224" y="296172"/>
            <a:ext cx="9404723" cy="1400530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средства обучения</a:t>
            </a:r>
            <a:endParaRPr lang="ru-RU" sz="48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128" y="1505633"/>
            <a:ext cx="4167920" cy="19647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1971" y="3666574"/>
            <a:ext cx="2089545" cy="24107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29099" y="1505633"/>
            <a:ext cx="4324833" cy="17496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90404" y="3666574"/>
            <a:ext cx="1986731" cy="23589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6502" y="4204019"/>
            <a:ext cx="3285173" cy="21013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2598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871</TotalTime>
  <Words>545</Words>
  <Application>Microsoft Office PowerPoint</Application>
  <PresentationFormat>Широкоэкранный</PresentationFormat>
  <Paragraphs>62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Century Gothic</vt:lpstr>
      <vt:lpstr>Times New Roman</vt:lpstr>
      <vt:lpstr>Wingdings</vt:lpstr>
      <vt:lpstr>Wingdings 3</vt:lpstr>
      <vt:lpstr>Ион</vt:lpstr>
      <vt:lpstr>Муниципальное бюджетное общеобразовательное учреждение «Средняя школа № 41»  Петропавловск-Камчатского городского округа                                                      Презентация    кабинета ОБЖ                                                                                                  Учитель: Коцай Татьяна Владимировна</vt:lpstr>
      <vt:lpstr>Главные цели развития кабинета:</vt:lpstr>
      <vt:lpstr>Презентация PowerPoint</vt:lpstr>
      <vt:lpstr>Оснащение кабинета:</vt:lpstr>
      <vt:lpstr>Основные направления развития кабинета. </vt:lpstr>
      <vt:lpstr>     2. Военно-патриотическое воспитание</vt:lpstr>
      <vt:lpstr>3. Повышение уровня материально-технического       обеспечения учебно-воспитательного процесса.</vt:lpstr>
      <vt:lpstr>Кабинет основ безопасности жизнедеятельности</vt:lpstr>
      <vt:lpstr>Технические средства обучения</vt:lpstr>
      <vt:lpstr>Нормативно-правовые документы</vt:lpstr>
      <vt:lpstr>Программы, учебники, средства контроля, рабочие тетради по ОБЖ</vt:lpstr>
      <vt:lpstr>Литература и методические пособия (медицина)</vt:lpstr>
      <vt:lpstr>Литература и методические пособия (вредные привычки, туризм)</vt:lpstr>
      <vt:lpstr>Литература и методические пособия (ОВС, ПДД)</vt:lpstr>
      <vt:lpstr>Литература и методические пособия (патриотическое воспитание)</vt:lpstr>
      <vt:lpstr>Учебно-наглядные пособия (наборы плакатов)</vt:lpstr>
      <vt:lpstr>Учебно-наглядные пособия (наборы плакатов)</vt:lpstr>
      <vt:lpstr>Стенды (в кабинете ОБЖ)</vt:lpstr>
      <vt:lpstr>Стенды (в коридорах)</vt:lpstr>
      <vt:lpstr>Документация по гражданской обороне и чрезвычайным ситуациям</vt:lpstr>
      <vt:lpstr>Учебно-практическое и учебно-лабораторное оборудование (СИЗ)</vt:lpstr>
      <vt:lpstr>Учебно-практическое и учебно-лабораторное оборудование(ПБ)</vt:lpstr>
      <vt:lpstr>Учебно-практическое и учебно-лабораторное оборудование (туризм)</vt:lpstr>
      <vt:lpstr>Учебно-практическое и учебно-лабораторное оборудование</vt:lpstr>
      <vt:lpstr>Учебно-практическое и учебно-лабораторное оборудование(медицина)</vt:lpstr>
      <vt:lpstr>Учебно-практическое и учебно-лабораторное оборудование(медицина)</vt:lpstr>
      <vt:lpstr>Учебно-практическое и учебно-лабораторное оборудование (ОВС)</vt:lpstr>
      <vt:lpstr>Электронные учебные пособия</vt:lpstr>
      <vt:lpstr>Портреты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«Средняя школа № 41»  Петропавловск-Камчатского городского округа                                                      Презентация    кабинета ОБЖ                                                                                                  Учитель: Коцай Татьяна Владимировна</dc:title>
  <dc:creator>user</dc:creator>
  <cp:lastModifiedBy>user</cp:lastModifiedBy>
  <cp:revision>45</cp:revision>
  <cp:lastPrinted>2017-05-17T07:20:39Z</cp:lastPrinted>
  <dcterms:created xsi:type="dcterms:W3CDTF">2017-04-21T21:20:47Z</dcterms:created>
  <dcterms:modified xsi:type="dcterms:W3CDTF">2017-10-14T00:38:13Z</dcterms:modified>
</cp:coreProperties>
</file>