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9" r:id="rId3"/>
    <p:sldId id="259" r:id="rId4"/>
    <p:sldId id="260" r:id="rId5"/>
    <p:sldId id="281" r:id="rId6"/>
    <p:sldId id="282" r:id="rId7"/>
    <p:sldId id="262" r:id="rId8"/>
    <p:sldId id="263" r:id="rId9"/>
    <p:sldId id="264" r:id="rId10"/>
    <p:sldId id="265" r:id="rId11"/>
    <p:sldId id="270" r:id="rId12"/>
    <p:sldId id="271" r:id="rId13"/>
    <p:sldId id="283" r:id="rId14"/>
    <p:sldId id="266" r:id="rId15"/>
    <p:sldId id="268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88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ru-RU" sz="2000" b="0" i="0" baseline="0">
                <a:latin typeface="Times New Roman" panose="02020603050405020304" pitchFamily="18" charset="0"/>
              </a:rPr>
              <a:t>Часто вы употребляете лимон в пищу?</a:t>
            </a:r>
          </a:p>
        </c:rich>
      </c:tx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Часто вы употребляете лимон в пищу?</c:v>
                </c:pt>
              </c:strCache>
            </c:strRef>
          </c:tx>
          <c:spPr>
            <a:solidFill>
              <a:srgbClr val="00B050"/>
            </a:solidFill>
          </c:spPr>
          <c:explosion val="2"/>
          <c:dPt>
            <c:idx val="0"/>
            <c:spPr>
              <a:solidFill>
                <a:srgbClr val="00B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</c:v>
                </c:pt>
                <c:pt idx="1">
                  <c:v>12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63687368070217"/>
          <c:y val="0.27938913885764305"/>
          <c:w val="0.24252277524719476"/>
          <c:h val="0.51542807149106351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ru-RU" sz="2000" baseline="0" dirty="0" smtClean="0"/>
              <a:t>Знаете </a:t>
            </a:r>
            <a:r>
              <a:rPr lang="ru-RU" sz="2000" baseline="0" dirty="0"/>
              <a:t>ли </a:t>
            </a:r>
            <a:r>
              <a:rPr lang="ru-RU" sz="2000" baseline="0" dirty="0" smtClean="0"/>
              <a:t>вы </a:t>
            </a:r>
            <a:r>
              <a:rPr lang="ru-RU" sz="2000" baseline="0" dirty="0"/>
              <a:t>о полезных свойствах лимона?</a:t>
            </a:r>
          </a:p>
        </c:rich>
      </c:tx>
      <c:spPr>
        <a:noFill/>
        <a:ln>
          <a:noFill/>
        </a:ln>
        <a:effectLst/>
      </c:spPr>
    </c:title>
    <c:view3D>
      <c:rotX val="5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4814814814814853E-2"/>
          <c:y val="0.25035714285714289"/>
          <c:w val="0.80555555555555569"/>
          <c:h val="0.607281277340332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Знаешь ли ты о полезных свойствах лимона?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spPr>
              <a:solidFill>
                <a:srgbClr val="7030A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</c:v>
                </c:pt>
                <c:pt idx="1">
                  <c:v>5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583366239092581"/>
          <c:y val="0.60171170708495703"/>
          <c:w val="0.28162401574803148"/>
          <c:h val="0.33631046119235147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CC9C9-7026-4EA7-9E8C-6E8C47069381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AC500-3FB7-47CD-A82E-16DC3FCF66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1446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AC500-3FB7-47CD-A82E-16DC3FCF66C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2464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037B8C-B074-40AF-AA54-194F4ECE69EF}" type="datetimeFigureOut">
              <a:rPr lang="ru-RU" smtClean="0"/>
              <a:pPr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DE975B3-D20E-4D4B-8A38-E3AACBB5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755777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C000"/>
                </a:solidFill>
                <a:latin typeface="+mn-lt"/>
              </a:rPr>
              <a:t>Кто ты, кислый лимон?</a:t>
            </a:r>
            <a:endParaRPr lang="ru-RU" sz="60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564904"/>
            <a:ext cx="4536504" cy="3744416"/>
          </a:xfrm>
        </p:spPr>
        <p:txBody>
          <a:bodyPr>
            <a:noAutofit/>
          </a:bodyPr>
          <a:lstStyle/>
          <a:p>
            <a:pPr algn="l"/>
            <a:endParaRPr lang="ru-RU" sz="1800" dirty="0" smtClean="0">
              <a:solidFill>
                <a:srgbClr val="FFFF00"/>
              </a:solidFill>
            </a:endParaRPr>
          </a:p>
          <a:p>
            <a:pPr algn="l"/>
            <a:endParaRPr lang="ru-RU" sz="1800" dirty="0">
              <a:solidFill>
                <a:srgbClr val="FFFF00"/>
              </a:solidFill>
            </a:endParaRPr>
          </a:p>
          <a:p>
            <a:pPr algn="l"/>
            <a:endParaRPr lang="ru-RU" sz="1800" dirty="0" smtClean="0">
              <a:solidFill>
                <a:srgbClr val="FFFF00"/>
              </a:solidFill>
            </a:endParaRPr>
          </a:p>
          <a:p>
            <a:pPr algn="l"/>
            <a:endParaRPr lang="ru-RU" sz="1800" dirty="0">
              <a:solidFill>
                <a:srgbClr val="FFFF00"/>
              </a:solidFill>
            </a:endParaRPr>
          </a:p>
          <a:p>
            <a:pPr algn="l"/>
            <a:r>
              <a:rPr lang="ru-RU" sz="1800" dirty="0" smtClean="0">
                <a:solidFill>
                  <a:srgbClr val="FFFF00"/>
                </a:solidFill>
              </a:rPr>
              <a:t>Выполнил: </a:t>
            </a:r>
          </a:p>
          <a:p>
            <a:pPr algn="l"/>
            <a:r>
              <a:rPr lang="ru-RU" sz="1800" dirty="0" smtClean="0">
                <a:solidFill>
                  <a:srgbClr val="FFFF00"/>
                </a:solidFill>
              </a:rPr>
              <a:t>ученик 1 «А» класса</a:t>
            </a:r>
          </a:p>
          <a:p>
            <a:pPr algn="l"/>
            <a:r>
              <a:rPr lang="ru-RU" sz="1800" dirty="0" smtClean="0">
                <a:solidFill>
                  <a:srgbClr val="FFFF00"/>
                </a:solidFill>
              </a:rPr>
              <a:t>МБОУ «СОШ №20»</a:t>
            </a:r>
          </a:p>
          <a:p>
            <a:pPr algn="l"/>
            <a:r>
              <a:rPr lang="ru-RU" sz="1800" dirty="0" err="1" smtClean="0">
                <a:solidFill>
                  <a:srgbClr val="FFFF00"/>
                </a:solidFill>
              </a:rPr>
              <a:t>Сайфуллин</a:t>
            </a:r>
            <a:r>
              <a:rPr lang="ru-RU" sz="1800" dirty="0" smtClean="0">
                <a:solidFill>
                  <a:srgbClr val="FFFF00"/>
                </a:solidFill>
              </a:rPr>
              <a:t> </a:t>
            </a:r>
            <a:r>
              <a:rPr lang="ru-RU" sz="1800" dirty="0" err="1" smtClean="0">
                <a:solidFill>
                  <a:srgbClr val="FFFF00"/>
                </a:solidFill>
              </a:rPr>
              <a:t>Риналь</a:t>
            </a:r>
            <a:r>
              <a:rPr lang="ru-RU" sz="1800" dirty="0" smtClean="0">
                <a:solidFill>
                  <a:srgbClr val="FFFF00"/>
                </a:solidFill>
              </a:rPr>
              <a:t> </a:t>
            </a:r>
          </a:p>
          <a:p>
            <a:pPr algn="l"/>
            <a:r>
              <a:rPr lang="ru-RU" sz="1800" dirty="0" smtClean="0">
                <a:solidFill>
                  <a:srgbClr val="FFFF00"/>
                </a:solidFill>
              </a:rPr>
              <a:t>Руководитель:</a:t>
            </a:r>
          </a:p>
          <a:p>
            <a:pPr algn="l"/>
            <a:r>
              <a:rPr lang="ru-RU" sz="1800" dirty="0">
                <a:solidFill>
                  <a:srgbClr val="FFFF00"/>
                </a:solidFill>
              </a:rPr>
              <a:t>у</a:t>
            </a:r>
            <a:r>
              <a:rPr lang="ru-RU" sz="1800" dirty="0" smtClean="0">
                <a:solidFill>
                  <a:srgbClr val="FFFF00"/>
                </a:solidFill>
              </a:rPr>
              <a:t>читель начальных классов</a:t>
            </a:r>
          </a:p>
          <a:p>
            <a:pPr algn="l"/>
            <a:r>
              <a:rPr lang="ru-RU" sz="1800" dirty="0" err="1" smtClean="0">
                <a:solidFill>
                  <a:srgbClr val="FFFF00"/>
                </a:solidFill>
              </a:rPr>
              <a:t>Вахитова</a:t>
            </a:r>
            <a:r>
              <a:rPr lang="ru-RU" sz="1800" dirty="0" smtClean="0">
                <a:solidFill>
                  <a:srgbClr val="FFFF00"/>
                </a:solidFill>
              </a:rPr>
              <a:t> М. Р.</a:t>
            </a:r>
            <a:endParaRPr lang="ru-RU" sz="1800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644008" y="2780928"/>
            <a:ext cx="4176464" cy="33843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http://kartoska.ru/images/kak-virastit-limon_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17031" y="2420888"/>
            <a:ext cx="4128458" cy="309634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-2434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F0"/>
                </a:solidFill>
              </a:rPr>
              <a:t>Применение полезных </a:t>
            </a:r>
            <a:r>
              <a:rPr lang="ru-RU" dirty="0" smtClean="0">
                <a:solidFill>
                  <a:srgbClr val="00B0F0"/>
                </a:solidFill>
              </a:rPr>
              <a:t>свойств: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548680"/>
            <a:ext cx="9324528" cy="8640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Кулинария: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100" name="Picture 4" descr="Картинки по запросу Применение лимона в кулинарии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48366"/>
            <a:ext cx="3175179" cy="21018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Картинки по запросу Применение лимона в кондитерских выпечках фото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141" y="4825818"/>
            <a:ext cx="3175179" cy="20321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Картинки по запросу Применение лимона в кулинарии фот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593" y="5013176"/>
            <a:ext cx="3028660" cy="20162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Картинки по запросу Применение лимона в кулинарии фото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5703"/>
            <a:ext cx="2993379" cy="22450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78018" y="4212527"/>
            <a:ext cx="4644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Bef>
                <a:spcPts val="770"/>
              </a:spcBef>
              <a:spcAft>
                <a:spcPts val="0"/>
              </a:spcAft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Лимонную кислоту используют при изготовлении кондитерских изделий.</a:t>
            </a:r>
            <a:endParaRPr lang="ru-RU" dirty="0">
              <a:solidFill>
                <a:srgbClr val="FFFF00"/>
              </a:solidFill>
              <a:effectLst/>
              <a:latin typeface="Comic Sans MS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417" y="4201147"/>
            <a:ext cx="40698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Лимонным 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соком улучшают вкус различных блюд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7417" y="1058044"/>
            <a:ext cx="3677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качестве пряности лимон употребляют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 приготовлении соусов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58911" y="1058044"/>
            <a:ext cx="45175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Лимонную кислоту в виде </a:t>
            </a:r>
          </a:p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порошка используют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rgbClr val="FFFF00"/>
                </a:solidFill>
                <a:latin typeface="Comic Sans MS" pitchFamily="66" charset="0"/>
              </a:rPr>
              <a:t>в приготовлении джемов, напитков, концентрированных соков, 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майонеза, кетчупа.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Применение лимона в медицине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762" y="1628800"/>
            <a:ext cx="3333750" cy="21907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Картинки по запросу Применение лимона в медицине фото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793" y="4444681"/>
            <a:ext cx="3474207" cy="225847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Картинки по запросу Применение лимона в медицине фот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7" y="2034720"/>
            <a:ext cx="2888120" cy="395664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735087"/>
            <a:ext cx="32221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Лимон является хорошим профилактическим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средством, он укрепляет иммунитет.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458088"/>
            <a:ext cx="388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 fontAlgn="base">
              <a:spcAft>
                <a:spcPts val="0"/>
              </a:spcAft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  <a:ea typeface="Times New Roman" panose="02020603050405020304" pitchFamily="18" charset="0"/>
              </a:rPr>
              <a:t>Лимонный </a:t>
            </a:r>
            <a:r>
              <a:rPr lang="ru-RU" dirty="0">
                <a:solidFill>
                  <a:srgbClr val="FFFF00"/>
                </a:solidFill>
                <a:latin typeface="Comic Sans MS" pitchFamily="66" charset="0"/>
                <a:ea typeface="Times New Roman" panose="02020603050405020304" pitchFamily="18" charset="0"/>
              </a:rPr>
              <a:t>сок и лимонное масло,  полученное из свежей , кожуры, применяют для улучшения вкуса и запаха лекарств.</a:t>
            </a:r>
            <a:endParaRPr lang="ru-RU" sz="1600" dirty="0">
              <a:solidFill>
                <a:srgbClr val="FFFF00"/>
              </a:solidFill>
              <a:effectLst/>
              <a:latin typeface="Comic Sans MS" pitchFamily="66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4969" y="4013043"/>
            <a:ext cx="44901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 fontAlgn="base"/>
            <a:r>
              <a:rPr lang="ru-RU" dirty="0" smtClean="0">
                <a:solidFill>
                  <a:srgbClr val="FFFF0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Лимон является лечебным средством, у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бивает вирусы</a:t>
            </a:r>
            <a:r>
              <a:rPr lang="ru-RU" dirty="0">
                <a:solidFill>
                  <a:srgbClr val="FFFF00"/>
                </a:solidFill>
                <a:latin typeface="Comic Sans MS" pitchFamily="66" charset="0"/>
              </a:rPr>
              <a:t>. </a:t>
            </a:r>
            <a:endParaRPr lang="ru-RU" sz="1600" dirty="0">
              <a:solidFill>
                <a:srgbClr val="FFFF00"/>
              </a:solidFill>
              <a:effectLst/>
              <a:latin typeface="Comic Sans MS" pitchFamily="66" charset="0"/>
              <a:ea typeface="Times New Roman" panose="02020603050405020304" pitchFamily="18" charset="0"/>
            </a:endParaRPr>
          </a:p>
        </p:txBody>
      </p:sp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-180528" y="116632"/>
            <a:ext cx="9324528" cy="8640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Медицина: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16298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Картинки по запросу Лимон в хозяйстве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01" y="4553420"/>
            <a:ext cx="3457885" cy="23052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88664"/>
            <a:ext cx="2521066" cy="19442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Картинки по запросу Лимон чистит доски разделочные  фот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32630"/>
            <a:ext cx="3248820" cy="19442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Картинки по запросу кожура лимона от молей фот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601" y="1556792"/>
            <a:ext cx="3135037" cy="2069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Картинки по запросу кожура лимона от молей фот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977" y="1478687"/>
            <a:ext cx="2148173" cy="12889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6016" y="3934721"/>
            <a:ext cx="2376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Избавляет от пятен на одежде</a:t>
            </a:r>
            <a:endParaRPr lang="ru-RU" sz="2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" y="1124744"/>
            <a:ext cx="313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Избавляет от неприятного запаха</a:t>
            </a:r>
            <a:endParaRPr lang="ru-RU" sz="20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0872" y="4147328"/>
            <a:ext cx="23876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Возвращает блеск</a:t>
            </a:r>
            <a:endParaRPr lang="ru-RU" sz="20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416858"/>
            <a:ext cx="31500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Comic Sans MS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Моль не любит запах лимона</a:t>
            </a:r>
            <a:endParaRPr lang="ru-RU" sz="2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-180528" y="439534"/>
            <a:ext cx="9324528" cy="8640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В хозяйстве: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5424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Практическая работа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003232" cy="648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u="sng" dirty="0" smtClean="0">
                <a:solidFill>
                  <a:srgbClr val="FFFF00"/>
                </a:solidFill>
                <a:latin typeface="Comic Sans MS" pitchFamily="66" charset="0"/>
              </a:rPr>
              <a:t>Удивительный лимон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4507" y="1484784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  <a:latin typeface="Comic Sans MS" pitchFamily="66" charset="0"/>
              </a:rPr>
              <a:t>Варенье из лимонов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Comic Sans MS" pitchFamily="66" charset="0"/>
              </a:rPr>
              <a:t>Нарезаем </a:t>
            </a:r>
            <a:r>
              <a:rPr lang="ru-RU" sz="2000" dirty="0">
                <a:solidFill>
                  <a:srgbClr val="FFFF00"/>
                </a:solidFill>
                <a:latin typeface="Comic Sans MS" pitchFamily="66" charset="0"/>
              </a:rPr>
              <a:t>лимоны кубиками (можно с кожурой), перекладываем в кастрюлю и засыпаем сахаром. Заварку также наливаем в кастрюлю и все перемешиваем. Далее кастрюлю ставим на огонь и постоянно помешиваем. После закипания варим 5 минут. Варенье готово!</a:t>
            </a:r>
          </a:p>
        </p:txBody>
      </p:sp>
      <p:pic>
        <p:nvPicPr>
          <p:cNvPr id="8" name="Рисунок 7" descr="C:\Users\Сайфуллины\Desktop\MOV035.MOD_snapshot_00.00_[2017.02.03_19.27.02]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2737141" cy="2009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C:\Users\Сайфуллины\Desktop\MOV047.MOD_snapshot_00.00_[2017.02.03_19.30.03]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73016"/>
            <a:ext cx="2871259" cy="2009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D:\DCIM\101_PANA\P1010329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555" y="4857879"/>
            <a:ext cx="3187613" cy="2315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182945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24340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Анкетирование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579296" cy="943943"/>
          </a:xfrm>
        </p:spPr>
        <p:txBody>
          <a:bodyPr>
            <a:normAutofit fontScale="40000" lnSpcReduction="20000"/>
          </a:bodyPr>
          <a:lstStyle/>
          <a:p>
            <a:pPr marL="0" indent="0" algn="r">
              <a:buNone/>
            </a:pP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					         </a:t>
            </a:r>
            <a:r>
              <a:rPr lang="ru-RU" sz="4000" dirty="0" smtClean="0">
                <a:solidFill>
                  <a:srgbClr val="FFFF00"/>
                </a:solidFill>
                <a:latin typeface="Comic Sans MS" pitchFamily="66" charset="0"/>
              </a:rPr>
              <a:t>Для </a:t>
            </a:r>
            <a:r>
              <a:rPr lang="ru-RU" sz="4000" dirty="0">
                <a:solidFill>
                  <a:srgbClr val="FFFF00"/>
                </a:solidFill>
                <a:latin typeface="Comic Sans MS" pitchFamily="66" charset="0"/>
              </a:rPr>
              <a:t>того чтобы понять, что знают </a:t>
            </a:r>
            <a:r>
              <a:rPr lang="ru-RU" sz="4000" dirty="0" smtClean="0">
                <a:solidFill>
                  <a:srgbClr val="FFFF00"/>
                </a:solidFill>
                <a:latin typeface="Comic Sans MS" pitchFamily="66" charset="0"/>
              </a:rPr>
              <a:t>				                       одноклассники </a:t>
            </a:r>
            <a:r>
              <a:rPr lang="ru-RU" sz="4000" dirty="0">
                <a:solidFill>
                  <a:srgbClr val="FFFF00"/>
                </a:solidFill>
                <a:latin typeface="Comic Sans MS" pitchFamily="66" charset="0"/>
              </a:rPr>
              <a:t>о таком полезном </a:t>
            </a:r>
            <a:r>
              <a:rPr lang="ru-RU" sz="4000" dirty="0" smtClean="0">
                <a:solidFill>
                  <a:srgbClr val="FFFF00"/>
                </a:solidFill>
                <a:latin typeface="Comic Sans MS" pitchFamily="66" charset="0"/>
              </a:rPr>
              <a:t>			  растении,</a:t>
            </a:r>
            <a:r>
              <a:rPr lang="ru-RU" sz="4000" dirty="0">
                <a:solidFill>
                  <a:srgbClr val="FFFF00"/>
                </a:solidFill>
                <a:latin typeface="Comic Sans MS" pitchFamily="66" charset="0"/>
              </a:rPr>
              <a:t> </a:t>
            </a:r>
            <a:r>
              <a:rPr lang="ru-RU" sz="4000" dirty="0" smtClean="0">
                <a:solidFill>
                  <a:srgbClr val="FFFF00"/>
                </a:solidFill>
                <a:latin typeface="Comic Sans MS" pitchFamily="66" charset="0"/>
              </a:rPr>
              <a:t>я решил  провести опрос </a:t>
            </a:r>
          </a:p>
          <a:p>
            <a:pPr marL="0" indent="0" algn="r">
              <a:buNone/>
            </a:pPr>
            <a:r>
              <a:rPr lang="ru-RU" sz="4000" dirty="0" smtClean="0">
                <a:solidFill>
                  <a:srgbClr val="FFFF00"/>
                </a:solidFill>
                <a:latin typeface="Comic Sans MS" pitchFamily="66" charset="0"/>
              </a:rPr>
              <a:t>и сделал следующие выводы </a:t>
            </a:r>
            <a:endParaRPr lang="ru-RU" sz="4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3798252588"/>
              </p:ext>
            </p:extLst>
          </p:nvPr>
        </p:nvGraphicFramePr>
        <p:xfrm>
          <a:off x="5580112" y="1844824"/>
          <a:ext cx="345638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="" xmlns:p14="http://schemas.microsoft.com/office/powerpoint/2010/main" val="428940980"/>
              </p:ext>
            </p:extLst>
          </p:nvPr>
        </p:nvGraphicFramePr>
        <p:xfrm>
          <a:off x="4716016" y="4365104"/>
          <a:ext cx="4032448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48445683"/>
              </p:ext>
            </p:extLst>
          </p:nvPr>
        </p:nvGraphicFramePr>
        <p:xfrm>
          <a:off x="59093" y="764704"/>
          <a:ext cx="5112567" cy="4189553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125377"/>
                <a:gridCol w="1735408"/>
                <a:gridCol w="1125891"/>
                <a:gridCol w="1125891"/>
              </a:tblGrid>
              <a:tr h="54379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п\п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Вопрос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4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942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Часто вы употребляете лимон в пищу?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257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Знаете ли вы о полезных свойствах лимона?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942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Выращиваете ли вы у себя дома лимон?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2050" name="Picture 2" descr="http://vamotkrytka.ru/_ph/105/2/54260899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253" y="5105833"/>
            <a:ext cx="2232248" cy="1542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20072" y="2708920"/>
            <a:ext cx="3816424" cy="3416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ts val="770"/>
              </a:spcBef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Comic Sans MS" pitchFamily="66" charset="0"/>
                <a:ea typeface="Times New Roman" panose="02020603050405020304" pitchFamily="18" charset="0"/>
              </a:rPr>
              <a:t>А на третий вопрос: </a:t>
            </a:r>
            <a:endParaRPr lang="ru-RU" sz="2800" dirty="0" smtClean="0">
              <a:solidFill>
                <a:srgbClr val="7030A0"/>
              </a:solidFill>
              <a:latin typeface="Comic Sans MS" pitchFamily="66" charset="0"/>
              <a:ea typeface="Times New Roman" panose="02020603050405020304" pitchFamily="18" charset="0"/>
            </a:endParaRPr>
          </a:p>
          <a:p>
            <a:pPr algn="just">
              <a:spcBef>
                <a:spcPts val="770"/>
              </a:spcBef>
              <a:spcAft>
                <a:spcPts val="0"/>
              </a:spcAft>
            </a:pP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  <a:ea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7030A0"/>
                </a:solidFill>
                <a:latin typeface="Comic Sans MS" pitchFamily="66" charset="0"/>
              </a:rPr>
              <a:t>Выращиваете ли вы у себя дома лимон</a:t>
            </a: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?» </a:t>
            </a:r>
          </a:p>
          <a:p>
            <a:pPr>
              <a:spcBef>
                <a:spcPts val="770"/>
              </a:spcBef>
              <a:spcAft>
                <a:spcPts val="0"/>
              </a:spcAft>
            </a:pP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Все   </a:t>
            </a: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  <a:ea typeface="Times New Roman" panose="02020603050405020304" pitchFamily="18" charset="0"/>
              </a:rPr>
              <a:t>ученики ответили нет. </a:t>
            </a:r>
          </a:p>
          <a:p>
            <a:pPr>
              <a:spcBef>
                <a:spcPts val="770"/>
              </a:spcBef>
              <a:spcAft>
                <a:spcPts val="0"/>
              </a:spcAft>
            </a:pP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  <a:ea typeface="Times New Roman" panose="02020603050405020304" pitchFamily="18" charset="0"/>
              </a:rPr>
              <a:t>Но очень хотели бы!</a:t>
            </a:r>
            <a:endParaRPr lang="ru-RU" sz="2800" dirty="0">
              <a:solidFill>
                <a:srgbClr val="7030A0"/>
              </a:solidFill>
              <a:effectLst/>
              <a:latin typeface="Comic Sans MS" pitchFamily="66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7303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Выводы: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980728"/>
            <a:ext cx="6768752" cy="482453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Выполняя исследовательскую </a:t>
            </a:r>
            <a:r>
              <a:rPr lang="ru-RU" sz="1800" dirty="0">
                <a:solidFill>
                  <a:srgbClr val="FFFF00"/>
                </a:solidFill>
                <a:latin typeface="Comic Sans MS" pitchFamily="66" charset="0"/>
              </a:rPr>
              <a:t>работу о лимоне, </a:t>
            </a: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я узнал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Много нового и </a:t>
            </a:r>
            <a:r>
              <a:rPr lang="ru-RU" sz="1800" dirty="0">
                <a:solidFill>
                  <a:srgbClr val="FFFF00"/>
                </a:solidFill>
                <a:latin typeface="Comic Sans MS" pitchFamily="66" charset="0"/>
              </a:rPr>
              <a:t>интересного.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Благодаря </a:t>
            </a:r>
            <a:r>
              <a:rPr lang="ru-RU" sz="1800" dirty="0">
                <a:solidFill>
                  <a:srgbClr val="FFFF00"/>
                </a:solidFill>
                <a:latin typeface="Comic Sans MS" pitchFamily="66" charset="0"/>
              </a:rPr>
              <a:t>своим полезным свойствам лимон </a:t>
            </a: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можно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встретить в каждом </a:t>
            </a:r>
            <a:r>
              <a:rPr lang="ru-RU" sz="1800" dirty="0">
                <a:solidFill>
                  <a:srgbClr val="FFFF00"/>
                </a:solidFill>
                <a:latin typeface="Comic Sans MS" pitchFamily="66" charset="0"/>
              </a:rPr>
              <a:t>доме. Его добавляют в чай, из </a:t>
            </a: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него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делают сок, варенье, добавляют в выпечку, настойки,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косметические маски и даже выводят пятна.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Польза </a:t>
            </a:r>
            <a:r>
              <a:rPr lang="ru-RU" sz="1800" dirty="0">
                <a:solidFill>
                  <a:srgbClr val="FFFF00"/>
                </a:solidFill>
                <a:latin typeface="Comic Sans MS" pitchFamily="66" charset="0"/>
              </a:rPr>
              <a:t>лимона заключается в огромном </a:t>
            </a: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количестве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Полезных </a:t>
            </a:r>
            <a:r>
              <a:rPr lang="ru-RU" sz="1800" dirty="0">
                <a:solidFill>
                  <a:srgbClr val="FFFF00"/>
                </a:solidFill>
                <a:latin typeface="Comic Sans MS" pitchFamily="66" charset="0"/>
              </a:rPr>
              <a:t>в</a:t>
            </a: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еществ и </a:t>
            </a:r>
            <a:r>
              <a:rPr lang="ru-RU" sz="1800" dirty="0">
                <a:solidFill>
                  <a:srgbClr val="FFFF00"/>
                </a:solidFill>
                <a:latin typeface="Comic Sans MS" pitchFamily="66" charset="0"/>
              </a:rPr>
              <a:t>минералов, входящих в его </a:t>
            </a: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состав.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Включение </a:t>
            </a:r>
            <a:r>
              <a:rPr lang="ru-RU" sz="1800" dirty="0">
                <a:solidFill>
                  <a:srgbClr val="FFFF00"/>
                </a:solidFill>
                <a:latin typeface="Comic Sans MS" pitchFamily="66" charset="0"/>
              </a:rPr>
              <a:t>лимона в ежедневный </a:t>
            </a: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рацион положительно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влияет </a:t>
            </a:r>
            <a:r>
              <a:rPr lang="ru-RU" sz="1800" dirty="0">
                <a:solidFill>
                  <a:srgbClr val="FFFF00"/>
                </a:solidFill>
                <a:latin typeface="Comic Sans MS" pitchFamily="66" charset="0"/>
              </a:rPr>
              <a:t>на здоровье человека. </a:t>
            </a: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Для лечебного эффекта</a:t>
            </a:r>
          </a:p>
          <a:p>
            <a:pPr algn="just">
              <a:buNone/>
            </a:pPr>
            <a:r>
              <a:rPr lang="ru-RU" sz="1800" dirty="0">
                <a:solidFill>
                  <a:srgbClr val="FFFF00"/>
                </a:solidFill>
                <a:latin typeface="Comic Sans MS" pitchFamily="66" charset="0"/>
              </a:rPr>
              <a:t>л</a:t>
            </a: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имон необходимо употреблять в меру.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Моя гипотеза подтвердилась!</a:t>
            </a:r>
          </a:p>
          <a:p>
            <a:pPr algn="just">
              <a:buNone/>
            </a:pPr>
            <a:endParaRPr lang="ru-RU" sz="1800" dirty="0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://justclickit.ru/flash/flower/flower%20(1345)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1637095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09f1807d6a597461c3aec052e55dde63&amp;n=33&amp;h=215&amp;w=2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581128"/>
            <a:ext cx="1914525" cy="2047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900igr.net/up/datas/253260/0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31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932670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Актуальность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Сегодня этот ароматный плод царствует буквально везде - в косметике и парфюмерии, витаминах и всевозможных пищевых добавках.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Лимон можно использовать как для профилактики, так и для лечения многих заболеваний. </a:t>
            </a:r>
            <a:endParaRPr lang="ru-RU" dirty="0"/>
          </a:p>
        </p:txBody>
      </p:sp>
      <p:pic>
        <p:nvPicPr>
          <p:cNvPr id="1026" name="Picture 2" descr="http://rs335.pbsrc.com/albums/m464/forkboy26/chia_lemon_dance.gif~c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25144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168478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Познакомиться </a:t>
            </a:r>
            <a:r>
              <a:rPr lang="ru-RU" dirty="0">
                <a:solidFill>
                  <a:srgbClr val="FFFF00"/>
                </a:solidFill>
              </a:rPr>
              <a:t>с полезными и необычными свойствами лимона. Раскрыть значение лимона для человека.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ea typeface="+mj-ea"/>
                <a:cs typeface="+mj-cs"/>
              </a:rPr>
              <a:t>Цель работы:</a:t>
            </a:r>
          </a:p>
        </p:txBody>
      </p:sp>
      <p:pic>
        <p:nvPicPr>
          <p:cNvPr id="4098" name="Picture 2" descr="http://garden8.ru/wp-content/uploads/2014/07/image_58022-60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85592"/>
            <a:ext cx="4204726" cy="315354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+mn-lt"/>
              </a:rPr>
              <a:t>Задачи:</a:t>
            </a:r>
            <a:endParaRPr lang="ru-RU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" y="1417638"/>
            <a:ext cx="8173239" cy="460851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знать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где находится родина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лимона;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зучить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литературу о полезных свойствах лимона, о составе веществ, содержащихся в его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плодах;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ровести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опрос среди школьников;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ровести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серию опытов по изучению свойств лимона и его взаимодействия с отдельными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веществами.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исследования -  лимон.</a:t>
            </a:r>
            <a:endParaRPr lang="ru-RU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5688535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Comic Sans MS" pitchFamily="66" charset="0"/>
              </a:rPr>
              <a:t>Кто ты, лимон?</a:t>
            </a:r>
            <a:endParaRPr lang="ru-RU" sz="3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5122" name="Picture 2" descr="http://3.bp.blogspot.com/-PpMqyPtOd6A/VWlYFtlnU5I/AAAAAAAAAyc/A-j8_KzNZhA/s640/surprise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331" y="1340768"/>
            <a:ext cx="3962400" cy="39624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D:\DCIM\101_PANA\P1010325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14427" y="2672916"/>
            <a:ext cx="4176464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Объект 3" descr="D:\DCIM\101_PANA\P1010312.JPG"/>
          <p:cNvPicPr>
            <a:picLocks noGrp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80529" y="1988840"/>
            <a:ext cx="3816424" cy="28083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1011828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+mn-lt"/>
              </a:rPr>
              <a:t>Гипотеза:</a:t>
            </a:r>
            <a:endParaRPr lang="ru-RU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2155379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1800" i="1" dirty="0">
                <a:solidFill>
                  <a:srgbClr val="FFFF00"/>
                </a:solidFill>
                <a:latin typeface="Comic Sans MS" pitchFamily="66" charset="0"/>
              </a:rPr>
              <a:t>Я считаю, что лимон не просто красивый желтый фрукт, с кислым вкусом. Он очень полезен для здоровья и может быть вкусным лакомством. А еще его можно применять в быту. </a:t>
            </a:r>
          </a:p>
          <a:p>
            <a:pPr marL="137160" indent="0">
              <a:buNone/>
            </a:pPr>
            <a:r>
              <a:rPr lang="ru-RU" sz="1800" i="1" dirty="0">
                <a:solidFill>
                  <a:srgbClr val="FFFF00"/>
                </a:solidFill>
                <a:latin typeface="Comic Sans MS" pitchFamily="66" charset="0"/>
              </a:rPr>
              <a:t>Я запутался и решил сам разобраться: что же такое лимон, вреден или полезен и откуда он появился? </a:t>
            </a:r>
          </a:p>
          <a:p>
            <a:pPr marL="137160" indent="0">
              <a:buNone/>
            </a:pPr>
            <a:r>
              <a:rPr lang="ru-RU" sz="1800" b="1" i="1" dirty="0">
                <a:solidFill>
                  <a:srgbClr val="FFFF00"/>
                </a:solidFill>
                <a:latin typeface="Comic Sans MS" pitchFamily="66" charset="0"/>
              </a:rPr>
              <a:t>Я выдвинул гипотезу: лимон не только красивый желтый фрукт с кислым вкусом, но и с полезными свойствами.</a:t>
            </a:r>
            <a:endParaRPr lang="ru-RU" sz="1800" i="1" dirty="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endParaRPr lang="ru-RU" sz="2800" dirty="0"/>
          </a:p>
          <a:p>
            <a:pPr algn="ctr">
              <a:buNone/>
            </a:pPr>
            <a:endParaRPr lang="ru-RU" sz="2800" dirty="0"/>
          </a:p>
        </p:txBody>
      </p:sp>
      <p:pic>
        <p:nvPicPr>
          <p:cNvPr id="6154" name="Picture 10" descr="http://cliparthouse.ru/wp-content/uploads/fruit/53-fruit-lemons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89040"/>
            <a:ext cx="4176464" cy="26682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73893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+mn-lt"/>
              </a:rPr>
              <a:t>Где родился лимон?</a:t>
            </a:r>
            <a:endParaRPr lang="ru-RU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46138"/>
            <a:ext cx="8229600" cy="2155379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Культура лимона </a:t>
            </a:r>
            <a:r>
              <a:rPr lang="ru-RU" sz="2800" dirty="0">
                <a:solidFill>
                  <a:srgbClr val="FFFF00"/>
                </a:solidFill>
              </a:rPr>
              <a:t>имеет древние корни. Родиной этих деревьев </a:t>
            </a:r>
            <a:r>
              <a:rPr lang="ru-RU" sz="2800" dirty="0" smtClean="0">
                <a:solidFill>
                  <a:srgbClr val="FFFF00"/>
                </a:solidFill>
              </a:rPr>
              <a:t>считаются</a:t>
            </a:r>
            <a:r>
              <a:rPr lang="ru-RU" sz="2800" dirty="0">
                <a:solidFill>
                  <a:srgbClr val="FFFF00"/>
                </a:solidFill>
              </a:rPr>
              <a:t>, согласно данным </a:t>
            </a:r>
            <a:r>
              <a:rPr lang="ru-RU" sz="2800" dirty="0" smtClean="0">
                <a:solidFill>
                  <a:srgbClr val="FFFF00"/>
                </a:solidFill>
              </a:rPr>
              <a:t>Индия </a:t>
            </a:r>
            <a:r>
              <a:rPr lang="ru-RU" sz="2800" dirty="0">
                <a:solidFill>
                  <a:srgbClr val="FFFF00"/>
                </a:solidFill>
              </a:rPr>
              <a:t>и </a:t>
            </a:r>
            <a:r>
              <a:rPr lang="ru-RU" sz="2800" dirty="0" smtClean="0">
                <a:solidFill>
                  <a:srgbClr val="FFFF00"/>
                </a:solidFill>
              </a:rPr>
              <a:t>Китай</a:t>
            </a:r>
            <a:r>
              <a:rPr lang="ru-RU" sz="2800" dirty="0">
                <a:solidFill>
                  <a:srgbClr val="FFFF00"/>
                </a:solidFill>
              </a:rPr>
              <a:t>, где они произрастают в диком состоянии </a:t>
            </a:r>
            <a:r>
              <a:rPr lang="ru-RU" sz="2800" dirty="0" smtClean="0">
                <a:solidFill>
                  <a:srgbClr val="FFFF00"/>
                </a:solidFill>
              </a:rPr>
              <a:t>в горных местностях у подножия</a:t>
            </a:r>
            <a:r>
              <a:rPr lang="ru-RU" sz="2800" dirty="0">
                <a:solidFill>
                  <a:srgbClr val="FFFF00"/>
                </a:solidFill>
              </a:rPr>
              <a:t> </a:t>
            </a:r>
            <a:r>
              <a:rPr lang="ru-RU" sz="2800" dirty="0" smtClean="0">
                <a:solidFill>
                  <a:srgbClr val="FFFF00"/>
                </a:solidFill>
              </a:rPr>
              <a:t>Гималаев</a:t>
            </a:r>
            <a:r>
              <a:rPr lang="ru-RU" sz="2800" dirty="0">
                <a:solidFill>
                  <a:srgbClr val="FFFF00"/>
                </a:solidFill>
              </a:rPr>
              <a:t>. </a:t>
            </a:r>
            <a:endParaRPr lang="ru-RU" sz="28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ru-RU" sz="2800" dirty="0"/>
          </a:p>
          <a:p>
            <a:pPr algn="ctr">
              <a:buNone/>
            </a:pPr>
            <a:endParaRPr lang="ru-RU" sz="2800" dirty="0"/>
          </a:p>
        </p:txBody>
      </p:sp>
      <p:pic>
        <p:nvPicPr>
          <p:cNvPr id="1028" name="Picture 4" descr="Картинки по запросу фото гор Гималая где растут лимоны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46929"/>
            <a:ext cx="4176463" cy="33777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Какой он - лимон?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147248" cy="208823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FFC000"/>
                </a:solidFill>
              </a:rPr>
              <a:t>Лимон  — </a:t>
            </a:r>
            <a:r>
              <a:rPr lang="ru-RU" b="1" dirty="0">
                <a:solidFill>
                  <a:srgbClr val="FFC000"/>
                </a:solidFill>
              </a:rPr>
              <a:t> </a:t>
            </a:r>
            <a:r>
              <a:rPr lang="ru-RU" dirty="0">
                <a:solidFill>
                  <a:srgbClr val="FFC000"/>
                </a:solidFill>
              </a:rPr>
              <a:t>небольшое, высотой 3—7 м вечнозеленое дерево </a:t>
            </a:r>
            <a:r>
              <a:rPr lang="ru-RU" dirty="0" smtClean="0">
                <a:solidFill>
                  <a:srgbClr val="FFC000"/>
                </a:solidFill>
              </a:rPr>
              <a:t>с </a:t>
            </a:r>
            <a:r>
              <a:rPr lang="ru-RU" dirty="0">
                <a:solidFill>
                  <a:srgbClr val="FFC000"/>
                </a:solidFill>
              </a:rPr>
              <a:t>колючими ветками. </a:t>
            </a:r>
          </a:p>
          <a:p>
            <a:pPr marL="0" indent="0" algn="ctr" fontAlgn="base">
              <a:buNone/>
            </a:pPr>
            <a:r>
              <a:rPr lang="ru-RU" dirty="0" smtClean="0">
                <a:solidFill>
                  <a:srgbClr val="FFC000"/>
                </a:solidFill>
              </a:rPr>
              <a:t>Цветки </a:t>
            </a:r>
            <a:r>
              <a:rPr lang="ru-RU" dirty="0">
                <a:solidFill>
                  <a:srgbClr val="FFC000"/>
                </a:solidFill>
              </a:rPr>
              <a:t>с нежным </a:t>
            </a:r>
            <a:r>
              <a:rPr lang="ru-RU" dirty="0" smtClean="0">
                <a:solidFill>
                  <a:srgbClr val="FFC000"/>
                </a:solidFill>
              </a:rPr>
              <a:t>ароматом</a:t>
            </a:r>
            <a:r>
              <a:rPr lang="ru-RU" dirty="0">
                <a:solidFill>
                  <a:srgbClr val="FFC000"/>
                </a:solidFill>
              </a:rPr>
              <a:t>.</a:t>
            </a:r>
          </a:p>
          <a:p>
            <a:pPr marL="0" indent="0" algn="ctr" fontAlgn="base">
              <a:buNone/>
            </a:pPr>
            <a:r>
              <a:rPr lang="ru-RU" dirty="0">
                <a:solidFill>
                  <a:srgbClr val="FFC000"/>
                </a:solidFill>
              </a:rPr>
              <a:t>Плод овальный, светло-желтый, с бугорчатой коркой. Цветет в апреле — мае. Цветет несколько месяцев. Поздней осенью или в начале зимы созревают плоды.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2050" name="Picture 2" descr="Картинки по запросу фото цветущего лимонного дере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76516"/>
            <a:ext cx="4103418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и по запросу фото цветущего лимо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76516"/>
            <a:ext cx="2736304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Состав лимона: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Витамины: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С,A</a:t>
            </a:r>
            <a:r>
              <a:rPr lang="ru-RU" dirty="0">
                <a:solidFill>
                  <a:srgbClr val="FFFF00"/>
                </a:solidFill>
              </a:rPr>
              <a:t>, B, B1, B2, E, D и витамин P.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Минералы: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соли калия, железо</a:t>
            </a:r>
            <a:r>
              <a:rPr lang="ru-RU" dirty="0">
                <a:solidFill>
                  <a:srgbClr val="FFFF00"/>
                </a:solidFill>
              </a:rPr>
              <a:t>, сера, фосфор, марганец, магний, кобальт, натрий и прочие минералы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Эфирные масла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8" name="Picture 6" descr="Картинки по запросу состав лимона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40968"/>
            <a:ext cx="5794803" cy="35283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846</TotalTime>
  <Words>592</Words>
  <Application>Microsoft Office PowerPoint</Application>
  <PresentationFormat>Экран (4:3)</PresentationFormat>
  <Paragraphs>99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Кто ты, кислый лимон?</vt:lpstr>
      <vt:lpstr>Актуальность</vt:lpstr>
      <vt:lpstr>Слайд 3</vt:lpstr>
      <vt:lpstr>Задачи:</vt:lpstr>
      <vt:lpstr>Объект исследования -  лимон.</vt:lpstr>
      <vt:lpstr>Гипотеза:</vt:lpstr>
      <vt:lpstr>Где родился лимон?</vt:lpstr>
      <vt:lpstr>Какой он - лимон?</vt:lpstr>
      <vt:lpstr>Состав лимона:</vt:lpstr>
      <vt:lpstr>Применение полезных свойств:</vt:lpstr>
      <vt:lpstr>Слайд 11</vt:lpstr>
      <vt:lpstr>Слайд 12</vt:lpstr>
      <vt:lpstr>Практическая работа</vt:lpstr>
      <vt:lpstr>Анкетирование</vt:lpstr>
      <vt:lpstr>Выводы: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ты, кислый лимон?</dc:title>
  <dc:creator>Windows 7</dc:creator>
  <cp:lastModifiedBy>admin</cp:lastModifiedBy>
  <cp:revision>67</cp:revision>
  <dcterms:created xsi:type="dcterms:W3CDTF">2017-02-01T18:40:44Z</dcterms:created>
  <dcterms:modified xsi:type="dcterms:W3CDTF">2017-10-14T12:00:12Z</dcterms:modified>
</cp:coreProperties>
</file>