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83" r:id="rId5"/>
    <p:sldId id="266" r:id="rId6"/>
    <p:sldId id="284" r:id="rId7"/>
    <p:sldId id="285" r:id="rId8"/>
    <p:sldId id="286" r:id="rId9"/>
    <p:sldId id="287" r:id="rId10"/>
    <p:sldId id="270" r:id="rId11"/>
    <p:sldId id="278" r:id="rId12"/>
    <p:sldId id="279" r:id="rId13"/>
    <p:sldId id="272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38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0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1149A01-0411-4B78-B33B-5A565CD02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F809-9139-4F2D-A44B-23119D495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F986C-AECE-4FFD-9161-B55DEC22C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46BAF-5387-49BE-8689-F92E96B4F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D7656-C84A-43D4-A818-7C4CBDEA6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BE31-7D21-4FFC-AC4F-E2808059C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97C64-EA09-4823-9F71-FBF17E17B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F914A-E8D9-46D4-BD45-AFD1A97F7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FB27E-6476-44AB-9121-335F4DFB8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4331A-E7C8-421C-912B-31038233E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563E2-DD8D-48D8-A0E1-789AD07E7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3682AFD5-C957-40C8-A056-5AC84D7A3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1571625"/>
            <a:ext cx="7772400" cy="1500188"/>
          </a:xfrm>
        </p:spPr>
        <p:txBody>
          <a:bodyPr/>
          <a:lstStyle/>
          <a:p>
            <a:pPr algn="ctr" eaLnBrk="1" hangingPunct="1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Обобщение по типам химических реакций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4143380"/>
            <a:ext cx="592935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buNone/>
              <a:defRPr/>
            </a:pPr>
            <a:r>
              <a:rPr lang="ru-RU" sz="2400" dirty="0" smtClean="0">
                <a:solidFill>
                  <a:srgbClr val="0000FF"/>
                </a:solidFill>
              </a:rPr>
              <a:t>Калугина Н.В. - учитель химии МОУ «</a:t>
            </a:r>
            <a:r>
              <a:rPr lang="ru-RU" sz="2400" dirty="0" err="1" smtClean="0">
                <a:solidFill>
                  <a:srgbClr val="0000FF"/>
                </a:solidFill>
              </a:rPr>
              <a:t>Киришский</a:t>
            </a:r>
            <a:r>
              <a:rPr lang="ru-RU" sz="2400" dirty="0" smtClean="0">
                <a:solidFill>
                  <a:srgbClr val="0000FF"/>
                </a:solidFill>
              </a:rPr>
              <a:t> лицей» </a:t>
            </a:r>
          </a:p>
          <a:p>
            <a:pPr eaLnBrk="1" hangingPunct="1">
              <a:buNone/>
              <a:defRPr/>
            </a:pPr>
            <a:r>
              <a:rPr lang="ru-RU" dirty="0" smtClean="0">
                <a:solidFill>
                  <a:srgbClr val="0000FF"/>
                </a:solidFill>
              </a:rPr>
              <a:t>                                  </a:t>
            </a:r>
            <a:r>
              <a:rPr lang="ru-RU" dirty="0" smtClean="0">
                <a:solidFill>
                  <a:srgbClr val="0000FF"/>
                </a:solidFill>
              </a:rPr>
              <a:t>              </a:t>
            </a:r>
            <a:r>
              <a:rPr lang="ru-RU" sz="2000" dirty="0" smtClean="0">
                <a:solidFill>
                  <a:srgbClr val="0000FF"/>
                </a:solidFill>
              </a:rPr>
              <a:t>2017г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500062"/>
          </a:xfrm>
        </p:spPr>
        <p:txBody>
          <a:bodyPr/>
          <a:lstStyle/>
          <a:p>
            <a:r>
              <a:rPr lang="ru-RU" sz="3200" smtClean="0"/>
              <a:t>Тестовое задание.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143000" y="1285875"/>
            <a:ext cx="7715250" cy="5143500"/>
          </a:xfrm>
        </p:spPr>
        <p:txBody>
          <a:bodyPr/>
          <a:lstStyle/>
          <a:p>
            <a:pPr>
              <a:defRPr/>
            </a:pPr>
            <a:r>
              <a:rPr lang="ru-RU" sz="2000" dirty="0" smtClean="0"/>
              <a:t> 1. Соотнесите: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Тип реакции 	</a:t>
            </a:r>
            <a:r>
              <a:rPr lang="ru-RU" sz="2000" dirty="0" smtClean="0"/>
              <a:t>			</a:t>
            </a:r>
            <a:r>
              <a:rPr lang="ru-RU" sz="2000" dirty="0" smtClean="0">
                <a:solidFill>
                  <a:srgbClr val="002060"/>
                </a:solidFill>
              </a:rPr>
              <a:t>Схема реакции 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u-RU" sz="2000" dirty="0" smtClean="0"/>
              <a:t>1. замещения;     	а)  </a:t>
            </a:r>
            <a:r>
              <a:rPr lang="ru-RU" sz="2000" dirty="0" smtClean="0">
                <a:solidFill>
                  <a:srgbClr val="C00000"/>
                </a:solidFill>
              </a:rPr>
              <a:t>2</a:t>
            </a:r>
            <a:r>
              <a:rPr lang="ru-RU" sz="2000" dirty="0" smtClean="0">
                <a:sym typeface="Symbol"/>
              </a:rPr>
              <a:t></a:t>
            </a:r>
            <a:r>
              <a:rPr lang="en-US" sz="2000" dirty="0" err="1" smtClean="0"/>
              <a:t>gO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</a:t>
            </a:r>
            <a:r>
              <a:rPr lang="ru-RU" sz="2000" dirty="0" smtClean="0">
                <a:sym typeface="Symbol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sym typeface="Symbol"/>
              </a:rPr>
              <a:t>2</a:t>
            </a:r>
            <a:r>
              <a:rPr lang="en-US" sz="2000" dirty="0" smtClean="0">
                <a:sym typeface="Symbol"/>
              </a:rPr>
              <a:t></a:t>
            </a:r>
            <a:r>
              <a:rPr lang="en-US" sz="2000" dirty="0" smtClean="0"/>
              <a:t>g+O</a:t>
            </a:r>
            <a:r>
              <a:rPr lang="en-US" sz="2000" baseline="-25000" dirty="0" smtClean="0"/>
              <a:t>2</a:t>
            </a:r>
            <a:r>
              <a:rPr lang="ru-RU" sz="2000" dirty="0" smtClean="0"/>
              <a:t> ;</a:t>
            </a:r>
            <a:endParaRPr lang="ru-RU" sz="2000" baseline="30000" dirty="0" smtClean="0"/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u-RU" sz="2000" dirty="0" smtClean="0"/>
              <a:t>2. обмена;		б) </a:t>
            </a:r>
            <a:r>
              <a:rPr lang="en-US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4</a:t>
            </a:r>
            <a:r>
              <a:rPr lang="en-US" sz="2000" dirty="0" smtClean="0"/>
              <a:t>AI + </a:t>
            </a:r>
            <a:r>
              <a:rPr lang="ru-RU" sz="2000" dirty="0" smtClean="0">
                <a:solidFill>
                  <a:srgbClr val="C00000"/>
                </a:solidFill>
              </a:rPr>
              <a:t>3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2 </a:t>
            </a:r>
            <a:r>
              <a:rPr lang="en-US" sz="2000" dirty="0" smtClean="0">
                <a:sym typeface="Symbol"/>
              </a:rPr>
              <a:t></a:t>
            </a:r>
            <a:r>
              <a:rPr lang="en-US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2</a:t>
            </a:r>
            <a:r>
              <a:rPr lang="en-US" sz="2000" dirty="0" smtClean="0"/>
              <a:t>AI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3 </a:t>
            </a:r>
            <a:r>
              <a:rPr lang="ru-RU" sz="2000" dirty="0" smtClean="0"/>
              <a:t>	;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u-RU" sz="2000" dirty="0" smtClean="0"/>
              <a:t>3. соединения;		в) </a:t>
            </a:r>
            <a:r>
              <a:rPr lang="en-US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2</a:t>
            </a:r>
            <a:r>
              <a:rPr lang="en-US" sz="2000" dirty="0" smtClean="0"/>
              <a:t>KBr + CI</a:t>
            </a:r>
            <a:r>
              <a:rPr lang="en-US" sz="2000" baseline="-25000" dirty="0" smtClean="0"/>
              <a:t>2 </a:t>
            </a:r>
            <a:r>
              <a:rPr lang="en-US" sz="2000" dirty="0" smtClean="0">
                <a:sym typeface="Symbol"/>
              </a:rPr>
              <a:t></a:t>
            </a:r>
            <a:r>
              <a:rPr lang="en-US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2</a:t>
            </a:r>
            <a:r>
              <a:rPr lang="en-US" sz="2000" dirty="0" smtClean="0"/>
              <a:t>KCI + Br</a:t>
            </a:r>
            <a:r>
              <a:rPr lang="en-US" sz="2000" baseline="-25000" dirty="0" smtClean="0"/>
              <a:t>2</a:t>
            </a:r>
            <a:r>
              <a:rPr lang="ru-RU" sz="2000" baseline="-25000" dirty="0" smtClean="0"/>
              <a:t> </a:t>
            </a:r>
            <a:r>
              <a:rPr lang="ru-RU" sz="2000" dirty="0" smtClean="0"/>
              <a:t>;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u-RU" sz="2000" dirty="0" smtClean="0"/>
              <a:t>4. разложения.		г)  С</a:t>
            </a:r>
            <a:r>
              <a:rPr lang="en-US" sz="2000" dirty="0" smtClean="0"/>
              <a:t>u(OH)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+ </a:t>
            </a:r>
            <a:r>
              <a:rPr lang="ru-RU" sz="2000" dirty="0" smtClean="0">
                <a:solidFill>
                  <a:srgbClr val="C00000"/>
                </a:solidFill>
              </a:rPr>
              <a:t>2</a:t>
            </a:r>
            <a:r>
              <a:rPr lang="en-US" sz="2000" dirty="0" smtClean="0"/>
              <a:t>HCI </a:t>
            </a:r>
            <a:r>
              <a:rPr lang="en-US" sz="2000" dirty="0" smtClean="0">
                <a:sym typeface="Symbol"/>
              </a:rPr>
              <a:t></a:t>
            </a:r>
            <a:r>
              <a:rPr lang="ru-RU" sz="2000" dirty="0" smtClean="0">
                <a:sym typeface="Symbol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sym typeface="Symbol"/>
              </a:rPr>
              <a:t>2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O+ CuCI</a:t>
            </a:r>
            <a:r>
              <a:rPr lang="en-US" sz="2000" baseline="-25000" dirty="0" smtClean="0"/>
              <a:t>2</a:t>
            </a:r>
            <a:r>
              <a:rPr lang="ru-RU" sz="2000" baseline="-25000" dirty="0" smtClean="0"/>
              <a:t> </a:t>
            </a:r>
            <a:r>
              <a:rPr lang="ru-RU" sz="2000" dirty="0" smtClean="0"/>
              <a:t>.</a:t>
            </a:r>
          </a:p>
          <a:p>
            <a:pPr marL="457200" indent="-457200"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defRPr/>
            </a:pPr>
            <a:r>
              <a:rPr lang="ru-RU" sz="2000" dirty="0" smtClean="0"/>
              <a:t>2. В уравнении реакции, схема которой</a:t>
            </a:r>
          </a:p>
          <a:p>
            <a:pPr>
              <a:defRPr/>
            </a:pPr>
            <a:endParaRPr lang="ru-RU" sz="2000" dirty="0" smtClean="0"/>
          </a:p>
          <a:p>
            <a:pPr marL="0" indent="0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  <a:defRPr/>
            </a:pPr>
            <a:r>
              <a:rPr lang="ru-RU" sz="2000" dirty="0" smtClean="0"/>
              <a:t>       </a:t>
            </a:r>
            <a:r>
              <a:rPr lang="en-US" sz="2000" dirty="0" smtClean="0">
                <a:solidFill>
                  <a:srgbClr val="002060"/>
                </a:solidFill>
              </a:rPr>
              <a:t>Fe</a:t>
            </a:r>
            <a:r>
              <a:rPr lang="en-US" sz="2000" baseline="-25000" dirty="0" smtClean="0">
                <a:solidFill>
                  <a:srgbClr val="002060"/>
                </a:solidFill>
              </a:rPr>
              <a:t>2</a:t>
            </a:r>
            <a:r>
              <a:rPr lang="en-US" sz="2000" dirty="0" smtClean="0">
                <a:solidFill>
                  <a:srgbClr val="002060"/>
                </a:solidFill>
              </a:rPr>
              <a:t>O</a:t>
            </a:r>
            <a:r>
              <a:rPr lang="en-US" sz="2000" baseline="-25000" dirty="0" smtClean="0">
                <a:solidFill>
                  <a:srgbClr val="002060"/>
                </a:solidFill>
              </a:rPr>
              <a:t>3</a:t>
            </a:r>
            <a:r>
              <a:rPr lang="en-US" sz="2000" dirty="0" smtClean="0">
                <a:solidFill>
                  <a:srgbClr val="002060"/>
                </a:solidFill>
              </a:rPr>
              <a:t>+</a:t>
            </a:r>
            <a:r>
              <a:rPr lang="ru-RU" sz="2000" dirty="0" smtClean="0">
                <a:solidFill>
                  <a:srgbClr val="002060"/>
                </a:solidFill>
              </a:rPr>
              <a:t>   </a:t>
            </a:r>
            <a:r>
              <a:rPr lang="en-US" sz="2000" dirty="0" smtClean="0">
                <a:solidFill>
                  <a:srgbClr val="002060"/>
                </a:solidFill>
              </a:rPr>
              <a:t>H</a:t>
            </a:r>
            <a:r>
              <a:rPr lang="en-US" sz="2000" baseline="-25000" dirty="0" smtClean="0">
                <a:solidFill>
                  <a:srgbClr val="002060"/>
                </a:solidFill>
              </a:rPr>
              <a:t>2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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</a:t>
            </a:r>
            <a:r>
              <a:rPr lang="en-US" sz="2000" dirty="0" smtClean="0">
                <a:solidFill>
                  <a:srgbClr val="002060"/>
                </a:solidFill>
              </a:rPr>
              <a:t>Fe + </a:t>
            </a:r>
            <a:r>
              <a:rPr lang="ru-RU" sz="2000" dirty="0" smtClean="0">
                <a:solidFill>
                  <a:srgbClr val="002060"/>
                </a:solidFill>
              </a:rPr>
              <a:t>  </a:t>
            </a:r>
            <a:r>
              <a:rPr lang="en-US" sz="2000" dirty="0" smtClean="0">
                <a:solidFill>
                  <a:srgbClr val="002060"/>
                </a:solidFill>
              </a:rPr>
              <a:t>H</a:t>
            </a:r>
            <a:r>
              <a:rPr lang="en-US" sz="2000" baseline="-25000" dirty="0" smtClean="0">
                <a:solidFill>
                  <a:srgbClr val="002060"/>
                </a:solidFill>
              </a:rPr>
              <a:t>2</a:t>
            </a:r>
            <a:r>
              <a:rPr lang="en-US" sz="2000" dirty="0" smtClean="0">
                <a:solidFill>
                  <a:srgbClr val="002060"/>
                </a:solidFill>
              </a:rPr>
              <a:t>O</a:t>
            </a:r>
            <a:endParaRPr lang="ru-RU" sz="2800" kern="12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000" dirty="0" smtClean="0"/>
              <a:t>      </a:t>
            </a:r>
            <a:r>
              <a:rPr lang="ru-RU" sz="2000" dirty="0" smtClean="0"/>
              <a:t>Коэффициент перед формулой железа равен: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/>
              <a:t>         а) 3,              б) 6,                   в) 2,                 г) 1.</a:t>
            </a:r>
          </a:p>
          <a:p>
            <a:pPr marL="457200" indent="-457200">
              <a:defRPr/>
            </a:pPr>
            <a:endParaRPr lang="ru-RU" sz="2000" dirty="0" smtClean="0"/>
          </a:p>
          <a:p>
            <a:pPr marL="457200" indent="-457200">
              <a:defRPr/>
            </a:pPr>
            <a:endParaRPr lang="ru-RU" sz="2000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786063" y="2714625"/>
            <a:ext cx="1071562" cy="64293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428875" y="3071813"/>
            <a:ext cx="1428750" cy="64293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2821782" y="2678906"/>
            <a:ext cx="1143000" cy="107156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000375" y="3000375"/>
            <a:ext cx="928688" cy="3571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357563" y="4857750"/>
            <a:ext cx="4286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latin typeface="+mn-lt"/>
              </a:rPr>
              <a:t>2</a:t>
            </a:r>
          </a:p>
        </p:txBody>
      </p:sp>
      <p:sp>
        <p:nvSpPr>
          <p:cNvPr id="8201" name="Прямоугольник 9"/>
          <p:cNvSpPr>
            <a:spLocks noChangeArrowheads="1"/>
          </p:cNvSpPr>
          <p:nvPr/>
        </p:nvSpPr>
        <p:spPr bwMode="auto">
          <a:xfrm>
            <a:off x="4143375" y="4857750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8202" name="Прямоугольник 11"/>
          <p:cNvSpPr>
            <a:spLocks noChangeArrowheads="1"/>
          </p:cNvSpPr>
          <p:nvPr/>
        </p:nvSpPr>
        <p:spPr bwMode="auto">
          <a:xfrm>
            <a:off x="2500313" y="4857750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25" y="500063"/>
            <a:ext cx="8286750" cy="5662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dirty="0"/>
              <a:t>  </a:t>
            </a:r>
            <a:r>
              <a:rPr lang="ru-RU" sz="2400" dirty="0"/>
              <a:t>3</a:t>
            </a:r>
            <a:r>
              <a:rPr lang="ru-RU" dirty="0"/>
              <a:t>. </a:t>
            </a:r>
            <a:r>
              <a:rPr lang="ru-RU" sz="2300" dirty="0">
                <a:latin typeface="+mn-lt"/>
              </a:rPr>
              <a:t>Реакции, в результате которых </a:t>
            </a:r>
            <a:r>
              <a:rPr lang="ru-RU" sz="2300" dirty="0">
                <a:solidFill>
                  <a:srgbClr val="002060"/>
                </a:solidFill>
                <a:latin typeface="+mn-lt"/>
              </a:rPr>
              <a:t>из одного сложного </a:t>
            </a:r>
            <a:r>
              <a:rPr lang="ru-RU" sz="2300" dirty="0">
                <a:latin typeface="+mn-lt"/>
              </a:rPr>
              <a:t>вещества образуется </a:t>
            </a:r>
            <a:r>
              <a:rPr lang="ru-RU" sz="2300" dirty="0">
                <a:solidFill>
                  <a:srgbClr val="002060"/>
                </a:solidFill>
                <a:latin typeface="+mn-lt"/>
              </a:rPr>
              <a:t>несколько более простого состава </a:t>
            </a:r>
            <a:r>
              <a:rPr lang="ru-RU" sz="2300" dirty="0">
                <a:latin typeface="+mn-lt"/>
              </a:rPr>
              <a:t>относятся к: 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  <a:defRPr/>
            </a:pPr>
            <a:endParaRPr lang="ru-RU" sz="2400" dirty="0">
              <a:latin typeface="+mn-lt"/>
            </a:endParaRPr>
          </a:p>
          <a:p>
            <a:pPr>
              <a:defRPr/>
            </a:pPr>
            <a:r>
              <a:rPr lang="ru-RU" sz="2400" dirty="0">
                <a:latin typeface="+mn-lt"/>
              </a:rPr>
              <a:t>а) реакциям соединения;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 </a:t>
            </a:r>
            <a:endParaRPr lang="ru-RU" sz="2400" dirty="0">
              <a:latin typeface="+mn-lt"/>
            </a:endParaRPr>
          </a:p>
          <a:p>
            <a:pPr>
              <a:defRPr/>
            </a:pPr>
            <a:r>
              <a:rPr lang="ru-RU" sz="2400" dirty="0">
                <a:latin typeface="+mn-lt"/>
              </a:rPr>
              <a:t>б) реакциям разложения; </a:t>
            </a:r>
          </a:p>
          <a:p>
            <a:pPr>
              <a:defRPr/>
            </a:pPr>
            <a:r>
              <a:rPr lang="ru-RU" sz="2400" dirty="0">
                <a:latin typeface="+mn-lt"/>
              </a:rPr>
              <a:t>в) реакциям замещения;</a:t>
            </a:r>
          </a:p>
          <a:p>
            <a:pPr>
              <a:defRPr/>
            </a:pPr>
            <a:r>
              <a:rPr lang="ru-RU" sz="2400" dirty="0">
                <a:latin typeface="+mn-lt"/>
              </a:rPr>
              <a:t>г) 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реакциям обмена. </a:t>
            </a:r>
            <a:endParaRPr lang="ru-RU" sz="2400" dirty="0">
              <a:latin typeface="+mn-lt"/>
            </a:endParaRPr>
          </a:p>
          <a:p>
            <a:pPr>
              <a:defRPr/>
            </a:pPr>
            <a:endParaRPr lang="ru-RU" sz="2400" dirty="0">
              <a:latin typeface="+mn-lt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sz="2400" dirty="0">
                <a:latin typeface="+mn-lt"/>
              </a:rPr>
              <a:t>   4. Веществом «А» в схеме уравнения реакции </a:t>
            </a:r>
            <a:r>
              <a:rPr lang="ru-RU" sz="2400" dirty="0">
                <a:solidFill>
                  <a:srgbClr val="000000"/>
                </a:solidFill>
                <a:latin typeface="Tahoma"/>
              </a:rPr>
              <a:t>является:</a:t>
            </a:r>
            <a:endParaRPr lang="ru-RU" sz="2400" dirty="0">
              <a:latin typeface="+mn-lt"/>
            </a:endParaRPr>
          </a:p>
          <a:p>
            <a:pPr>
              <a:defRPr/>
            </a:pPr>
            <a:r>
              <a:rPr lang="ru-RU" sz="2400" dirty="0">
                <a:latin typeface="+mn-lt"/>
              </a:rPr>
              <a:t>   		  </a:t>
            </a:r>
            <a:r>
              <a:rPr lang="en-US" sz="2400" dirty="0">
                <a:solidFill>
                  <a:srgbClr val="002060"/>
                </a:solidFill>
                <a:latin typeface="+mn-lt"/>
              </a:rPr>
              <a:t>Mg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 +  </a:t>
            </a:r>
            <a:r>
              <a:rPr lang="en-US" sz="2400" dirty="0">
                <a:solidFill>
                  <a:srgbClr val="002060"/>
                </a:solidFill>
                <a:latin typeface="+mn-lt"/>
              </a:rPr>
              <a:t>HCI </a:t>
            </a:r>
            <a:r>
              <a:rPr lang="en-US" sz="2400" dirty="0">
                <a:solidFill>
                  <a:srgbClr val="002060"/>
                </a:solidFill>
                <a:latin typeface="+mn-lt"/>
                <a:sym typeface="Symbol"/>
              </a:rPr>
              <a:t></a:t>
            </a: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+mn-lt"/>
              </a:rPr>
              <a:t>MgCI</a:t>
            </a:r>
            <a:r>
              <a:rPr lang="ru-RU" sz="2400" baseline="-25000" dirty="0">
                <a:solidFill>
                  <a:srgbClr val="002060"/>
                </a:solidFill>
                <a:latin typeface="+mn-lt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 + А   </a:t>
            </a:r>
          </a:p>
          <a:p>
            <a:pPr>
              <a:defRPr/>
            </a:pPr>
            <a:r>
              <a:rPr lang="ru-RU" sz="2400" dirty="0">
                <a:latin typeface="+mn-lt"/>
              </a:rPr>
              <a:t>        </a:t>
            </a:r>
          </a:p>
          <a:p>
            <a:pPr>
              <a:defRPr/>
            </a:pPr>
            <a:r>
              <a:rPr lang="ru-RU" sz="2400" dirty="0">
                <a:latin typeface="+mn-lt"/>
              </a:rPr>
              <a:t>а) </a:t>
            </a:r>
            <a:r>
              <a:rPr lang="en-US" sz="2400" dirty="0">
                <a:latin typeface="+mn-lt"/>
              </a:rPr>
              <a:t>H</a:t>
            </a:r>
            <a:r>
              <a:rPr lang="ru-RU" sz="2400" baseline="-25000" dirty="0">
                <a:latin typeface="+mn-lt"/>
              </a:rPr>
              <a:t>2</a:t>
            </a:r>
            <a:r>
              <a:rPr lang="ru-RU" sz="2400" dirty="0">
                <a:latin typeface="+mn-lt"/>
              </a:rPr>
              <a:t>      б) </a:t>
            </a:r>
            <a:r>
              <a:rPr lang="en-US" sz="2400" dirty="0">
                <a:latin typeface="+mn-lt"/>
              </a:rPr>
              <a:t>CI</a:t>
            </a:r>
            <a:r>
              <a:rPr lang="ru-RU" sz="2400" baseline="-25000" dirty="0">
                <a:latin typeface="+mn-lt"/>
              </a:rPr>
              <a:t>2 </a:t>
            </a:r>
            <a:r>
              <a:rPr lang="ru-RU" sz="2400" dirty="0">
                <a:latin typeface="+mn-lt"/>
              </a:rPr>
              <a:t>     в)</a:t>
            </a:r>
            <a:r>
              <a:rPr lang="en-US" sz="2400" dirty="0">
                <a:latin typeface="+mn-lt"/>
              </a:rPr>
              <a:t>Mg</a:t>
            </a:r>
            <a:r>
              <a:rPr lang="ru-RU" sz="2400" dirty="0">
                <a:latin typeface="+mn-lt"/>
              </a:rPr>
              <a:t>        г)  </a:t>
            </a:r>
            <a:r>
              <a:rPr lang="en-US" sz="2400" dirty="0">
                <a:latin typeface="+mn-lt"/>
              </a:rPr>
              <a:t>O</a:t>
            </a:r>
            <a:r>
              <a:rPr lang="ru-RU" sz="2400" baseline="-25000" dirty="0">
                <a:latin typeface="+mn-lt"/>
              </a:rPr>
              <a:t>2</a:t>
            </a:r>
            <a:r>
              <a:rPr lang="ru-RU" sz="2400" dirty="0">
                <a:latin typeface="+mn-lt"/>
              </a:rPr>
              <a:t> </a:t>
            </a:r>
          </a:p>
          <a:p>
            <a:pPr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9219" name="AutoShape 2" descr="data:image/jpeg;base64,/9j/4AAQSkZJRgABAQAAAQABAAD/2wCEAAkGBhEQEBUQDxQVEhAPEBMRGRcVEBYbExkZHxoWFx8YGhgYJzIqGRokHBIYIDssKCcpOC8sIB4xNTA2NTIrLDUBCQoKDgwOGg8PGi8lHiQsLyosLCktMCk0LDU0MiksLCkqKSw1KSwsLCkpLDUsLCksKSwsLDEtKSwpLCwsLSksKf/AABEIAIYAeAMBIgACEQEDEQH/xAAcAAEAAgMBAQEAAAAAAAAAAAAABQYDBAcCCAH/xAA5EAACAgEDAgMFBQYGAwAAAAABAgADEQQSIQUTBjFBFCIyUWEHI0JxgRU2dJGhszNSYpKx0SRyov/EABgBAQADAQAAAAAAAAAAAAAAAAABAgME/8QAJxEBAQACAQMCBQUAAAAAAAAAAAECERIDITFBYQQyUXGhEyJCkfD/2gAMAwEAAhEDEQA/AO2RETNmREQEREBERAREQERNbqetNNL2hHtNa7glYy7H5KPnzJndDZiUXwh1/X6u7qNV+2m2gVCpMBlpZ0tIyR8eMIT9QZpU6nrCdRp0b6ym4kC+4JpwNlIIzuJHBb4Rj55m36N3ZuKc+23R4iJg0IiICQnW/Gmh0R26m9Ef/IMtZ/tXkfriU77VPtCs07DQ6IkahwO46/EgPki/6znOfQY9TxOeBfs+p0Na23KLNa43vY3vFWPO1SfLHz8yc8zonTmOPLP18Rnz3dYvS/ap0/zZrq0P430toT/diTTeKdJ7M2rFyPp0GS6sDjy4x6NyODzJRhkYPIPHM5P9q/2dVLS2u0aCtq+ba1GEZf8AOAPIjPOPT+rCdPPKTx+TK5Yzfl1LV62ulDZc61ovmzsFUfqZVtH9qGiv1lej02+1rWK9wLisYBb8XJ8vQS00kWVqzAMGVX5A88A5x6ec4voqFTxWVQAKNU5wBxzUWP8AUmT0unjlMt+kM8rNa+rt0RE5mhERAq3hjol1PUOo32rtq1dunas7gdwVXB4Hlyw8568J9Gvr1Wu1WpXa+p1IWv3gfuUGExjyByePpLPE0vUt37q8SIiZrE8XWhFLt8KKWP5AZP8AxPc1eq0Gyi2tfN6bEH5lSB/zJnlDgHgtm1/W6rbveNmobUN+gLgfkCFH6T6Jnzt9k1wTq9GfxCxB+ZRv+p9Ezs+M+eT2YdD5d+5Mep0y2I1bjKWIyMPmCCCP5GZInG3Y9NQK0VFztRVQZOTgAAZPqeJxmn97T/Et/ZnapxWn97T/ABLf2Z1fD/y+1ZdT0+8dqiInI2IiICIiAiIgIiIHAPHHRLekdUXVUj7p7vaKj+HOdzVn8skf+pE7h0LrlWtoTUUNlLB+qn1Vh6MDxPXWOi0ayo0alBZW3ofMH5qRypHzE55X9lmu0Nps6Trdit+C0efyDYBV/wAyonXc8erjJldWflhMbhe3iuoTQ611lNLXvYFnZglda/HY58kUfM/0GSeBKxp6PELDa9mhT/WK3Zv5DjP6SZ6N4WFVntGptbV6vBUW2ABUB81qrHFYP8z8/SY8Jj5v9NN2+iX0Pc7ad/b3do37M7A3qFz6Dy+s43T+9p/iW/szsur7mw9nZv8ATfnb+u3mc2T7MNcNf+0faqO/3jdjsvsyeNuM527ePP8AWa9DKTlu+ZpXqS3Wvq6dEw6PubB3tnc5z2923/65maczQiIkJIiICIiAiJ+PnB243Y4yeM/XEkfsSK6R1h7+DWEetnS5SxJrcYwoOPf3A7s8e6QfUTQv8XmrJtrGwU6i33HJY9u1KQoBAGWawevEtwy3pXcWSJC9Q6++nO21F3PRdam1yVLVqHZCSOODkHB8jMvR+tm93rZApSqm3KvuTFgYhScDDjb5fIgxwutp3PCViIlEkREBERAREQEREBPNgJBCnBI4OM4Pzx6z1PF9uxGfDNtUthRljgZwB6kyUIv9gFbO7Vaa7Gp7TkIp7hzkOwbjcpLY+jMPljHqfCtdmA7Myez20EYG473SwvuHk++sEYGB8vKa9njJUqseyopZTdXQUN1e3c+3A7gO0EBuQfLH5Sa0Ot7lK3MFQMpY4sVlA553rwRgZzNLzndHatLV9B72TdZuYU20qQgG0WAKz4zy5Ax6DzwOTN/Q6QVVrWuPcULkKBnAAzgepxIJvHFXs51CISDqvZlDute4+e/L8KhX3ufSbGs8Tmpa3elilgrLMttZUF22qqHP3reuF9MfMCLjnexuJyIiZLEREBERAREhbtZqhq0pVqWrfdYw7T70qGBktuxuLEAe7z73yMtJtFqaiIlUkx6mtmRlVijMrAMACVJGAwB4ODzzMkSUK7X4dvHcsNlHeselsDTfcHZv5ZSSd7GwksCCMKOcc56PDf8A4x0trBqre61mzdWdzvvwm0+6nLDH5fWTcS/Oo4xXNP4XspV+zaHZtUdQPaA1q427dp3HIb13KQeB6THd4StNC6Zbk7RRg2aBuVi7ubKSD9233hUA52gKR5HMuPEGnN3s+/73ds+B9u/G7Z3Mbd+Oduc/SSEm55TyahETBr9elFZttJCKVHCsxySFACqCSSWAwAZn5SzxMWk1S2oHXcFOfjrdG+XKuAR+omWAiIkJJr1aBVte4ZL2rWhyRgBN+APlzYx/WbEo9mrb9p7t/lrVo295u9t7Xwin4TTuO7d5+ZmmGPLatul4iImaxEQYFSbreuqtpa/sBdTqBV7KoJ1CISQH3hiHIA3NxjGeeJJW+M9It3ZLPxaKTZ2bOwLCcbDbjaGyQPPz4lf1/e1ZrRtE9PUktrzqRWBSiq4JZb85dCmRt9c4Imp1TRahL7fY6tZTqHvLKq7bOm25YHuPv4TI5PkQc45nVwxvlluxZO3qLNYDbQw09NpNZWyrYW2kd6wbtxPJAAHGcnJ8tjrd+s3hdO1NFK1l3vuG5d2cCsIGXHHJJ+gHMmpX/EWtZX7d+jbV6OysH7uoWsLA3k9Z/CRgg+hzmZY3lfC9mox6PxpUuko1Gs+6bUFkARHYOy7uUAGSGC5HzyJ61XUKuoadhTW1xqur7lLO9FykEN64IbyIBwD85W7KrtKugZ6Xbb1DVWpQCGtrqNdpVBk4LIpztB+glk8OpZbqtRrGqeiu9KKkS1dtrdvuEuyfh5swM84B+k0yxmP7p/u6ktvapDw7pbKqNtuQd7sqmzeUQsSqFz8RA+p+WZJRE57d3bSEREhJIw9X0ntPa3J7R/h/DznG7ZvxjdjnbnOPSScrtqX2awCzTuulpuDoUajY74/xrPf3YBPChfMZOeAL4yXe1bViiIlFiIiAjERJCIiQNfUdPrseux1y9DM6HJGCVKE4B54YjnM2IiTtBERISREQEREBERA//9k="/>
          <p:cNvSpPr>
            <a:spLocks noChangeAspect="1" noChangeArrowheads="1"/>
          </p:cNvSpPr>
          <p:nvPr/>
        </p:nvSpPr>
        <p:spPr bwMode="auto">
          <a:xfrm>
            <a:off x="180975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0" name="AutoShape 4" descr="data:image/jpeg;base64,/9j/4AAQSkZJRgABAQAAAQABAAD/2wCEAAkGBhEQEBUQDxQVEhAPEBMRGRcVEBYbExkZHxoWFx8YGhgYJzIqGRokHBIYIDssKCcpOC8sIB4xNTA2NTIrLDUBCQoKDgwOGg8PGi8lHiQsLyosLCktMCk0LDU0MiksLCkqKSw1KSwsLCkpLDUsLCksKSwsLDEtKSwpLCwsLSksKf/AABEIAIYAeAMBIgACEQEDEQH/xAAcAAEAAgMBAQEAAAAAAAAAAAAABQYDBAcCCAH/xAA5EAACAgEDAgMFBQYGAwAAAAABAgADEQQSIQUTBjFBFCIyUWEHI0JxgRU2dJGhszNSYpKx0SRyov/EABgBAQADAQAAAAAAAAAAAAAAAAABAgME/8QAJxEBAQACAQMCBQUAAAAAAAAAAAECERIDITFBYQQyUXGhEyJCkfD/2gAMAwEAAhEDEQA/AO2RETNmREQEREBERAREQERNbqetNNL2hHtNa7glYy7H5KPnzJndDZiUXwh1/X6u7qNV+2m2gVCpMBlpZ0tIyR8eMIT9QZpU6nrCdRp0b6ym4kC+4JpwNlIIzuJHBb4Rj55m36N3ZuKc+23R4iJg0IiICQnW/Gmh0R26m9Ef/IMtZ/tXkfriU77VPtCs07DQ6IkahwO46/EgPki/6znOfQY9TxOeBfs+p0Na23KLNa43vY3vFWPO1SfLHz8yc8zonTmOPLP18Rnz3dYvS/ap0/zZrq0P430toT/diTTeKdJ7M2rFyPp0GS6sDjy4x6NyODzJRhkYPIPHM5P9q/2dVLS2u0aCtq+ba1GEZf8AOAPIjPOPT+rCdPPKTx+TK5Yzfl1LV62ulDZc61ovmzsFUfqZVtH9qGiv1lej02+1rWK9wLisYBb8XJ8vQS00kWVqzAMGVX5A88A5x6ec4voqFTxWVQAKNU5wBxzUWP8AUmT0unjlMt+kM8rNa+rt0RE5mhERAq3hjol1PUOo32rtq1dunas7gdwVXB4Hlyw8568J9Gvr1Wu1WpXa+p1IWv3gfuUGExjyByePpLPE0vUt37q8SIiZrE8XWhFLt8KKWP5AZP8AxPc1eq0Gyi2tfN6bEH5lSB/zJnlDgHgtm1/W6rbveNmobUN+gLgfkCFH6T6Jnzt9k1wTq9GfxCxB+ZRv+p9Ezs+M+eT2YdD5d+5Mep0y2I1bjKWIyMPmCCCP5GZInG3Y9NQK0VFztRVQZOTgAAZPqeJxmn97T/Et/ZnapxWn97T/ABLf2Z1fD/y+1ZdT0+8dqiInI2IiICIiAiIgIiIHAPHHRLekdUXVUj7p7vaKj+HOdzVn8skf+pE7h0LrlWtoTUUNlLB+qn1Vh6MDxPXWOi0ayo0alBZW3ofMH5qRypHzE55X9lmu0Nps6Trdit+C0efyDYBV/wAyonXc8erjJldWflhMbhe3iuoTQ611lNLXvYFnZglda/HY58kUfM/0GSeBKxp6PELDa9mhT/WK3Zv5DjP6SZ6N4WFVntGptbV6vBUW2ABUB81qrHFYP8z8/SY8Jj5v9NN2+iX0Pc7ad/b3do37M7A3qFz6Dy+s43T+9p/iW/szsur7mw9nZv8ATfnb+u3mc2T7MNcNf+0faqO/3jdjsvsyeNuM527ePP8AWa9DKTlu+ZpXqS3Wvq6dEw6PubB3tnc5z2923/65maczQiIkJIiICIiAiJ+PnB243Y4yeM/XEkfsSK6R1h7+DWEetnS5SxJrcYwoOPf3A7s8e6QfUTQv8XmrJtrGwU6i33HJY9u1KQoBAGWawevEtwy3pXcWSJC9Q6++nO21F3PRdam1yVLVqHZCSOODkHB8jMvR+tm93rZApSqm3KvuTFgYhScDDjb5fIgxwutp3PCViIlEkREBERAREQEREBPNgJBCnBI4OM4Pzx6z1PF9uxGfDNtUthRljgZwB6kyUIv9gFbO7Vaa7Gp7TkIp7hzkOwbjcpLY+jMPljHqfCtdmA7Myez20EYG473SwvuHk++sEYGB8vKa9njJUqseyopZTdXQUN1e3c+3A7gO0EBuQfLH5Sa0Ot7lK3MFQMpY4sVlA553rwRgZzNLzndHatLV9B72TdZuYU20qQgG0WAKz4zy5Ax6DzwOTN/Q6QVVrWuPcULkKBnAAzgepxIJvHFXs51CISDqvZlDute4+e/L8KhX3ufSbGs8Tmpa3elilgrLMttZUF22qqHP3reuF9MfMCLjnexuJyIiZLEREBERAREhbtZqhq0pVqWrfdYw7T70qGBktuxuLEAe7z73yMtJtFqaiIlUkx6mtmRlVijMrAMACVJGAwB4ODzzMkSUK7X4dvHcsNlHeselsDTfcHZv5ZSSd7GwksCCMKOcc56PDf8A4x0trBqre61mzdWdzvvwm0+6nLDH5fWTcS/Oo4xXNP4XspV+zaHZtUdQPaA1q427dp3HIb13KQeB6THd4StNC6Zbk7RRg2aBuVi7ubKSD9233hUA52gKR5HMuPEGnN3s+/73ds+B9u/G7Z3Mbd+Oduc/SSEm55TyahETBr9elFZttJCKVHCsxySFACqCSSWAwAZn5SzxMWk1S2oHXcFOfjrdG+XKuAR+omWAiIkJJr1aBVte4ZL2rWhyRgBN+APlzYx/WbEo9mrb9p7t/lrVo295u9t7Xwin4TTuO7d5+ZmmGPLatul4iImaxEQYFSbreuqtpa/sBdTqBV7KoJ1CISQH3hiHIA3NxjGeeJJW+M9It3ZLPxaKTZ2bOwLCcbDbjaGyQPPz4lf1/e1ZrRtE9PUktrzqRWBSiq4JZb85dCmRt9c4Imp1TRahL7fY6tZTqHvLKq7bOm25YHuPv4TI5PkQc45nVwxvlluxZO3qLNYDbQw09NpNZWyrYW2kd6wbtxPJAAHGcnJ8tjrd+s3hdO1NFK1l3vuG5d2cCsIGXHHJJ+gHMmpX/EWtZX7d+jbV6OysH7uoWsLA3k9Z/CRgg+hzmZY3lfC9mox6PxpUuko1Gs+6bUFkARHYOy7uUAGSGC5HzyJ61XUKuoadhTW1xqur7lLO9FykEN64IbyIBwD85W7KrtKugZ6Xbb1DVWpQCGtrqNdpVBk4LIpztB+glk8OpZbqtRrGqeiu9KKkS1dtrdvuEuyfh5swM84B+k0yxmP7p/u6ktvapDw7pbKqNtuQd7sqmzeUQsSqFz8RA+p+WZJRE57d3bSEREhJIw9X0ntPa3J7R/h/DznG7ZvxjdjnbnOPSScrtqX2awCzTuulpuDoUajY74/xrPf3YBPChfMZOeAL4yXe1bViiIlFiIiAjERJCIiQNfUdPrseux1y9DM6HJGCVKE4B54YjnM2IiTtBERISREQEREBERA//9k="/>
          <p:cNvSpPr>
            <a:spLocks noChangeAspect="1" noChangeArrowheads="1"/>
          </p:cNvSpPr>
          <p:nvPr/>
        </p:nvSpPr>
        <p:spPr bwMode="auto">
          <a:xfrm>
            <a:off x="180975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9942" name="Picture 6" descr="http://t1.gstatic.com/images?q=tbn:ANd9GcRSBgPZdMAkGJO8YIY8LeXqiXQ02hFDHPGWdtj4zl8KyLdu5iSBow"/>
          <p:cNvPicPr>
            <a:picLocks noChangeAspect="1" noChangeArrowheads="1"/>
          </p:cNvPicPr>
          <p:nvPr/>
        </p:nvPicPr>
        <p:blipFill>
          <a:blip r:embed="rId2"/>
          <a:srcRect l="29095" t="24193" r="15948" b="23962"/>
          <a:stretch>
            <a:fillRect/>
          </a:stretch>
        </p:blipFill>
        <p:spPr bwMode="auto">
          <a:xfrm>
            <a:off x="6143625" y="4572000"/>
            <a:ext cx="566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714750" y="4500563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3000" y="857250"/>
            <a:ext cx="814387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+mn-lt"/>
              </a:rPr>
              <a:t>  5</a:t>
            </a:r>
            <a:r>
              <a:rPr lang="ru-RU" sz="2400" dirty="0">
                <a:latin typeface="+mn-lt"/>
              </a:rPr>
              <a:t>. Выберете металлы, вытесняющие медь (</a:t>
            </a:r>
            <a:r>
              <a:rPr lang="en-US" sz="2400" dirty="0">
                <a:latin typeface="+mn-lt"/>
              </a:rPr>
              <a:t>Cu</a:t>
            </a:r>
            <a:r>
              <a:rPr lang="ru-RU" sz="2400" dirty="0">
                <a:latin typeface="+mn-lt"/>
              </a:rPr>
              <a:t>) из раствора хлорида меди (</a:t>
            </a:r>
            <a:r>
              <a:rPr lang="en-US" sz="2400" dirty="0">
                <a:latin typeface="+mn-lt"/>
              </a:rPr>
              <a:t>II</a:t>
            </a:r>
            <a:r>
              <a:rPr lang="ru-RU" sz="2400" dirty="0">
                <a:latin typeface="+mn-lt"/>
              </a:rPr>
              <a:t>) (</a:t>
            </a:r>
            <a:r>
              <a:rPr lang="en-US" sz="2400" dirty="0">
                <a:latin typeface="+mn-lt"/>
              </a:rPr>
              <a:t>CuCl</a:t>
            </a:r>
            <a:r>
              <a:rPr lang="en-US" sz="1400" dirty="0">
                <a:latin typeface="+mn-lt"/>
              </a:rPr>
              <a:t>2</a:t>
            </a:r>
            <a:r>
              <a:rPr lang="ru-RU" sz="2400" dirty="0">
                <a:latin typeface="+mn-lt"/>
              </a:rPr>
              <a:t>).</a:t>
            </a:r>
            <a:endParaRPr lang="en-US" sz="2400" dirty="0">
              <a:latin typeface="+mn-lt"/>
            </a:endParaRPr>
          </a:p>
          <a:p>
            <a:pPr>
              <a:defRPr/>
            </a:pPr>
            <a:endParaRPr lang="en-US" sz="2400" dirty="0">
              <a:latin typeface="+mn-lt"/>
            </a:endParaRPr>
          </a:p>
          <a:p>
            <a:pPr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2286000"/>
            <a:ext cx="650081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n-lt"/>
              </a:rPr>
              <a:t>а) </a:t>
            </a:r>
            <a:r>
              <a:rPr lang="en-US" sz="2400" dirty="0">
                <a:latin typeface="+mn-lt"/>
              </a:rPr>
              <a:t>Au</a:t>
            </a:r>
            <a:r>
              <a:rPr lang="ru-RU" sz="2400" dirty="0">
                <a:latin typeface="+mn-lt"/>
              </a:rPr>
              <a:t>,   </a:t>
            </a:r>
            <a:r>
              <a:rPr lang="en-US" sz="2400" dirty="0">
                <a:latin typeface="+mn-lt"/>
              </a:rPr>
              <a:t>Co</a:t>
            </a:r>
            <a:r>
              <a:rPr lang="ru-RU" sz="2400" dirty="0">
                <a:latin typeface="+mn-lt"/>
              </a:rPr>
              <a:t>,	  </a:t>
            </a:r>
            <a:r>
              <a:rPr lang="en-US" sz="2400" dirty="0">
                <a:latin typeface="+mn-lt"/>
              </a:rPr>
              <a:t>Al</a:t>
            </a:r>
            <a:r>
              <a:rPr lang="ru-RU" sz="2400" dirty="0">
                <a:latin typeface="+mn-lt"/>
              </a:rPr>
              <a:t>;</a:t>
            </a:r>
          </a:p>
          <a:p>
            <a:pPr>
              <a:defRPr/>
            </a:pPr>
            <a:r>
              <a:rPr lang="ru-RU" sz="2400" dirty="0">
                <a:latin typeface="+mn-lt"/>
              </a:rPr>
              <a:t>б) </a:t>
            </a:r>
            <a:r>
              <a:rPr lang="en-US" sz="2400" dirty="0">
                <a:latin typeface="+mn-lt"/>
              </a:rPr>
              <a:t>Al</a:t>
            </a:r>
            <a:r>
              <a:rPr lang="ru-RU" sz="2400" dirty="0">
                <a:latin typeface="+mn-lt"/>
              </a:rPr>
              <a:t>,    </a:t>
            </a:r>
            <a:r>
              <a:rPr lang="en-US" sz="2400" dirty="0">
                <a:latin typeface="+mn-lt"/>
              </a:rPr>
              <a:t>Zn</a:t>
            </a:r>
            <a:r>
              <a:rPr lang="ru-RU" sz="2400" dirty="0">
                <a:latin typeface="+mn-lt"/>
              </a:rPr>
              <a:t>,</a:t>
            </a:r>
            <a:r>
              <a:rPr lang="en-US" sz="2400" dirty="0">
                <a:latin typeface="+mn-lt"/>
              </a:rPr>
              <a:t>   </a:t>
            </a:r>
            <a:r>
              <a:rPr lang="ru-RU" sz="2400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 Hg</a:t>
            </a:r>
            <a:r>
              <a:rPr lang="ru-RU" sz="2400" dirty="0">
                <a:latin typeface="+mn-lt"/>
              </a:rPr>
              <a:t>;</a:t>
            </a:r>
            <a:endParaRPr lang="en-US" sz="2400" dirty="0">
              <a:latin typeface="+mn-lt"/>
            </a:endParaRPr>
          </a:p>
          <a:p>
            <a:pPr>
              <a:defRPr/>
            </a:pPr>
            <a:r>
              <a:rPr lang="ru-RU" sz="2400" dirty="0">
                <a:latin typeface="+mn-lt"/>
              </a:rPr>
              <a:t>в) </a:t>
            </a:r>
            <a:r>
              <a:rPr lang="en-US" sz="2400" dirty="0">
                <a:latin typeface="+mn-lt"/>
              </a:rPr>
              <a:t>Mg</a:t>
            </a:r>
            <a:r>
              <a:rPr lang="ru-RU" sz="2400" dirty="0">
                <a:latin typeface="+mn-lt"/>
              </a:rPr>
              <a:t>,</a:t>
            </a:r>
            <a:r>
              <a:rPr lang="en-US" sz="2400" dirty="0">
                <a:latin typeface="+mn-lt"/>
              </a:rPr>
              <a:t>   Na</a:t>
            </a:r>
            <a:r>
              <a:rPr lang="ru-RU" sz="2400" dirty="0">
                <a:latin typeface="+mn-lt"/>
              </a:rPr>
              <a:t>,</a:t>
            </a:r>
            <a:r>
              <a:rPr lang="en-US" sz="2400" dirty="0">
                <a:latin typeface="+mn-lt"/>
              </a:rPr>
              <a:t>    Au</a:t>
            </a:r>
            <a:r>
              <a:rPr lang="ru-RU" sz="2400" dirty="0">
                <a:latin typeface="+mn-lt"/>
              </a:rPr>
              <a:t>;</a:t>
            </a:r>
            <a:endParaRPr lang="en-US" sz="2400" dirty="0">
              <a:latin typeface="+mn-lt"/>
            </a:endParaRPr>
          </a:p>
          <a:p>
            <a:pPr>
              <a:defRPr/>
            </a:pPr>
            <a:r>
              <a:rPr lang="ru-RU" sz="2400" dirty="0">
                <a:latin typeface="+mn-lt"/>
              </a:rPr>
              <a:t>г) </a:t>
            </a:r>
            <a:r>
              <a:rPr lang="en-US" sz="2400" dirty="0">
                <a:latin typeface="+mn-lt"/>
              </a:rPr>
              <a:t>Fe</a:t>
            </a:r>
            <a:r>
              <a:rPr lang="ru-RU" sz="2400" dirty="0">
                <a:latin typeface="+mn-lt"/>
              </a:rPr>
              <a:t>,</a:t>
            </a:r>
            <a:r>
              <a:rPr lang="en-US" sz="2400" dirty="0">
                <a:latin typeface="+mn-lt"/>
              </a:rPr>
              <a:t>    Co</a:t>
            </a:r>
            <a:r>
              <a:rPr lang="ru-RU" sz="2400" dirty="0">
                <a:latin typeface="+mn-lt"/>
              </a:rPr>
              <a:t>,</a:t>
            </a:r>
            <a:r>
              <a:rPr lang="en-US" sz="2400" dirty="0">
                <a:latin typeface="+mn-lt"/>
              </a:rPr>
              <a:t>     Cr</a:t>
            </a:r>
            <a:r>
              <a:rPr lang="ru-RU" sz="2400" dirty="0">
                <a:latin typeface="+mn-lt"/>
              </a:rPr>
              <a:t>.</a:t>
            </a:r>
            <a:endParaRPr lang="en-US" sz="2400" dirty="0">
              <a:latin typeface="+mn-lt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571625" y="3786188"/>
            <a:ext cx="200025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5" name="Picture 10" descr="http://t1.gstatic.com/images?q=tbn:ANd9GcTedKgU93xewssxy0bm7fP2Ds6ri6piWUaYBmSGPOT-X9EIQblcaw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285750" y="4500563"/>
            <a:ext cx="86137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/>
          <p:cNvSpPr>
            <a:spLocks noGrp="1"/>
          </p:cNvSpPr>
          <p:nvPr>
            <p:ph type="ctrTitle"/>
          </p:nvPr>
        </p:nvSpPr>
        <p:spPr>
          <a:xfrm>
            <a:off x="1000125" y="428625"/>
            <a:ext cx="8143875" cy="5000625"/>
          </a:xfrm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6. </a:t>
            </a:r>
            <a:r>
              <a:rPr lang="ru-RU" sz="2600" dirty="0" smtClean="0">
                <a:solidFill>
                  <a:srgbClr val="000000"/>
                </a:solidFill>
                <a:ea typeface="+mn-ea"/>
                <a:cs typeface="+mn-cs"/>
              </a:rPr>
              <a:t>По данным схемам реакций, запишите уравнения реакций.</a:t>
            </a:r>
            <a:br>
              <a:rPr lang="ru-RU" sz="2600" dirty="0" smtClean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1. </a:t>
            </a:r>
            <a:r>
              <a:rPr lang="ru-RU" sz="2800" dirty="0" smtClean="0"/>
              <a:t>Гидроксид меди (</a:t>
            </a:r>
            <a:r>
              <a:rPr lang="en-US" sz="2800" dirty="0" smtClean="0"/>
              <a:t>II</a:t>
            </a:r>
            <a:r>
              <a:rPr lang="ru-RU" sz="2800" dirty="0" smtClean="0"/>
              <a:t>) = оксид меди (</a:t>
            </a:r>
            <a:r>
              <a:rPr lang="en-US" sz="2800" dirty="0" smtClean="0"/>
              <a:t>II</a:t>
            </a:r>
            <a:r>
              <a:rPr lang="ru-RU" sz="2800" dirty="0" smtClean="0"/>
              <a:t>) + вода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2. </a:t>
            </a:r>
            <a:r>
              <a:rPr lang="ru-RU" sz="2800" dirty="0" smtClean="0"/>
              <a:t>Соляная кислота + цинк = хлорид цинка +    водород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3. </a:t>
            </a:r>
            <a:r>
              <a:rPr lang="ru-RU" sz="2800" dirty="0" smtClean="0"/>
              <a:t>Хлорид бария + сульфат натрия = … </a:t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4. </a:t>
            </a:r>
            <a:r>
              <a:rPr lang="ru-RU" sz="2800" dirty="0" smtClean="0"/>
              <a:t>Оксид фосфора (</a:t>
            </a:r>
            <a:r>
              <a:rPr lang="en-US" sz="2800" dirty="0" smtClean="0"/>
              <a:t>V</a:t>
            </a:r>
            <a:r>
              <a:rPr lang="ru-RU" sz="2800" dirty="0" smtClean="0"/>
              <a:t>) + вода = …</a:t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1143000" y="857250"/>
            <a:ext cx="80010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400">
                <a:latin typeface="Tahoma" pitchFamily="34" charset="0"/>
                <a:cs typeface="Times New Roman" pitchFamily="18" charset="0"/>
              </a:rPr>
              <a:t> 6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.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Составьте уравнения последовательных реакций, используя подходящие реактивы:</a:t>
            </a:r>
            <a:endParaRPr lang="en-US" sz="2400">
              <a:latin typeface="Tahoma" pitchFamily="34" charset="0"/>
              <a:cs typeface="Times New Roman" pitchFamily="18" charset="0"/>
            </a:endParaRPr>
          </a:p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endParaRPr lang="ru-RU" sz="2400" b="1">
              <a:latin typeface="Tahoma" pitchFamily="34" charset="0"/>
            </a:endParaRPr>
          </a:p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endParaRPr lang="ru-RU" sz="2400" b="1">
              <a:latin typeface="Tahoma" pitchFamily="34" charset="0"/>
            </a:endParaRPr>
          </a:p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endParaRPr lang="ru-RU" sz="2400" b="1">
              <a:latin typeface="Tahoma" pitchFamily="34" charset="0"/>
            </a:endParaRPr>
          </a:p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endParaRPr lang="ru-RU" sz="2400" b="1">
              <a:latin typeface="Tahoma" pitchFamily="34" charset="0"/>
            </a:endParaRPr>
          </a:p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endParaRPr lang="ru-RU" sz="2400" b="1">
              <a:latin typeface="Tahoma" pitchFamily="34" charset="0"/>
            </a:endParaRPr>
          </a:p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endParaRPr lang="en-US" sz="2400" b="1">
              <a:latin typeface="Tahoma" pitchFamily="34" charset="0"/>
            </a:endParaRPr>
          </a:p>
          <a:p>
            <a:pPr indent="149225" eaLnBrk="0" hangingPunct="0">
              <a:buClr>
                <a:schemeClr val="tx2"/>
              </a:buClr>
              <a:buFont typeface="Wingdings" pitchFamily="2" charset="2"/>
              <a:buChar char="§"/>
            </a:pPr>
            <a:endParaRPr lang="ru-RU" sz="2400">
              <a:latin typeface="Tahoma" pitchFamily="34" charset="0"/>
            </a:endParaRPr>
          </a:p>
          <a:p>
            <a:pPr indent="149225" eaLnBrk="0" hangingPunct="0"/>
            <a:r>
              <a:rPr lang="ru-RU" sz="2400">
                <a:latin typeface="Tahoma" pitchFamily="34" charset="0"/>
                <a:cs typeface="Times New Roman" pitchFamily="18" charset="0"/>
              </a:rPr>
              <a:t>а)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Ba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 →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BaO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 →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Ba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OH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)</a:t>
            </a:r>
            <a:r>
              <a:rPr lang="ru-RU" sz="2400" baseline="-30000">
                <a:latin typeface="Tahoma" pitchFamily="34" charset="0"/>
                <a:cs typeface="Times New Roman" pitchFamily="18" charset="0"/>
              </a:rPr>
              <a:t>2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 →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BaSO</a:t>
            </a:r>
            <a:r>
              <a:rPr lang="en-US" sz="1600">
                <a:latin typeface="Tahoma" pitchFamily="34" charset="0"/>
                <a:cs typeface="Times New Roman" pitchFamily="18" charset="0"/>
              </a:rPr>
              <a:t>4</a:t>
            </a:r>
            <a:endParaRPr lang="en-US" sz="2400" baseline="-30000">
              <a:latin typeface="Tahoma" pitchFamily="34" charset="0"/>
              <a:cs typeface="Times New Roman" pitchFamily="18" charset="0"/>
            </a:endParaRPr>
          </a:p>
          <a:p>
            <a:pPr indent="149225" eaLnBrk="0" hangingPunct="0"/>
            <a:endParaRPr lang="en-US" sz="2400" baseline="-30000">
              <a:latin typeface="Tahoma" pitchFamily="34" charset="0"/>
            </a:endParaRPr>
          </a:p>
          <a:p>
            <a:pPr indent="149225" eaLnBrk="0" hangingPunct="0"/>
            <a:endParaRPr lang="ru-RU" sz="2400">
              <a:latin typeface="Tahoma" pitchFamily="34" charset="0"/>
            </a:endParaRPr>
          </a:p>
          <a:p>
            <a:pPr indent="149225" eaLnBrk="0" hangingPunct="0"/>
            <a:r>
              <a:rPr lang="ru-RU" sz="2400">
                <a:latin typeface="Tahoma" pitchFamily="34" charset="0"/>
                <a:cs typeface="Times New Roman" pitchFamily="18" charset="0"/>
              </a:rPr>
              <a:t>б)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Al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 →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Al</a:t>
            </a:r>
            <a:r>
              <a:rPr lang="ru-RU" sz="2400" baseline="-30000">
                <a:latin typeface="Tahoma" pitchFamily="34" charset="0"/>
                <a:cs typeface="Times New Roman" pitchFamily="18" charset="0"/>
              </a:rPr>
              <a:t>2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O</a:t>
            </a:r>
            <a:r>
              <a:rPr lang="ru-RU" sz="2400" baseline="-30000">
                <a:latin typeface="Tahoma" pitchFamily="34" charset="0"/>
                <a:cs typeface="Times New Roman" pitchFamily="18" charset="0"/>
              </a:rPr>
              <a:t>3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 →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AlCl</a:t>
            </a:r>
            <a:r>
              <a:rPr lang="ru-RU" sz="2400" baseline="-30000">
                <a:latin typeface="Tahoma" pitchFamily="34" charset="0"/>
                <a:cs typeface="Times New Roman" pitchFamily="18" charset="0"/>
              </a:rPr>
              <a:t>3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 →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Al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OH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)</a:t>
            </a:r>
            <a:r>
              <a:rPr lang="ru-RU" sz="2400" baseline="-30000">
                <a:latin typeface="Tahoma" pitchFamily="34" charset="0"/>
                <a:cs typeface="Times New Roman" pitchFamily="18" charset="0"/>
              </a:rPr>
              <a:t>3</a:t>
            </a:r>
            <a:r>
              <a:rPr lang="ru-RU" sz="2400">
                <a:latin typeface="Tahoma" pitchFamily="34" charset="0"/>
                <a:cs typeface="Times New Roman" pitchFamily="18" charset="0"/>
              </a:rPr>
              <a:t> → 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Al</a:t>
            </a:r>
            <a:r>
              <a:rPr lang="ru-RU" sz="2400" baseline="-30000">
                <a:latin typeface="Tahoma" pitchFamily="34" charset="0"/>
                <a:cs typeface="Times New Roman" pitchFamily="18" charset="0"/>
              </a:rPr>
              <a:t>2</a:t>
            </a:r>
            <a:r>
              <a:rPr lang="en-US" sz="2400">
                <a:latin typeface="Tahoma" pitchFamily="34" charset="0"/>
                <a:cs typeface="Times New Roman" pitchFamily="18" charset="0"/>
              </a:rPr>
              <a:t>O</a:t>
            </a:r>
            <a:r>
              <a:rPr lang="ru-RU" sz="2400" baseline="-30000">
                <a:latin typeface="Tahoma" pitchFamily="34" charset="0"/>
                <a:cs typeface="Times New Roman" pitchFamily="18" charset="0"/>
              </a:rPr>
              <a:t>3</a:t>
            </a:r>
            <a:endParaRPr lang="ru-RU" sz="2400">
              <a:latin typeface="Tahoma" pitchFamily="34" charset="0"/>
            </a:endParaRPr>
          </a:p>
        </p:txBody>
      </p:sp>
      <p:pic>
        <p:nvPicPr>
          <p:cNvPr id="43010" name="Picture 2" descr="C:\Documents and Settings\sofi\Рабочий стол\33\scr77.jpg"/>
          <p:cNvPicPr>
            <a:picLocks noChangeAspect="1" noChangeArrowheads="1"/>
          </p:cNvPicPr>
          <p:nvPr/>
        </p:nvPicPr>
        <p:blipFill>
          <a:blip r:embed="rId2"/>
          <a:srcRect l="47501" t="17500" r="28751"/>
          <a:stretch>
            <a:fillRect/>
          </a:stretch>
        </p:blipFill>
        <p:spPr bwMode="auto">
          <a:xfrm>
            <a:off x="2143125" y="2071688"/>
            <a:ext cx="11112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 descr="C:\Documents and Settings\sofi\Рабочий стол\33\images (1).jpg"/>
          <p:cNvPicPr>
            <a:picLocks noChangeAspect="1" noChangeArrowheads="1"/>
          </p:cNvPicPr>
          <p:nvPr/>
        </p:nvPicPr>
        <p:blipFill>
          <a:blip r:embed="rId3"/>
          <a:srcRect l="10733" t="4546" r="22513" b="4546"/>
          <a:stretch>
            <a:fillRect/>
          </a:stretch>
        </p:blipFill>
        <p:spPr bwMode="auto">
          <a:xfrm>
            <a:off x="785813" y="2071688"/>
            <a:ext cx="10239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C:\Documents and Settings\sofi\Рабочий стол\33\images (2).jpg"/>
          <p:cNvPicPr>
            <a:picLocks noChangeAspect="1" noChangeArrowheads="1"/>
          </p:cNvPicPr>
          <p:nvPr/>
        </p:nvPicPr>
        <p:blipFill>
          <a:blip r:embed="rId4"/>
          <a:srcRect l="11613" t="1006" r="44093"/>
          <a:stretch>
            <a:fillRect/>
          </a:stretch>
        </p:blipFill>
        <p:spPr bwMode="auto">
          <a:xfrm>
            <a:off x="3643313" y="2071688"/>
            <a:ext cx="10715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 descr="C:\Documents and Settings\sofi\Рабочий стол\33\image002.gif"/>
          <p:cNvPicPr>
            <a:picLocks noChangeAspect="1" noChangeArrowheads="1"/>
          </p:cNvPicPr>
          <p:nvPr/>
        </p:nvPicPr>
        <p:blipFill>
          <a:blip r:embed="rId5">
            <a:lum bright="10000" contrast="20000"/>
          </a:blip>
          <a:srcRect/>
          <a:stretch>
            <a:fillRect/>
          </a:stretch>
        </p:blipFill>
        <p:spPr bwMode="auto">
          <a:xfrm>
            <a:off x="4929188" y="2071688"/>
            <a:ext cx="1357312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http://t1.gstatic.com/images?q=tbn:ANd9GcRusQZPfKF_NacXaBoUQ-A3ALbjP7_Z1RpDpGem5cGJHvH8j0P0"/>
          <p:cNvPicPr>
            <a:picLocks noChangeAspect="1" noChangeArrowheads="1"/>
          </p:cNvPicPr>
          <p:nvPr/>
        </p:nvPicPr>
        <p:blipFill>
          <a:blip r:embed="rId6"/>
          <a:srcRect l="38603"/>
          <a:stretch>
            <a:fillRect/>
          </a:stretch>
        </p:blipFill>
        <p:spPr bwMode="auto">
          <a:xfrm>
            <a:off x="6429375" y="2071688"/>
            <a:ext cx="15001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 descr="C:\Documents and Settings\sofi\Рабочий стол\33\0cfdd997c8effe220d86d005dd3aaa2a.png"/>
          <p:cNvPicPr>
            <a:picLocks noChangeAspect="1" noChangeArrowheads="1"/>
          </p:cNvPicPr>
          <p:nvPr/>
        </p:nvPicPr>
        <p:blipFill>
          <a:blip r:embed="rId7">
            <a:lum bright="-40000" contrast="40000"/>
          </a:blip>
          <a:srcRect/>
          <a:stretch>
            <a:fillRect/>
          </a:stretch>
        </p:blipFill>
        <p:spPr bwMode="auto">
          <a:xfrm>
            <a:off x="6858000" y="3357563"/>
            <a:ext cx="811213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42938" y="1643063"/>
            <a:ext cx="7772400" cy="1462087"/>
          </a:xfrm>
        </p:spPr>
        <p:txBody>
          <a:bodyPr/>
          <a:lstStyle/>
          <a:p>
            <a:pPr algn="ctr"/>
            <a:r>
              <a:rPr lang="ru-RU" smtClean="0"/>
              <a:t>Домашнее задание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3357563"/>
            <a:ext cx="7858125" cy="1752600"/>
          </a:xfrm>
        </p:spPr>
        <p:txBody>
          <a:bodyPr/>
          <a:lstStyle/>
          <a:p>
            <a:r>
              <a:rPr lang="ru-RU" smtClean="0"/>
              <a:t>Осуществите цепочку переходов</a:t>
            </a:r>
          </a:p>
          <a:p>
            <a:endParaRPr lang="ru-RU" smtClean="0"/>
          </a:p>
          <a:p>
            <a:r>
              <a:rPr lang="en-US" smtClean="0"/>
              <a:t>S → SO</a:t>
            </a:r>
            <a:r>
              <a:rPr lang="en-US" baseline="-25000" smtClean="0"/>
              <a:t>2</a:t>
            </a:r>
            <a:r>
              <a:rPr lang="en-US" smtClean="0"/>
              <a:t> → H</a:t>
            </a:r>
            <a:r>
              <a:rPr lang="en-US" baseline="-25000" smtClean="0"/>
              <a:t>2</a:t>
            </a:r>
            <a:r>
              <a:rPr lang="en-US" smtClean="0"/>
              <a:t>SO</a:t>
            </a:r>
            <a:r>
              <a:rPr lang="en-US" baseline="-25000" smtClean="0"/>
              <a:t>3</a:t>
            </a:r>
            <a:r>
              <a:rPr lang="en-US" smtClean="0"/>
              <a:t> → Na</a:t>
            </a:r>
            <a:r>
              <a:rPr lang="en-US" baseline="-25000" smtClean="0"/>
              <a:t>2</a:t>
            </a:r>
            <a:r>
              <a:rPr lang="en-US" smtClean="0"/>
              <a:t>SO</a:t>
            </a:r>
            <a:r>
              <a:rPr lang="en-US" baseline="-25000" smtClean="0"/>
              <a:t>3</a:t>
            </a:r>
            <a:r>
              <a:rPr lang="en-US" smtClean="0"/>
              <a:t> → SO</a:t>
            </a:r>
            <a:r>
              <a:rPr lang="en-US" baseline="-25000" smtClean="0"/>
              <a:t>2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14313" y="1285875"/>
            <a:ext cx="8929687" cy="4143375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chemeClr val="tx1"/>
                </a:solidFill>
              </a:rPr>
              <a:t>Вычислите массу алюминия, необходимого для реакции с кислородом объемом </a:t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>11,2 л.</a:t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> Схема реакции:</a:t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> </a:t>
            </a:r>
            <a:r>
              <a:rPr lang="ru-RU" sz="4000" smtClean="0">
                <a:solidFill>
                  <a:srgbClr val="C00000"/>
                </a:solidFill>
              </a:rPr>
              <a:t>4</a:t>
            </a:r>
            <a:r>
              <a:rPr lang="en-US" sz="4000" smtClean="0">
                <a:solidFill>
                  <a:schemeClr val="tx1"/>
                </a:solidFill>
              </a:rPr>
              <a:t>Al</a:t>
            </a:r>
            <a:r>
              <a:rPr lang="ru-RU" sz="4000" smtClean="0">
                <a:solidFill>
                  <a:schemeClr val="tx1"/>
                </a:solidFill>
              </a:rPr>
              <a:t> + </a:t>
            </a:r>
            <a:r>
              <a:rPr lang="ru-RU" sz="4000" smtClean="0">
                <a:solidFill>
                  <a:srgbClr val="C00000"/>
                </a:solidFill>
              </a:rPr>
              <a:t>3</a:t>
            </a:r>
            <a:r>
              <a:rPr lang="en-US" sz="4000" smtClean="0">
                <a:solidFill>
                  <a:schemeClr val="tx1"/>
                </a:solidFill>
              </a:rPr>
              <a:t>O</a:t>
            </a:r>
            <a:r>
              <a:rPr lang="ru-RU" sz="4000" baseline="-25000" smtClean="0">
                <a:solidFill>
                  <a:schemeClr val="tx1"/>
                </a:solidFill>
              </a:rPr>
              <a:t>2  </a:t>
            </a:r>
            <a:r>
              <a:rPr lang="ru-RU" sz="4000" smtClean="0">
                <a:solidFill>
                  <a:schemeClr val="tx1"/>
                </a:solidFill>
              </a:rPr>
              <a:t>→</a:t>
            </a:r>
            <a:r>
              <a:rPr lang="ru-RU" sz="4000" baseline="-25000" smtClean="0">
                <a:solidFill>
                  <a:schemeClr val="tx1"/>
                </a:solidFill>
              </a:rPr>
              <a:t>  </a:t>
            </a:r>
            <a:r>
              <a:rPr lang="ru-RU" sz="4000" smtClean="0">
                <a:solidFill>
                  <a:srgbClr val="C00000"/>
                </a:solidFill>
              </a:rPr>
              <a:t>2</a:t>
            </a:r>
            <a:r>
              <a:rPr lang="en-US" sz="4000" smtClean="0">
                <a:solidFill>
                  <a:schemeClr val="tx1"/>
                </a:solidFill>
              </a:rPr>
              <a:t>Al</a:t>
            </a:r>
            <a:r>
              <a:rPr lang="ru-RU" sz="4000" baseline="-25000" smtClean="0">
                <a:solidFill>
                  <a:schemeClr val="tx1"/>
                </a:solidFill>
              </a:rPr>
              <a:t>2</a:t>
            </a:r>
            <a:r>
              <a:rPr lang="en-US" sz="4000" smtClean="0">
                <a:solidFill>
                  <a:schemeClr val="tx1"/>
                </a:solidFill>
              </a:rPr>
              <a:t>O</a:t>
            </a:r>
            <a:r>
              <a:rPr lang="ru-RU" sz="4000" baseline="-25000" smtClean="0">
                <a:solidFill>
                  <a:schemeClr val="tx1"/>
                </a:solidFill>
              </a:rPr>
              <a:t>3</a:t>
            </a:r>
            <a:endParaRPr lang="ru-RU" sz="4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071563" y="1357313"/>
            <a:ext cx="7793037" cy="428625"/>
          </a:xfrm>
        </p:spPr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превращение одних веществ в другие.</a:t>
            </a:r>
          </a:p>
        </p:txBody>
      </p:sp>
      <p:sp>
        <p:nvSpPr>
          <p:cNvPr id="5123" name="Содержимое 4"/>
          <p:cNvSpPr>
            <a:spLocks noGrp="1"/>
          </p:cNvSpPr>
          <p:nvPr>
            <p:ph sz="half" idx="2"/>
          </p:nvPr>
        </p:nvSpPr>
        <p:spPr>
          <a:xfrm>
            <a:off x="3214688" y="2017713"/>
            <a:ext cx="5740400" cy="2697162"/>
          </a:xfrm>
        </p:spPr>
        <p:txBody>
          <a:bodyPr/>
          <a:lstStyle/>
          <a:p>
            <a:r>
              <a:rPr lang="ru-RU" sz="2400" smtClean="0"/>
              <a:t>Вещества, полученные в результате реакции, отличаются от исходных веществ составом, строением и свойствами.</a:t>
            </a:r>
          </a:p>
          <a:p>
            <a:pPr>
              <a:buFont typeface="Wingdings" pitchFamily="2" charset="2"/>
              <a:buNone/>
            </a:pPr>
            <a:endParaRPr lang="ru-RU" sz="2400" smtClean="0"/>
          </a:p>
          <a:p>
            <a:pPr>
              <a:buFont typeface="Wingdings" pitchFamily="2" charset="2"/>
              <a:buNone/>
            </a:pPr>
            <a:r>
              <a:rPr lang="ru-RU" sz="2400" smtClean="0"/>
              <a:t>                                    </a:t>
            </a:r>
          </a:p>
          <a:p>
            <a:endParaRPr lang="ru-RU" sz="2400" smtClean="0"/>
          </a:p>
        </p:txBody>
      </p:sp>
      <p:pic>
        <p:nvPicPr>
          <p:cNvPr id="4100" name="Содержимое 5" descr="http://www.yarfoto.ru/klipart_v_big/213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3357563"/>
            <a:ext cx="2428875" cy="2857500"/>
          </a:xfrm>
        </p:spPr>
      </p:pic>
      <p:sp>
        <p:nvSpPr>
          <p:cNvPr id="5" name="Прямоугольник 4"/>
          <p:cNvSpPr/>
          <p:nvPr/>
        </p:nvSpPr>
        <p:spPr>
          <a:xfrm>
            <a:off x="1143000" y="642938"/>
            <a:ext cx="456723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kern="0" dirty="0">
                <a:solidFill>
                  <a:srgbClr val="333399"/>
                </a:solidFill>
                <a:latin typeface="Tahoma"/>
                <a:ea typeface="+mj-ea"/>
                <a:cs typeface="+mj-cs"/>
              </a:rPr>
              <a:t>Химическая реакция –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6125" y="4000500"/>
            <a:ext cx="362108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Реагент 1  +  Реагент 2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43688" y="4000500"/>
            <a:ext cx="188753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= Продукты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714375" y="857250"/>
            <a:ext cx="8158163" cy="714375"/>
          </a:xfrm>
        </p:spPr>
        <p:txBody>
          <a:bodyPr/>
          <a:lstStyle/>
          <a:p>
            <a:pPr algn="ctr"/>
            <a:r>
              <a:rPr lang="ru-RU" sz="3200" smtClean="0"/>
              <a:t>Признаки химических реакций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714375" y="2286000"/>
            <a:ext cx="3746500" cy="3929063"/>
          </a:xfrm>
        </p:spPr>
        <p:txBody>
          <a:bodyPr/>
          <a:lstStyle/>
          <a:p>
            <a:r>
              <a:rPr lang="ru-RU" sz="2400" smtClean="0"/>
              <a:t>Появление запаха</a:t>
            </a:r>
          </a:p>
          <a:p>
            <a:r>
              <a:rPr lang="ru-RU" sz="2400" smtClean="0"/>
              <a:t>Выделение газа</a:t>
            </a:r>
          </a:p>
          <a:p>
            <a:r>
              <a:rPr lang="ru-RU" sz="2400" smtClean="0"/>
              <a:t>Изменение окраски </a:t>
            </a:r>
          </a:p>
          <a:p>
            <a:r>
              <a:rPr lang="ru-RU" sz="2400" smtClean="0"/>
              <a:t>Выпадение осадка</a:t>
            </a:r>
          </a:p>
          <a:p>
            <a:r>
              <a:rPr lang="ru-RU" sz="2400" smtClean="0"/>
              <a:t>Растворение осадка</a:t>
            </a:r>
          </a:p>
          <a:p>
            <a:r>
              <a:rPr lang="ru-RU" sz="2400" smtClean="0"/>
              <a:t>Образование воды</a:t>
            </a:r>
          </a:p>
          <a:p>
            <a:r>
              <a:rPr lang="ru-RU" sz="2400" smtClean="0"/>
              <a:t>Выделение теплоты</a:t>
            </a:r>
          </a:p>
          <a:p>
            <a:r>
              <a:rPr lang="ru-RU" sz="2400" smtClean="0"/>
              <a:t>Поглощение теплоты</a:t>
            </a:r>
          </a:p>
          <a:p>
            <a:endParaRPr lang="ru-RU" sz="2400" smtClean="0"/>
          </a:p>
        </p:txBody>
      </p:sp>
      <p:pic>
        <p:nvPicPr>
          <p:cNvPr id="5124" name="Picture 5" descr="http://t2.gstatic.com/images?q=tbn:ANd9GcRFzYZax7_s8rilzATC1Lh26V2SnMsX34wsCta8Ec6GESk_1Ifb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2071688"/>
            <a:ext cx="14859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http://t3.gstatic.com/images?q=tbn:ANd9GcSlZvTg6b59opELw7B_5tdwYFFXGDv4QqMFKGZ8c0SqldBxB2hf5w"/>
          <p:cNvPicPr>
            <a:picLocks noChangeAspect="1" noChangeArrowheads="1"/>
          </p:cNvPicPr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7286625" y="3929063"/>
            <a:ext cx="1460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http://t2.gstatic.com/images?q=tbn:ANd9GcTNhDDkSRbqUXjMxDi3iVNlKfOk8po3hXOVv40n36EbsXXtkZ7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4143375"/>
            <a:ext cx="2286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http://kristallikov.net/reac1/Cu%20NH3%20Cu(OH)2.jpg"/>
          <p:cNvPicPr>
            <a:picLocks noChangeAspect="1" noChangeArrowheads="1"/>
          </p:cNvPicPr>
          <p:nvPr/>
        </p:nvPicPr>
        <p:blipFill>
          <a:blip r:embed="rId5">
            <a:lum bright="10000" contrast="10000"/>
          </a:blip>
          <a:srcRect/>
          <a:stretch>
            <a:fillRect/>
          </a:stretch>
        </p:blipFill>
        <p:spPr bwMode="auto">
          <a:xfrm>
            <a:off x="7072313" y="1857375"/>
            <a:ext cx="171450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60350"/>
            <a:ext cx="7793038" cy="814388"/>
          </a:xfrm>
        </p:spPr>
        <p:txBody>
          <a:bodyPr/>
          <a:lstStyle/>
          <a:p>
            <a:r>
              <a:rPr lang="en-US" sz="3200">
                <a:solidFill>
                  <a:srgbClr val="A50021"/>
                </a:solidFill>
              </a:rPr>
              <a:t>    </a:t>
            </a:r>
            <a:r>
              <a:rPr lang="ru-RU" sz="3200"/>
              <a:t>По тепловому эффекту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A50021"/>
                </a:solidFill>
              </a:rPr>
              <a:t>Экзотермические:</a:t>
            </a:r>
          </a:p>
          <a:p>
            <a:pPr>
              <a:buFont typeface="Wingdings" pitchFamily="2" charset="2"/>
              <a:buNone/>
            </a:pPr>
            <a:r>
              <a:rPr lang="ru-RU" sz="2400" dirty="0">
                <a:solidFill>
                  <a:srgbClr val="A50021"/>
                </a:solidFill>
              </a:rPr>
              <a:t>    СН</a:t>
            </a:r>
            <a:r>
              <a:rPr lang="ru-RU" sz="1200" dirty="0">
                <a:solidFill>
                  <a:srgbClr val="A50021"/>
                </a:solidFill>
              </a:rPr>
              <a:t>4</a:t>
            </a:r>
            <a:r>
              <a:rPr lang="ru-RU" sz="2000" dirty="0">
                <a:solidFill>
                  <a:srgbClr val="A50021"/>
                </a:solidFill>
              </a:rPr>
              <a:t> +2</a:t>
            </a:r>
            <a:r>
              <a:rPr lang="en-US" sz="2400" dirty="0">
                <a:solidFill>
                  <a:srgbClr val="A50021"/>
                </a:solidFill>
                <a:latin typeface="Arial" charset="0"/>
              </a:rPr>
              <a:t>O</a:t>
            </a:r>
            <a:r>
              <a:rPr lang="en-US" sz="1200" dirty="0">
                <a:solidFill>
                  <a:srgbClr val="A50021"/>
                </a:solidFill>
                <a:latin typeface="Arial" charset="0"/>
              </a:rPr>
              <a:t>2 </a:t>
            </a:r>
            <a:r>
              <a:rPr lang="en-US" sz="2000" dirty="0">
                <a:solidFill>
                  <a:srgbClr val="A50021"/>
                </a:solidFill>
                <a:latin typeface="Arial" charset="0"/>
              </a:rPr>
              <a:t>→</a:t>
            </a:r>
            <a:r>
              <a:rPr lang="ru-RU" sz="2000" dirty="0">
                <a:solidFill>
                  <a:srgbClr val="A50021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rgbClr val="A50021"/>
                </a:solidFill>
                <a:latin typeface="Arial" charset="0"/>
              </a:rPr>
              <a:t>CO</a:t>
            </a:r>
            <a:r>
              <a:rPr lang="en-US" sz="1600" dirty="0">
                <a:solidFill>
                  <a:srgbClr val="A50021"/>
                </a:solidFill>
                <a:latin typeface="Arial" charset="0"/>
              </a:rPr>
              <a:t>2</a:t>
            </a:r>
            <a:r>
              <a:rPr lang="ru-RU" sz="2400" dirty="0">
                <a:solidFill>
                  <a:srgbClr val="A50021"/>
                </a:solidFill>
                <a:latin typeface="Arial" charset="0"/>
              </a:rPr>
              <a:t> + 2Н</a:t>
            </a:r>
            <a:r>
              <a:rPr lang="ru-RU" sz="1200" dirty="0">
                <a:solidFill>
                  <a:srgbClr val="A50021"/>
                </a:solidFill>
                <a:latin typeface="Arial" charset="0"/>
              </a:rPr>
              <a:t>2</a:t>
            </a:r>
            <a:r>
              <a:rPr lang="ru-RU" sz="2400" dirty="0">
                <a:solidFill>
                  <a:srgbClr val="A50021"/>
                </a:solidFill>
                <a:latin typeface="Arial" charset="0"/>
              </a:rPr>
              <a:t>О + </a:t>
            </a:r>
            <a:r>
              <a:rPr lang="en-US" sz="2400" dirty="0">
                <a:solidFill>
                  <a:srgbClr val="A50021"/>
                </a:solidFill>
                <a:latin typeface="Arial" charset="0"/>
              </a:rPr>
              <a:t>Q</a:t>
            </a:r>
          </a:p>
          <a:p>
            <a:pPr>
              <a:buFont typeface="Wingdings" pitchFamily="2" charset="2"/>
              <a:buNone/>
            </a:pPr>
            <a:endParaRPr lang="en-US" sz="2400" dirty="0">
              <a:solidFill>
                <a:srgbClr val="A50021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n-US" sz="2000" dirty="0">
              <a:solidFill>
                <a:srgbClr val="A50021"/>
              </a:solidFill>
              <a:latin typeface="Arial" charset="0"/>
            </a:endParaRPr>
          </a:p>
          <a:p>
            <a:r>
              <a:rPr lang="ru-RU" sz="2400" dirty="0">
                <a:solidFill>
                  <a:srgbClr val="A50021"/>
                </a:solidFill>
              </a:rPr>
              <a:t>Эндотермические</a:t>
            </a:r>
            <a:r>
              <a:rPr lang="en-US" sz="2400" dirty="0">
                <a:solidFill>
                  <a:srgbClr val="A50021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sz="2400" dirty="0">
                <a:solidFill>
                  <a:srgbClr val="A50021"/>
                </a:solidFill>
              </a:rPr>
              <a:t>    </a:t>
            </a:r>
            <a:r>
              <a:rPr lang="en-US" sz="2400" dirty="0">
                <a:solidFill>
                  <a:srgbClr val="A50021"/>
                </a:solidFill>
                <a:latin typeface="Arial" charset="0"/>
              </a:rPr>
              <a:t>2HgO → 2Hg + O</a:t>
            </a:r>
            <a:r>
              <a:rPr lang="en-US" sz="1200" dirty="0">
                <a:solidFill>
                  <a:srgbClr val="A50021"/>
                </a:solidFill>
                <a:latin typeface="Arial" charset="0"/>
              </a:rPr>
              <a:t>2  </a:t>
            </a:r>
            <a:r>
              <a:rPr lang="en-US" sz="2400" dirty="0">
                <a:solidFill>
                  <a:srgbClr val="A50021"/>
                </a:solidFill>
                <a:latin typeface="Arial" charset="0"/>
              </a:rPr>
              <a:t>-</a:t>
            </a:r>
            <a:r>
              <a:rPr lang="ru-RU" sz="2400" dirty="0">
                <a:solidFill>
                  <a:srgbClr val="A50021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rgbClr val="A50021"/>
                </a:solidFill>
                <a:latin typeface="Arial" charset="0"/>
              </a:rPr>
              <a:t>Q</a:t>
            </a:r>
            <a:endParaRPr lang="en-US" sz="1200" dirty="0">
              <a:solidFill>
                <a:srgbClr val="A50021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ru-RU" sz="2400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Классификация по числу и составу исходных и образующихся веществ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28625" y="2357438"/>
            <a:ext cx="8383588" cy="4340225"/>
          </a:xfrm>
        </p:spPr>
        <p:txBody>
          <a:bodyPr/>
          <a:lstStyle/>
          <a:p>
            <a:r>
              <a:rPr lang="ru-RU" sz="2400" dirty="0" smtClean="0"/>
              <a:t>Реакции соединения: </a:t>
            </a:r>
            <a:r>
              <a:rPr lang="ru-RU" sz="2800" dirty="0" smtClean="0">
                <a:solidFill>
                  <a:srgbClr val="FF0000"/>
                </a:solidFill>
              </a:rPr>
              <a:t>А + В = АВ</a:t>
            </a:r>
          </a:p>
          <a:p>
            <a:pPr>
              <a:buFont typeface="Wingdings" pitchFamily="2" charset="2"/>
              <a:buNone/>
            </a:pPr>
            <a:r>
              <a:rPr lang="en-US" sz="2000" i="1" dirty="0" smtClean="0"/>
              <a:t>                    </a:t>
            </a:r>
            <a:endParaRPr lang="ru-RU" sz="2000" i="1" baseline="-25000" dirty="0" smtClean="0"/>
          </a:p>
          <a:p>
            <a:r>
              <a:rPr lang="ru-RU" sz="2400" dirty="0" smtClean="0"/>
              <a:t>Реакции разложения: </a:t>
            </a:r>
            <a:r>
              <a:rPr lang="ru-RU" sz="2800" dirty="0" smtClean="0">
                <a:solidFill>
                  <a:srgbClr val="FF0000"/>
                </a:solidFill>
              </a:rPr>
              <a:t>АВ = А + В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i="1" dirty="0" smtClean="0"/>
              <a:t>                    </a:t>
            </a:r>
            <a:endParaRPr lang="ru-RU" sz="2000" i="1" dirty="0" smtClean="0"/>
          </a:p>
          <a:p>
            <a:r>
              <a:rPr lang="ru-RU" sz="2400" dirty="0" smtClean="0"/>
              <a:t>Реакции замещения: </a:t>
            </a:r>
            <a:r>
              <a:rPr lang="ru-RU" sz="2800" dirty="0" smtClean="0">
                <a:solidFill>
                  <a:srgbClr val="FF0000"/>
                </a:solidFill>
              </a:rPr>
              <a:t>АВ + С = А + СВ</a:t>
            </a:r>
            <a:endParaRPr lang="en-US" sz="2800" dirty="0" smtClean="0">
              <a:solidFill>
                <a:srgbClr val="FF0000"/>
              </a:solidFill>
            </a:endParaRPr>
          </a:p>
          <a:p>
            <a:endParaRPr lang="ru-RU" sz="2400" dirty="0" smtClean="0"/>
          </a:p>
          <a:p>
            <a:r>
              <a:rPr lang="ru-RU" sz="2400" dirty="0" smtClean="0"/>
              <a:t>Реакции обмена: </a:t>
            </a:r>
            <a:r>
              <a:rPr lang="ru-RU" sz="2800" dirty="0" smtClean="0">
                <a:solidFill>
                  <a:srgbClr val="FF0000"/>
                </a:solidFill>
              </a:rPr>
              <a:t>АВ + </a:t>
            </a:r>
            <a:r>
              <a:rPr lang="en-US" sz="2800" dirty="0" smtClean="0">
                <a:solidFill>
                  <a:srgbClr val="FF0000"/>
                </a:solidFill>
              </a:rPr>
              <a:t>CD = AD + CB</a:t>
            </a:r>
          </a:p>
          <a:p>
            <a:pPr>
              <a:buFont typeface="Wingdings" pitchFamily="2" charset="2"/>
              <a:buNone/>
            </a:pPr>
            <a:r>
              <a:rPr lang="en-US" sz="2000" i="1" dirty="0" smtClean="0"/>
              <a:t>                    </a:t>
            </a:r>
            <a:endParaRPr lang="ru-RU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14313"/>
            <a:ext cx="8332787" cy="693737"/>
          </a:xfrm>
        </p:spPr>
        <p:txBody>
          <a:bodyPr/>
          <a:lstStyle/>
          <a:p>
            <a:r>
              <a:rPr lang="ru-RU" sz="3600">
                <a:solidFill>
                  <a:srgbClr val="A50021"/>
                </a:solidFill>
              </a:rPr>
              <a:t>     </a:t>
            </a:r>
            <a:r>
              <a:rPr lang="ru-RU" sz="2800"/>
              <a:t>По направлению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>
                <a:solidFill>
                  <a:srgbClr val="A50021"/>
                </a:solidFill>
              </a:rPr>
              <a:t>Необратимые:</a:t>
            </a:r>
          </a:p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A50021"/>
                </a:solidFill>
              </a:rPr>
              <a:t>    </a:t>
            </a:r>
            <a:r>
              <a:rPr lang="en-US" sz="2400">
                <a:solidFill>
                  <a:srgbClr val="A50021"/>
                </a:solidFill>
                <a:latin typeface="Arial" charset="0"/>
              </a:rPr>
              <a:t>NaOH + HCl → NaCl + H</a:t>
            </a:r>
            <a:r>
              <a:rPr lang="en-US" sz="1600">
                <a:solidFill>
                  <a:srgbClr val="A50021"/>
                </a:solidFill>
                <a:latin typeface="Arial" charset="0"/>
              </a:rPr>
              <a:t>2</a:t>
            </a:r>
            <a:r>
              <a:rPr lang="en-US" sz="2400">
                <a:solidFill>
                  <a:srgbClr val="A50021"/>
                </a:solidFill>
                <a:latin typeface="Arial" charset="0"/>
              </a:rPr>
              <a:t>O</a:t>
            </a:r>
            <a:endParaRPr lang="ru-RU" sz="2400">
              <a:solidFill>
                <a:srgbClr val="A50021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ru-RU" sz="2400">
              <a:solidFill>
                <a:srgbClr val="A50021"/>
              </a:solidFill>
            </a:endParaRPr>
          </a:p>
          <a:p>
            <a:r>
              <a:rPr lang="ru-RU" sz="2400">
                <a:solidFill>
                  <a:srgbClr val="A50021"/>
                </a:solidFill>
              </a:rPr>
              <a:t>Обратимые:</a:t>
            </a:r>
          </a:p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A50021"/>
                </a:solidFill>
              </a:rPr>
              <a:t>    </a:t>
            </a:r>
            <a:r>
              <a:rPr lang="en-US" sz="2400">
                <a:solidFill>
                  <a:srgbClr val="A50021"/>
                </a:solidFill>
              </a:rPr>
              <a:t>2SO</a:t>
            </a:r>
            <a:r>
              <a:rPr lang="en-US" sz="1400">
                <a:solidFill>
                  <a:srgbClr val="A50021"/>
                </a:solidFill>
              </a:rPr>
              <a:t>2</a:t>
            </a:r>
            <a:r>
              <a:rPr lang="en-US" sz="2400">
                <a:solidFill>
                  <a:srgbClr val="A50021"/>
                </a:solidFill>
              </a:rPr>
              <a:t> + O</a:t>
            </a:r>
            <a:r>
              <a:rPr lang="en-US" sz="1400">
                <a:solidFill>
                  <a:srgbClr val="A50021"/>
                </a:solidFill>
              </a:rPr>
              <a:t>2</a:t>
            </a:r>
            <a:r>
              <a:rPr lang="en-US" sz="2400">
                <a:solidFill>
                  <a:srgbClr val="A50021"/>
                </a:solidFill>
              </a:rPr>
              <a:t> </a:t>
            </a:r>
            <a:r>
              <a:rPr lang="en-US" sz="2400">
                <a:solidFill>
                  <a:srgbClr val="A50021"/>
                </a:solidFill>
                <a:latin typeface="Arial Narrow" pitchFamily="34" charset="0"/>
              </a:rPr>
              <a:t>↔ 2SO</a:t>
            </a:r>
            <a:r>
              <a:rPr lang="en-US" sz="1400">
                <a:solidFill>
                  <a:srgbClr val="A50021"/>
                </a:solidFill>
                <a:latin typeface="Arial Narrow" pitchFamily="34" charset="0"/>
              </a:rPr>
              <a:t>3</a:t>
            </a:r>
            <a:endParaRPr lang="en-US" sz="2400">
              <a:solidFill>
                <a:srgbClr val="A50021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A50021"/>
                </a:solidFill>
              </a:rPr>
              <a:t>    </a:t>
            </a:r>
            <a:endParaRPr lang="ru-RU" sz="2400">
              <a:solidFill>
                <a:srgbClr val="A5002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14313"/>
            <a:ext cx="8475662" cy="622300"/>
          </a:xfrm>
        </p:spPr>
        <p:txBody>
          <a:bodyPr/>
          <a:lstStyle/>
          <a:p>
            <a:r>
              <a:rPr lang="en-US" sz="2800">
                <a:solidFill>
                  <a:srgbClr val="A50021"/>
                </a:solidFill>
              </a:rPr>
              <a:t>    </a:t>
            </a:r>
            <a:r>
              <a:rPr lang="ru-RU" sz="2800"/>
              <a:t>По участию катализатора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>
                <a:solidFill>
                  <a:srgbClr val="A50021"/>
                </a:solidFill>
              </a:rPr>
              <a:t>Некаталитические:</a:t>
            </a:r>
          </a:p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A50021"/>
                </a:solidFill>
              </a:rPr>
              <a:t>   </a:t>
            </a:r>
            <a:r>
              <a:rPr lang="en-US" sz="2400">
                <a:solidFill>
                  <a:srgbClr val="A50021"/>
                </a:solidFill>
                <a:latin typeface="Arial" charset="0"/>
              </a:rPr>
              <a:t>2HgO → 2Hg + O</a:t>
            </a:r>
            <a:r>
              <a:rPr lang="en-US" sz="1200">
                <a:solidFill>
                  <a:srgbClr val="A50021"/>
                </a:solidFill>
                <a:latin typeface="Arial" charset="0"/>
              </a:rPr>
              <a:t>2</a:t>
            </a:r>
            <a:endParaRPr lang="ru-RU" sz="1200">
              <a:solidFill>
                <a:srgbClr val="A50021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ru-RU" sz="2400">
              <a:solidFill>
                <a:srgbClr val="A50021"/>
              </a:solidFill>
            </a:endParaRPr>
          </a:p>
          <a:p>
            <a:r>
              <a:rPr lang="ru-RU" sz="2400">
                <a:solidFill>
                  <a:srgbClr val="A50021"/>
                </a:solidFill>
              </a:rPr>
              <a:t>Каталитические:</a:t>
            </a:r>
          </a:p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A50021"/>
                </a:solidFill>
              </a:rPr>
              <a:t> </a:t>
            </a:r>
            <a:r>
              <a:rPr lang="ru-RU" sz="1400">
                <a:solidFill>
                  <a:srgbClr val="A50021"/>
                </a:solidFill>
              </a:rPr>
              <a:t>                    </a:t>
            </a:r>
            <a:r>
              <a:rPr lang="en-US" sz="1400">
                <a:solidFill>
                  <a:srgbClr val="A50021"/>
                </a:solidFill>
              </a:rPr>
              <a:t>MnO</a:t>
            </a:r>
            <a:r>
              <a:rPr lang="en-US" sz="1000">
                <a:solidFill>
                  <a:srgbClr val="A50021"/>
                </a:solidFill>
              </a:rPr>
              <a:t>2</a:t>
            </a:r>
            <a:endParaRPr lang="ru-RU" sz="2400">
              <a:solidFill>
                <a:srgbClr val="A5002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A50021"/>
                </a:solidFill>
              </a:rPr>
              <a:t>    </a:t>
            </a:r>
            <a:r>
              <a:rPr lang="en-US" sz="2400">
                <a:solidFill>
                  <a:srgbClr val="A50021"/>
                </a:solidFill>
              </a:rPr>
              <a:t>2</a:t>
            </a:r>
            <a:r>
              <a:rPr lang="ru-RU" sz="2400">
                <a:solidFill>
                  <a:srgbClr val="A50021"/>
                </a:solidFill>
              </a:rPr>
              <a:t>Н</a:t>
            </a:r>
            <a:r>
              <a:rPr lang="ru-RU" sz="1400">
                <a:solidFill>
                  <a:srgbClr val="A50021"/>
                </a:solidFill>
              </a:rPr>
              <a:t>2</a:t>
            </a:r>
            <a:r>
              <a:rPr lang="ru-RU" sz="2400">
                <a:solidFill>
                  <a:srgbClr val="A50021"/>
                </a:solidFill>
              </a:rPr>
              <a:t>О</a:t>
            </a:r>
            <a:r>
              <a:rPr lang="ru-RU" sz="1400">
                <a:solidFill>
                  <a:srgbClr val="A50021"/>
                </a:solidFill>
              </a:rPr>
              <a:t>2</a:t>
            </a:r>
            <a:r>
              <a:rPr lang="ru-RU" sz="2400">
                <a:solidFill>
                  <a:srgbClr val="A50021"/>
                </a:solidFill>
              </a:rPr>
              <a:t> </a:t>
            </a:r>
            <a:r>
              <a:rPr lang="ru-RU" sz="2400">
                <a:solidFill>
                  <a:srgbClr val="A50021"/>
                </a:solidFill>
                <a:latin typeface="Arial" charset="0"/>
              </a:rPr>
              <a:t>→ </a:t>
            </a:r>
            <a:r>
              <a:rPr lang="en-US" sz="2400">
                <a:solidFill>
                  <a:srgbClr val="A50021"/>
                </a:solidFill>
                <a:latin typeface="Arial" charset="0"/>
              </a:rPr>
              <a:t>2H</a:t>
            </a:r>
            <a:r>
              <a:rPr lang="en-US" sz="1600">
                <a:solidFill>
                  <a:srgbClr val="A50021"/>
                </a:solidFill>
                <a:latin typeface="Arial" charset="0"/>
              </a:rPr>
              <a:t>2</a:t>
            </a:r>
            <a:r>
              <a:rPr lang="en-US" sz="2400">
                <a:solidFill>
                  <a:srgbClr val="A50021"/>
                </a:solidFill>
                <a:latin typeface="Arial" charset="0"/>
              </a:rPr>
              <a:t>O</a:t>
            </a:r>
            <a:r>
              <a:rPr lang="ru-RU" sz="2400">
                <a:solidFill>
                  <a:srgbClr val="A50021"/>
                </a:solidFill>
                <a:latin typeface="Arial" charset="0"/>
              </a:rPr>
              <a:t> </a:t>
            </a:r>
            <a:r>
              <a:rPr lang="en-US" sz="2400">
                <a:solidFill>
                  <a:srgbClr val="A50021"/>
                </a:solidFill>
                <a:latin typeface="Arial" charset="0"/>
              </a:rPr>
              <a:t>+ O</a:t>
            </a:r>
            <a:r>
              <a:rPr lang="en-US" sz="1200">
                <a:solidFill>
                  <a:srgbClr val="A50021"/>
                </a:solidFill>
                <a:latin typeface="Arial" charset="0"/>
              </a:rPr>
              <a:t>2</a:t>
            </a:r>
            <a:endParaRPr lang="ru-RU" sz="1200">
              <a:solidFill>
                <a:srgbClr val="A50021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n-US" sz="2400">
              <a:solidFill>
                <a:srgbClr val="A50021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ru-RU" sz="1200">
              <a:solidFill>
                <a:srgbClr val="A5002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Дать характеристику реакции с точки зрения всех классификаций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786059"/>
            <a:ext cx="47780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KNO</a:t>
            </a:r>
            <a:r>
              <a:rPr lang="ru-RU" sz="3200" baseline="-25000" dirty="0" smtClean="0">
                <a:solidFill>
                  <a:srgbClr val="C00000"/>
                </a:solidFill>
              </a:rPr>
              <a:t>3</a:t>
            </a:r>
            <a:r>
              <a:rPr lang="ru-RU" sz="3200" dirty="0" smtClean="0">
                <a:solidFill>
                  <a:srgbClr val="C00000"/>
                </a:solidFill>
              </a:rPr>
              <a:t> → 2</a:t>
            </a:r>
            <a:r>
              <a:rPr lang="en-US" sz="3200" dirty="0" smtClean="0">
                <a:solidFill>
                  <a:srgbClr val="C00000"/>
                </a:solidFill>
              </a:rPr>
              <a:t>KNO</a:t>
            </a:r>
            <a:r>
              <a:rPr lang="ru-RU" sz="3200" baseline="-25000" dirty="0" smtClean="0">
                <a:solidFill>
                  <a:srgbClr val="C00000"/>
                </a:solidFill>
              </a:rPr>
              <a:t>2</a:t>
            </a:r>
            <a:r>
              <a:rPr lang="ru-RU" sz="3200" dirty="0" smtClean="0">
                <a:solidFill>
                  <a:srgbClr val="C00000"/>
                </a:solidFill>
              </a:rPr>
              <a:t> + </a:t>
            </a:r>
            <a:r>
              <a:rPr lang="en-US" sz="3200" dirty="0" smtClean="0">
                <a:solidFill>
                  <a:srgbClr val="C00000"/>
                </a:solidFill>
              </a:rPr>
              <a:t>O</a:t>
            </a:r>
            <a:r>
              <a:rPr lang="ru-RU" sz="3200" baseline="-25000" dirty="0" smtClean="0">
                <a:solidFill>
                  <a:srgbClr val="C00000"/>
                </a:solidFill>
              </a:rPr>
              <a:t>2 </a:t>
            </a:r>
            <a:r>
              <a:rPr lang="ru-RU" sz="3200" dirty="0" smtClean="0">
                <a:solidFill>
                  <a:srgbClr val="C00000"/>
                </a:solidFill>
              </a:rPr>
              <a:t>+Q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Дать характеристику реакции с точки зрения всех классификаций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разложения</a:t>
            </a:r>
          </a:p>
          <a:p>
            <a:r>
              <a:rPr lang="ru-RU" dirty="0" smtClean="0"/>
              <a:t>      экзотермическая</a:t>
            </a:r>
          </a:p>
          <a:p>
            <a:r>
              <a:rPr lang="ru-RU" smtClean="0"/>
              <a:t>      некаталитическая</a:t>
            </a:r>
            <a:endParaRPr lang="ru-RU" dirty="0" smtClean="0"/>
          </a:p>
          <a:p>
            <a:r>
              <a:rPr lang="ru-RU" dirty="0" smtClean="0"/>
              <a:t>      необратимая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786058"/>
            <a:ext cx="477807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KNO</a:t>
            </a:r>
            <a:r>
              <a:rPr lang="ru-RU" sz="3200" baseline="-25000" dirty="0" smtClean="0">
                <a:solidFill>
                  <a:srgbClr val="C00000"/>
                </a:solidFill>
              </a:rPr>
              <a:t>3</a:t>
            </a:r>
            <a:r>
              <a:rPr lang="ru-RU" sz="3200" dirty="0" smtClean="0">
                <a:solidFill>
                  <a:srgbClr val="C00000"/>
                </a:solidFill>
              </a:rPr>
              <a:t> → 2</a:t>
            </a:r>
            <a:r>
              <a:rPr lang="en-US" sz="3200" dirty="0" smtClean="0">
                <a:solidFill>
                  <a:srgbClr val="C00000"/>
                </a:solidFill>
              </a:rPr>
              <a:t>KNO</a:t>
            </a:r>
            <a:r>
              <a:rPr lang="ru-RU" sz="3200" baseline="-25000" dirty="0" smtClean="0">
                <a:solidFill>
                  <a:srgbClr val="C00000"/>
                </a:solidFill>
              </a:rPr>
              <a:t>2</a:t>
            </a:r>
            <a:r>
              <a:rPr lang="ru-RU" sz="3200" dirty="0" smtClean="0">
                <a:solidFill>
                  <a:srgbClr val="C00000"/>
                </a:solidFill>
              </a:rPr>
              <a:t> + </a:t>
            </a:r>
            <a:r>
              <a:rPr lang="en-US" sz="3200" dirty="0" smtClean="0">
                <a:solidFill>
                  <a:srgbClr val="C00000"/>
                </a:solidFill>
              </a:rPr>
              <a:t>O</a:t>
            </a:r>
            <a:r>
              <a:rPr lang="ru-RU" sz="3200" baseline="-25000" dirty="0" smtClean="0">
                <a:solidFill>
                  <a:srgbClr val="C00000"/>
                </a:solidFill>
              </a:rPr>
              <a:t>2 </a:t>
            </a:r>
            <a:r>
              <a:rPr lang="ru-RU" sz="3200" dirty="0" smtClean="0">
                <a:solidFill>
                  <a:srgbClr val="C00000"/>
                </a:solidFill>
              </a:rPr>
              <a:t>+Q</a:t>
            </a: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1613</TotalTime>
  <Words>411</Words>
  <Application>Microsoft Office PowerPoint</Application>
  <PresentationFormat>Экран (4:3)</PresentationFormat>
  <Paragraphs>125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Палитра</vt:lpstr>
      <vt:lpstr>Обобщение по типам химических реакций</vt:lpstr>
      <vt:lpstr> превращение одних веществ в другие.</vt:lpstr>
      <vt:lpstr>Признаки химических реакций</vt:lpstr>
      <vt:lpstr>    По тепловому эффекту</vt:lpstr>
      <vt:lpstr>Классификация по числу и составу исходных и образующихся веществ</vt:lpstr>
      <vt:lpstr>     По направлению</vt:lpstr>
      <vt:lpstr>    По участию катализатора</vt:lpstr>
      <vt:lpstr>Дать характеристику реакции с точки зрения всех классификаций</vt:lpstr>
      <vt:lpstr>Дать характеристику реакции с точки зрения всех классификаций</vt:lpstr>
      <vt:lpstr>Тестовое задание.</vt:lpstr>
      <vt:lpstr>Слайд 11</vt:lpstr>
      <vt:lpstr>Слайд 12</vt:lpstr>
      <vt:lpstr>  6. По данным схемам реакций, запишите уравнения реакций.  1. Гидроксид меди (II) = оксид меди (II) + вода   2. Соляная кислота + цинк = хлорид цинка +    водород   3. Хлорид бария + сульфат натрия = …   4. Оксид фосфора (V) + вода = … </vt:lpstr>
      <vt:lpstr>Слайд 14</vt:lpstr>
      <vt:lpstr>Домашнее задание</vt:lpstr>
      <vt:lpstr>Вычислите массу алюминия, необходимого для реакции с кислородом объемом  11,2 л.  Схема реакции:   4Al + 3O2  →  2Al2O3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Алкины</dc:title>
  <dc:creator>WASP</dc:creator>
  <cp:lastModifiedBy>user</cp:lastModifiedBy>
  <cp:revision>126</cp:revision>
  <dcterms:created xsi:type="dcterms:W3CDTF">2007-11-09T06:05:51Z</dcterms:created>
  <dcterms:modified xsi:type="dcterms:W3CDTF">2017-10-14T12:29:10Z</dcterms:modified>
</cp:coreProperties>
</file>