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309" r:id="rId2"/>
    <p:sldId id="325" r:id="rId3"/>
    <p:sldId id="326" r:id="rId4"/>
    <p:sldId id="310" r:id="rId5"/>
    <p:sldId id="314" r:id="rId6"/>
    <p:sldId id="313" r:id="rId7"/>
    <p:sldId id="312" r:id="rId8"/>
    <p:sldId id="311" r:id="rId9"/>
    <p:sldId id="315" r:id="rId10"/>
    <p:sldId id="316" r:id="rId11"/>
    <p:sldId id="317" r:id="rId12"/>
    <p:sldId id="318" r:id="rId13"/>
    <p:sldId id="319" r:id="rId14"/>
    <p:sldId id="324" r:id="rId15"/>
    <p:sldId id="321" r:id="rId16"/>
    <p:sldId id="328" r:id="rId17"/>
    <p:sldId id="327" r:id="rId18"/>
    <p:sldId id="329" r:id="rId19"/>
    <p:sldId id="320" r:id="rId20"/>
    <p:sldId id="30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4D86"/>
    <a:srgbClr val="0000FF"/>
    <a:srgbClr val="152F8D"/>
    <a:srgbClr val="0066FF"/>
    <a:srgbClr val="FF3300"/>
    <a:srgbClr val="33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grpSp>
        <p:nvGrpSpPr>
          <p:cNvPr id="5" name="グループ化 90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6" name="図形 91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" name="図形 92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図形 93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図形 94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図形 95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図形 97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図形 98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図形 99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図形 100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図形 101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図形 102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" name="図形 103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図形 104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図形 105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図形 106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図形 107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図形 108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図形 109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図形 110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図形 111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図形 112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図形 113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" name="図形 114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図形 115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図形 116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" name="図形 117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図形 118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5" name="図形 119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図形 120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図形 121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図形 122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図形 123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図形 124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" name="図形 125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図形 126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図形 127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図形 128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図形 129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図形 130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図形 131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図形 132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図形 133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図形 134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図形 135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図形 136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図形 137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図形 138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図形 139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図形 140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7" name="図形 141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図形 142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図形 143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図形 144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図形 145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図形 146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図形 147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図形 148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図形 149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図形 150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図形 151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図形 152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図形 153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図形 154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図形 155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図形 156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図形 157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図形 158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図形 159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図形 160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図形 161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図形 162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図形 163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図形 164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81" name="図形 9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82" name="グループ化 12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83" name="図形 13"/>
            <p:cNvSpPr>
              <a:spLocks/>
            </p:cNvSpPr>
            <p:nvPr/>
          </p:nvSpPr>
          <p:spPr bwMode="auto">
            <a:xfrm>
              <a:off x="5420" y="1043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4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5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図形 16"/>
            <p:cNvSpPr>
              <a:spLocks/>
            </p:cNvSpPr>
            <p:nvPr/>
          </p:nvSpPr>
          <p:spPr bwMode="auto">
            <a:xfrm>
              <a:off x="5504" y="1076"/>
              <a:ext cx="240" cy="21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9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0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1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2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3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4" name="図形 25"/>
            <p:cNvSpPr>
              <a:spLocks/>
            </p:cNvSpPr>
            <p:nvPr/>
          </p:nvSpPr>
          <p:spPr bwMode="auto">
            <a:xfrm>
              <a:off x="4904" y="884"/>
              <a:ext cx="104" cy="83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5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6" name="図形 27"/>
            <p:cNvSpPr>
              <a:spLocks/>
            </p:cNvSpPr>
            <p:nvPr/>
          </p:nvSpPr>
          <p:spPr bwMode="auto">
            <a:xfrm>
              <a:off x="4772" y="1056"/>
              <a:ext cx="128" cy="177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7" name="図形 28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8" name="図形 29"/>
            <p:cNvSpPr>
              <a:spLocks/>
            </p:cNvSpPr>
            <p:nvPr/>
          </p:nvSpPr>
          <p:spPr bwMode="auto">
            <a:xfrm>
              <a:off x="4724" y="816"/>
              <a:ext cx="576" cy="351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9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0" name="図形 31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1" name="図形 32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図形 33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3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4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5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6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7" name="図形 38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8" name="図形 39"/>
            <p:cNvSpPr>
              <a:spLocks/>
            </p:cNvSpPr>
            <p:nvPr/>
          </p:nvSpPr>
          <p:spPr bwMode="auto">
            <a:xfrm>
              <a:off x="5092" y="368"/>
              <a:ext cx="189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9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0" name="図形 41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図形 42"/>
            <p:cNvSpPr>
              <a:spLocks/>
            </p:cNvSpPr>
            <p:nvPr/>
          </p:nvSpPr>
          <p:spPr bwMode="auto">
            <a:xfrm>
              <a:off x="4663" y="139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2" name="図形 43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3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4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5" name="図形 46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6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7" name="図形 48"/>
            <p:cNvSpPr>
              <a:spLocks/>
            </p:cNvSpPr>
            <p:nvPr/>
          </p:nvSpPr>
          <p:spPr bwMode="auto">
            <a:xfrm>
              <a:off x="4184" y="228"/>
              <a:ext cx="87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8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9" name="図形 50"/>
            <p:cNvSpPr>
              <a:spLocks/>
            </p:cNvSpPr>
            <p:nvPr/>
          </p:nvSpPr>
          <p:spPr bwMode="auto">
            <a:xfrm>
              <a:off x="4040" y="139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0" name="図形 51"/>
            <p:cNvSpPr>
              <a:spLocks/>
            </p:cNvSpPr>
            <p:nvPr/>
          </p:nvSpPr>
          <p:spPr bwMode="auto">
            <a:xfrm>
              <a:off x="3056" y="264"/>
              <a:ext cx="151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1" name="図形 52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2" name="図形 53"/>
            <p:cNvSpPr>
              <a:spLocks/>
            </p:cNvSpPr>
            <p:nvPr/>
          </p:nvSpPr>
          <p:spPr bwMode="auto">
            <a:xfrm>
              <a:off x="3068" y="224"/>
              <a:ext cx="285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3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4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5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126" name="図形 57"/>
            <p:cNvSpPr>
              <a:spLocks/>
            </p:cNvSpPr>
            <p:nvPr/>
          </p:nvSpPr>
          <p:spPr bwMode="auto">
            <a:xfrm>
              <a:off x="3304" y="176"/>
              <a:ext cx="453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7" name="図形 58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8" name="図形 59"/>
            <p:cNvSpPr>
              <a:spLocks/>
            </p:cNvSpPr>
            <p:nvPr/>
          </p:nvSpPr>
          <p:spPr bwMode="auto">
            <a:xfrm>
              <a:off x="3503" y="152"/>
              <a:ext cx="381" cy="277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9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0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図形 62"/>
            <p:cNvSpPr>
              <a:spLocks/>
            </p:cNvSpPr>
            <p:nvPr/>
          </p:nvSpPr>
          <p:spPr bwMode="auto">
            <a:xfrm>
              <a:off x="3824" y="139"/>
              <a:ext cx="285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2" name="図形 63"/>
            <p:cNvSpPr>
              <a:spLocks/>
            </p:cNvSpPr>
            <p:nvPr/>
          </p:nvSpPr>
          <p:spPr bwMode="auto">
            <a:xfrm>
              <a:off x="3924" y="139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4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5" name="図形 66"/>
            <p:cNvSpPr>
              <a:spLocks/>
            </p:cNvSpPr>
            <p:nvPr/>
          </p:nvSpPr>
          <p:spPr bwMode="auto">
            <a:xfrm>
              <a:off x="4144" y="320"/>
              <a:ext cx="216" cy="109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6" name="図形 67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図形 68"/>
            <p:cNvSpPr>
              <a:spLocks/>
            </p:cNvSpPr>
            <p:nvPr/>
          </p:nvSpPr>
          <p:spPr bwMode="auto">
            <a:xfrm>
              <a:off x="4172" y="272"/>
              <a:ext cx="328" cy="203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8" name="図形 69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図形 70"/>
            <p:cNvSpPr>
              <a:spLocks/>
            </p:cNvSpPr>
            <p:nvPr/>
          </p:nvSpPr>
          <p:spPr bwMode="auto">
            <a:xfrm>
              <a:off x="4288" y="295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0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図形 72"/>
            <p:cNvSpPr>
              <a:spLocks/>
            </p:cNvSpPr>
            <p:nvPr/>
          </p:nvSpPr>
          <p:spPr bwMode="auto">
            <a:xfrm>
              <a:off x="4300" y="276"/>
              <a:ext cx="579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図形 73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図形 74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4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5" name="図形 76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6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7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8" name="図形 79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9" name="図形 80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0" name="図形 81"/>
            <p:cNvSpPr>
              <a:spLocks/>
            </p:cNvSpPr>
            <p:nvPr/>
          </p:nvSpPr>
          <p:spPr bwMode="auto">
            <a:xfrm>
              <a:off x="4844" y="164"/>
              <a:ext cx="171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1" name="図形 82"/>
            <p:cNvSpPr>
              <a:spLocks/>
            </p:cNvSpPr>
            <p:nvPr/>
          </p:nvSpPr>
          <p:spPr bwMode="auto">
            <a:xfrm>
              <a:off x="4892" y="164"/>
              <a:ext cx="140" cy="97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図形 83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3" name="図形 84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図形 85"/>
            <p:cNvSpPr>
              <a:spLocks/>
            </p:cNvSpPr>
            <p:nvPr/>
          </p:nvSpPr>
          <p:spPr bwMode="auto">
            <a:xfrm>
              <a:off x="5697" y="600"/>
              <a:ext cx="47" cy="97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5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6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7" name="図形 88"/>
            <p:cNvSpPr>
              <a:spLocks/>
            </p:cNvSpPr>
            <p:nvPr/>
          </p:nvSpPr>
          <p:spPr bwMode="auto">
            <a:xfrm>
              <a:off x="5323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 dirty="0"/>
          </a:p>
        </p:txBody>
      </p:sp>
      <p:sp>
        <p:nvSpPr>
          <p:cNvPr id="158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" name="図形 10"/>
          <p:cNvSpPr>
            <a:spLocks noGrp="1"/>
          </p:cNvSpPr>
          <p:nvPr>
            <p:ph type="ftr" sz="quarter" idx="11"/>
          </p:nvPr>
        </p:nvSpPr>
        <p:spPr>
          <a:xfrm>
            <a:off x="6048375" y="6492875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" name="図形 17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3B341-8313-42B1-B8BD-84A97A2BA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45A21-27DF-4B80-85B5-32E5C9B48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4B882-C2A7-4AAD-8801-A2811E4D4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7DCA7-57B7-4D30-8651-DF92AB9B3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ACD70-2F42-48F5-BEE2-71C4954EE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530A-A506-4D26-B61F-00C0DDDDF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55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D2214-18F6-471F-B1B1-1E87B36B4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grpSp>
        <p:nvGrpSpPr>
          <p:cNvPr id="8" name="グループ化 11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9" name="図形 14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" name="図形 15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図形 16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図形 17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図形 18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図形 20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図形 21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図形 22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図形 23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" name="図形 24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図形 25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図形 26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2" name="図形 27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図形 28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図形 29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図形 30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図形 31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図形 32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図形 33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図形 34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" name="図形 35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図形 36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図形 37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" name="図形 38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図形 39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5" name="図形 40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図形 41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図形 42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図形 43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図形 44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図形 45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" name="図形 46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図形 47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図形 48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図形 49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図形 50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図形 51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図形 52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図形 53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図形 54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図形 55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図形 56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図形 57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図形 58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図形 59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図形 60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図形 61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7" name="図形 62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図形 63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図形 64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図形 65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図形 66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図形 67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図形 68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図形 69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図形 70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図形 71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図形 72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図形 73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図形 74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図形 75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図形 76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図形 77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図形 78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図形 79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図形 80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図形 81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図形 82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図形 83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図形 84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図形 85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図形 86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2" name="図形 87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83" name="図形 6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" name="図形 7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" name="図形 8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2ECC-8805-4EBF-8F4F-01F6DF997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A077B-8854-4831-9D67-9A0B6CC3C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C6E99-C7BD-443F-A153-54D6DF50F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DE3AE-F276-4DBF-BC76-BCEB5FDCF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ja-JP" noProof="0" smtClean="0"/>
              <a:t>Вставка рисунка</a:t>
            </a:r>
            <a:endParaRPr lang="ja-JP" altLang="en-US" noProof="0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8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9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10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EA574-DB85-4ECC-B157-87CD63476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725" y="1857375"/>
            <a:ext cx="8248650" cy="45005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  <a:p>
            <a:pPr lvl="5"/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レベル</a:t>
            </a:r>
          </a:p>
          <a:p>
            <a:pPr lvl="6"/>
            <a:r>
              <a:rPr lang="ja-JP" altLang="en-US" dirty="0" smtClean="0"/>
              <a:t>第</a:t>
            </a:r>
            <a:r>
              <a:rPr lang="en-US" altLang="ja-JP" dirty="0" smtClean="0"/>
              <a:t>7</a:t>
            </a:r>
            <a:r>
              <a:rPr lang="ja-JP" altLang="en-US" dirty="0" smtClean="0"/>
              <a:t>レベル</a:t>
            </a:r>
          </a:p>
          <a:p>
            <a:pPr lvl="7"/>
            <a:r>
              <a:rPr lang="ja-JP" altLang="en-US" dirty="0" smtClean="0"/>
              <a:t>第</a:t>
            </a:r>
            <a:r>
              <a:rPr lang="en-US" altLang="ja-JP" dirty="0" smtClean="0"/>
              <a:t>8</a:t>
            </a:r>
            <a:r>
              <a:rPr lang="ja-JP" altLang="en-US" dirty="0" smtClean="0"/>
              <a:t>レベル</a:t>
            </a:r>
          </a:p>
          <a:p>
            <a:pPr lvl="8"/>
            <a:r>
              <a:rPr lang="ja-JP" altLang="en-US" dirty="0" smtClean="0"/>
              <a:t>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88" y="6492875"/>
            <a:ext cx="152876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375" y="6492875"/>
            <a:ext cx="2395538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63" y="6492875"/>
            <a:ext cx="642937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413D8EE-27EA-41E5-BDCA-97A188BD2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313" y="5716588"/>
            <a:ext cx="0" cy="369887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/>
          <a:p>
            <a:pPr>
              <a:defRPr/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grpSp>
        <p:nvGrpSpPr>
          <p:cNvPr id="1034" name="グループ化 11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3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3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7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1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9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3" y="139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7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39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1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5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3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3" y="152"/>
              <a:ext cx="381" cy="277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39"/>
              <a:ext cx="285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39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9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3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5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79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1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7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7" y="600"/>
              <a:ext cx="47" cy="97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3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92" r:id="rId3"/>
    <p:sldLayoutId id="2147483793" r:id="rId4"/>
    <p:sldLayoutId id="2147483794" r:id="rId5"/>
    <p:sldLayoutId id="2147483789" r:id="rId6"/>
    <p:sldLayoutId id="2147483788" r:id="rId7"/>
    <p:sldLayoutId id="2147483795" r:id="rId8"/>
    <p:sldLayoutId id="2147483796" r:id="rId9"/>
    <p:sldLayoutId id="2147483797" r:id="rId10"/>
    <p:sldLayoutId id="2147483798" r:id="rId11"/>
    <p:sldLayoutId id="214748378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6A3F7B"/>
        </a:buClr>
        <a:buSzPct val="55000"/>
        <a:buFont typeface="Wingdings" pitchFamily="2" charset="2"/>
        <a:buChar char="p"/>
        <a:defRPr kumimoji="1" sz="3200">
          <a:solidFill>
            <a:srgbClr val="0C406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kumimoji="1" sz="2800">
          <a:solidFill>
            <a:srgbClr val="0C4063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88941"/>
        </a:buClr>
        <a:buSzPct val="48000"/>
        <a:buFont typeface="Wingdings" pitchFamily="2" charset="2"/>
        <a:buChar char="n"/>
        <a:defRPr kumimoji="1" sz="2400">
          <a:solidFill>
            <a:srgbClr val="0C4063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DEC441"/>
        </a:buClr>
        <a:buSzPct val="45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9FA500"/>
        </a:buClr>
        <a:buSzPct val="40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v.ru/umk/ork/info.aspx?ob_no=20323" TargetMode="External"/><Relationship Id="rId13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12" Type="http://schemas.openxmlformats.org/officeDocument/2006/relationships/image" Target="../media/image20.jpeg"/><Relationship Id="rId2" Type="http://schemas.openxmlformats.org/officeDocument/2006/relationships/hyperlink" Target="http://www.prosv.ru/umk/ork/info.aspx?ob_no=2032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9.jpeg"/><Relationship Id="rId5" Type="http://schemas.openxmlformats.org/officeDocument/2006/relationships/image" Target="../media/image14.jpeg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920750"/>
            <a:ext cx="7786687" cy="378618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004D86"/>
                </a:solidFill>
                <a:latin typeface="Georgia" pitchFamily="18" charset="0"/>
              </a:rPr>
              <a:t>Комплексный </a:t>
            </a:r>
          </a:p>
          <a:p>
            <a:pPr algn="ctr">
              <a:defRPr/>
            </a:pPr>
            <a:r>
              <a:rPr lang="ru-RU" b="1" i="1" dirty="0">
                <a:solidFill>
                  <a:srgbClr val="004D86"/>
                </a:solidFill>
                <a:latin typeface="Georgia" pitchFamily="18" charset="0"/>
              </a:rPr>
              <a:t>учебный курс </a:t>
            </a:r>
          </a:p>
          <a:p>
            <a:pPr algn="ctr">
              <a:defRPr/>
            </a:pPr>
            <a:r>
              <a:rPr lang="ru-RU" b="1" i="1" dirty="0">
                <a:solidFill>
                  <a:srgbClr val="004D86"/>
                </a:solidFill>
                <a:latin typeface="Georgia" pitchFamily="18" charset="0"/>
              </a:rPr>
              <a:t>«Основы религиозных культур и </a:t>
            </a:r>
          </a:p>
          <a:p>
            <a:pPr algn="ctr">
              <a:defRPr/>
            </a:pPr>
            <a:r>
              <a:rPr lang="ru-RU" b="1" i="1" dirty="0">
                <a:solidFill>
                  <a:srgbClr val="004D86"/>
                </a:solidFill>
                <a:latin typeface="Georgia" pitchFamily="18" charset="0"/>
              </a:rPr>
              <a:t>светской этики</a:t>
            </a:r>
            <a:r>
              <a:rPr lang="ru-RU" b="1" i="1" dirty="0" smtClean="0">
                <a:solidFill>
                  <a:srgbClr val="004D86"/>
                </a:solidFill>
                <a:latin typeface="Georgia" pitchFamily="18" charset="0"/>
              </a:rPr>
              <a:t>»</a:t>
            </a:r>
            <a:r>
              <a:rPr lang="ru-RU" b="1" i="1" dirty="0">
                <a:solidFill>
                  <a:srgbClr val="004D86"/>
                </a:solidFill>
                <a:latin typeface="Georgia" pitchFamily="18" charset="0"/>
              </a:rPr>
              <a:t/>
            </a:r>
            <a:br>
              <a:rPr lang="ru-RU" b="1" i="1" dirty="0">
                <a:solidFill>
                  <a:srgbClr val="004D86"/>
                </a:solidFill>
                <a:latin typeface="Georgia" pitchFamily="18" charset="0"/>
              </a:rPr>
            </a:br>
            <a:endParaRPr lang="ru-RU" b="1" i="1" dirty="0">
              <a:solidFill>
                <a:srgbClr val="004D86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875" y="420688"/>
            <a:ext cx="8350250" cy="931862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285875"/>
            <a:ext cx="8248650" cy="5000625"/>
          </a:xfrm>
        </p:spPr>
        <p:txBody>
          <a:bodyPr>
            <a:normAutofit fontScale="70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sz="3600" b="1" kern="700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Конституция РФ, ст. 28: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«Каждому гарантируется свобода совести, свобода вероисповедания, включая право исповедовать индивидуально или совместно с другими любую религию или не исповедовать никакой, свободно выбирать, иметь и распространять религиозные и иные убеждения и действовать в соответствии с ними». 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b="1" kern="700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Конституция РФ, ст. 14: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«1. Российская Федерация - светское государство. Никакая религия не может устанавливаться в качестве государственной или обязательной.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2. Религиозные объединения отделены от государства и равны перед законом».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50" y="3395663"/>
            <a:ext cx="72866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300" spc="-1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Отделенность</a:t>
            </a:r>
            <a:r>
              <a:rPr lang="ru-RU" sz="2400" b="1" kern="300" spc="-1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религиозных организаций от государства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563" y="371475"/>
            <a:ext cx="8905875" cy="1530350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2071688"/>
            <a:ext cx="8248650" cy="4214812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  Формирование у младшего подростка мотиваций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 осознанному нравственному поведению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основанному на знании и уважении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культурных и религиозных традиций многонационального народа России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, а также к диалогу с представителями других культур и мировоззрений.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143000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Georgia" pitchFamily="18" charset="0"/>
              </a:rPr>
              <a:t>Основные принципы концепции курса</a:t>
            </a:r>
            <a:endParaRPr lang="ru-RU" sz="4000" dirty="0">
              <a:effectLst>
                <a:outerShdw blurRad="50800" dist="50800" dir="5400000" algn="ctr" rotWithShape="0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857375"/>
            <a:ext cx="8248650" cy="4429125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Светский характер;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Свобода и добровольность выбора модуля;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Культурологический подход;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Преобладание воспитательного аспекта;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Диалогический характер преподавания;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Активные и интерактивные формы преподавания;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Необходимость и возможность сотрудничества с родителями;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Особая  ответственность  учителя,  тактичность, доброжелательность.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-139700"/>
            <a:ext cx="8643938" cy="2498725"/>
          </a:xfr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2286000"/>
            <a:ext cx="8248650" cy="4000500"/>
          </a:xfrm>
        </p:spPr>
        <p:txBody>
          <a:bodyPr>
            <a:normAutofit fontScale="92500" lnSpcReduction="10000"/>
          </a:bodyPr>
          <a:lstStyle/>
          <a:p>
            <a:pPr marL="273050" indent="-2730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 pitchFamily="2" charset="2"/>
              <a:buChar char="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каждая культура имеет собственный контекст и свою логику, </a:t>
            </a:r>
          </a:p>
          <a:p>
            <a:pPr marL="273050" indent="-2730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 pitchFamily="2" charset="2"/>
              <a:buChar char="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ни одна культура не может быть лучше другой,</a:t>
            </a:r>
          </a:p>
          <a:p>
            <a:pPr marL="273050" indent="-2730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 pitchFamily="2" charset="2"/>
              <a:buChar char="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каждая культура обладает значимым для развития человечества  ценностным содержанием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6072230" cy="121442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Учебно-методическое обеспечение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26626" name="Picture 2" descr="http://www.prosv.ru/Attachment.aspx?Id=9184">
            <a:hlinkClick r:id="rId2" tooltip="Основы светской этики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14313"/>
            <a:ext cx="1557338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3" descr="http://www.zankov.ru/images/photos/563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50" y="2286000"/>
            <a:ext cx="1744663" cy="2286000"/>
          </a:xfrm>
        </p:spPr>
      </p:pic>
      <p:pic>
        <p:nvPicPr>
          <p:cNvPr id="26628" name="Picture 15" descr="http://www.school2100.ru/upload/iblock/333/333a67eb7b270978834e82c77528829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4643438"/>
            <a:ext cx="1714500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http://www.prosv.ru/Attachment.aspx?Id=918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1503363"/>
            <a:ext cx="16287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2" descr="http://www.vgf.ru/Portals/0/Images/Proekty/224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0" y="4060825"/>
            <a:ext cx="1571625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6" descr="http://www.prosv.ru/Attachment.aspx?Id=9183">
            <a:hlinkClick r:id="rId8" tooltip="Основы православной культуры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14788" y="1373188"/>
            <a:ext cx="1557337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2" descr="http://www.drofa.ru/images/data/cat/4616_big_133430261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6700" y="4198938"/>
            <a:ext cx="14954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8" descr="http://www.prosv.ru/Attachment.aspx?Id=924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5000" y="1543050"/>
            <a:ext cx="1571625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4" descr="http://www.drofa.ru/images/data/cat/4617_big_1334302619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48338" y="4333875"/>
            <a:ext cx="1538287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0" descr="http://www.prosv.ru/Attachment.aspx?Id=924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58063" y="614363"/>
            <a:ext cx="1571625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6" descr="http://www.drofa.ru/images/data/cat/4618_big_1334302676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29500" y="3762375"/>
            <a:ext cx="1582738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Творческие проекты</a:t>
            </a:r>
            <a:endParaRPr lang="ru-RU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«Как я понимаю православие?»</a:t>
            </a:r>
          </a:p>
          <a:p>
            <a:r>
              <a:rPr lang="ru-RU" dirty="0" smtClean="0"/>
              <a:t>«Ислам-религия мира»</a:t>
            </a:r>
          </a:p>
          <a:p>
            <a:r>
              <a:rPr lang="ru-RU" dirty="0" smtClean="0"/>
              <a:t>«Нравственные нормы иудаизма»</a:t>
            </a:r>
          </a:p>
          <a:p>
            <a:r>
              <a:rPr lang="ru-RU" dirty="0" smtClean="0"/>
              <a:t>«С чего начинается Родина?»</a:t>
            </a:r>
          </a:p>
          <a:p>
            <a:r>
              <a:rPr lang="ru-RU" dirty="0" smtClean="0"/>
              <a:t>«Герои России»</a:t>
            </a:r>
          </a:p>
          <a:p>
            <a:r>
              <a:rPr lang="ru-RU" dirty="0" smtClean="0"/>
              <a:t>«Традиции и ценности моей семьи»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</a:rPr>
              <a:t>Основы мировых религиозных культур.</a:t>
            </a:r>
            <a:endParaRPr lang="ru-RU" sz="40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928813"/>
            <a:ext cx="5248275" cy="47148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dirty="0" smtClean="0">
                <a:solidFill>
                  <a:srgbClr val="004D86"/>
                </a:solidFill>
                <a:latin typeface="Georgia" pitchFamily="18" charset="0"/>
              </a:rPr>
              <a:t>  Учебник знакомит с вопросами возникновения и истории важнейших религий мира, с их взаимоотношением с культурой и этикой, воздействием на искусство, ролью в жизни людей</a:t>
            </a:r>
            <a:r>
              <a:rPr lang="ru-RU" dirty="0" smtClean="0">
                <a:solidFill>
                  <a:srgbClr val="004D86"/>
                </a:solidFill>
              </a:rPr>
              <a:t>. 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5603" name="Рисунок 5" descr="oblozhka102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2800" y="2205038"/>
            <a:ext cx="3036888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9486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Основы светской этики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696" y="1988840"/>
            <a:ext cx="4393336" cy="429768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Нравственные ценности</a:t>
            </a:r>
            <a:r>
              <a:rPr lang="ru-RU" dirty="0" smtClean="0"/>
              <a:t>: совесть, добродетель, стыд, вина, извинение, мораль и др.</a:t>
            </a:r>
            <a:endParaRPr lang="ru-RU" dirty="0"/>
          </a:p>
        </p:txBody>
      </p:sp>
      <p:pic>
        <p:nvPicPr>
          <p:cNvPr id="1026" name="Picture 2" descr="D:\Users\Учитель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96952"/>
            <a:ext cx="2592288" cy="342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133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404664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857375"/>
            <a:ext cx="8248650" cy="4429125"/>
          </a:xfrm>
        </p:spPr>
        <p:txBody>
          <a:bodyPr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православной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исламской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буддийской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иудейской 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мировых религиозных культур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 Основы светской этики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97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217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6700" y="0"/>
            <a:ext cx="5861050" cy="6858000"/>
          </a:xfrm>
          <a:noFill/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0688" y="4170363"/>
            <a:ext cx="8242300" cy="19065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352839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524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6575" y="2054225"/>
            <a:ext cx="8242300" cy="26765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Users\Учитель\Desktop\imgpreview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5706"/>
            <a:ext cx="4677817" cy="311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48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 descr="Рисунок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71438"/>
            <a:ext cx="204311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Содержимое 5"/>
          <p:cNvSpPr>
            <a:spLocks noGrp="1"/>
          </p:cNvSpPr>
          <p:nvPr>
            <p:ph idx="1"/>
          </p:nvPr>
        </p:nvSpPr>
        <p:spPr bwMode="auto">
          <a:xfrm>
            <a:off x="428625" y="404813"/>
            <a:ext cx="8715375" cy="6417141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>
              <a:spcBef>
                <a:spcPct val="0"/>
              </a:spcBef>
              <a:buFont typeface="Wingdings" pitchFamily="2" charset="2"/>
              <a:buNone/>
            </a:pPr>
            <a:r>
              <a:rPr lang="en-US" sz="2700" i="1" dirty="0" smtClean="0">
                <a:latin typeface="Georgia" pitchFamily="18" charset="0"/>
              </a:rPr>
              <a:t>                      </a:t>
            </a:r>
            <a:r>
              <a:rPr lang="ru-RU" sz="2700" i="1" dirty="0" smtClean="0">
                <a:latin typeface="Georgia" pitchFamily="18" charset="0"/>
              </a:rPr>
              <a:t>     </a:t>
            </a:r>
            <a:r>
              <a:rPr lang="ru-RU" sz="2400" b="1" i="1" dirty="0" smtClean="0">
                <a:latin typeface="Georgia" pitchFamily="18" charset="0"/>
              </a:rPr>
              <a:t>« Дискуссии вокруг вопроса о </a:t>
            </a:r>
            <a:endParaRPr lang="en-US" sz="2400" b="1" i="1" dirty="0" smtClean="0">
              <a:latin typeface="Georgia" pitchFamily="18" charset="0"/>
            </a:endParaRPr>
          </a:p>
          <a:p>
            <a:pPr marL="0">
              <a:spcBef>
                <a:spcPct val="0"/>
              </a:spcBef>
              <a:buFont typeface="Wingdings" pitchFamily="2" charset="2"/>
              <a:buNone/>
            </a:pPr>
            <a:r>
              <a:rPr lang="en-US" sz="2400" b="1" i="1" dirty="0" smtClean="0">
                <a:latin typeface="Georgia" pitchFamily="18" charset="0"/>
              </a:rPr>
              <a:t>               </a:t>
            </a:r>
            <a:r>
              <a:rPr lang="ru-RU" sz="2400" b="1" i="1" dirty="0" smtClean="0">
                <a:latin typeface="Georgia" pitchFamily="18" charset="0"/>
              </a:rPr>
              <a:t>           преподавании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в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школах </a:t>
            </a:r>
          </a:p>
          <a:p>
            <a:pPr marL="0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i="1" dirty="0" smtClean="0">
                <a:latin typeface="Georgia" pitchFamily="18" charset="0"/>
              </a:rPr>
              <a:t>                          дисциплин, которые </a:t>
            </a:r>
          </a:p>
          <a:p>
            <a:pPr marL="0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i="1" dirty="0" smtClean="0">
                <a:latin typeface="Georgia" pitchFamily="18" charset="0"/>
              </a:rPr>
              <a:t>                          направлены на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духовно-нравственное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просвещение</a:t>
            </a:r>
            <a:r>
              <a:rPr lang="en-US" sz="2400" b="1" i="1" dirty="0" smtClean="0">
                <a:latin typeface="Georgia" pitchFamily="18" charset="0"/>
              </a:rPr>
              <a:t>  </a:t>
            </a:r>
            <a:r>
              <a:rPr lang="ru-RU" sz="2400" b="1" i="1" dirty="0" smtClean="0">
                <a:latin typeface="Georgia" pitchFamily="18" charset="0"/>
              </a:rPr>
              <a:t>подрастающего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поколения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идут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в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нашем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обществе давно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и,  безусловно,  не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только 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требуют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самого пристального внимания, но и уже окончательного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           реагирования на эти дискуссии со стороны государства».</a:t>
            </a:r>
          </a:p>
          <a:p>
            <a:pPr marL="0">
              <a:spcBef>
                <a:spcPct val="0"/>
              </a:spcBef>
              <a:buFont typeface="Wingdings 2" pitchFamily="18" charset="2"/>
              <a:buNone/>
            </a:pPr>
            <a:r>
              <a:rPr lang="en-US" sz="2400" b="1" i="1" dirty="0" smtClean="0">
                <a:latin typeface="Georgia" pitchFamily="18" charset="0"/>
              </a:rPr>
              <a:t>     </a:t>
            </a:r>
            <a:r>
              <a:rPr lang="ru-RU" sz="2400" b="1" i="1" dirty="0" smtClean="0">
                <a:latin typeface="Georgia" pitchFamily="18" charset="0"/>
              </a:rPr>
              <a:t> «Я принял решение поддержать  идею преподавания в школах России основ религиозной культуры и светской этики».     </a:t>
            </a:r>
            <a:r>
              <a:rPr lang="ru-RU" sz="2400" i="1" dirty="0" smtClean="0">
                <a:latin typeface="Georgia" pitchFamily="18" charset="0"/>
              </a:rPr>
              <a:t>   </a:t>
            </a:r>
          </a:p>
          <a:p>
            <a:pPr marL="0" algn="r">
              <a:spcBef>
                <a:spcPct val="0"/>
              </a:spcBef>
              <a:buFont typeface="Wingdings 2" pitchFamily="18" charset="2"/>
              <a:buNone/>
            </a:pPr>
            <a:r>
              <a:rPr lang="ru-RU" sz="2400" i="1" dirty="0" smtClean="0">
                <a:latin typeface="Georgia" pitchFamily="18" charset="0"/>
              </a:rPr>
              <a:t>                                               </a:t>
            </a:r>
            <a:r>
              <a:rPr lang="ru-RU" sz="2400" i="1" dirty="0" err="1" smtClean="0">
                <a:latin typeface="Georgia" pitchFamily="18" charset="0"/>
              </a:rPr>
              <a:t>Д.А.Медведев</a:t>
            </a:r>
            <a:endParaRPr lang="ru-RU" sz="2400" i="1" dirty="0" smtClean="0">
              <a:latin typeface="Georgia" pitchFamily="18" charset="0"/>
            </a:endParaRPr>
          </a:p>
          <a:p>
            <a:pPr marL="0" algn="r">
              <a:spcBef>
                <a:spcPct val="0"/>
              </a:spcBef>
              <a:buFont typeface="Wingdings 2" pitchFamily="18" charset="2"/>
              <a:buNone/>
            </a:pPr>
            <a:endParaRPr lang="ru-RU" sz="2400" i="1" dirty="0">
              <a:latin typeface="Georgia" pitchFamily="18" charset="0"/>
            </a:endParaRPr>
          </a:p>
          <a:p>
            <a:pPr marL="0"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Georgia" pitchFamily="18" charset="0"/>
              </a:rPr>
              <a:t>Нормативно-правовая основа введения курса ОРКСЭ - Поручение президента РФ от 2 августа 2009 года</a:t>
            </a:r>
            <a:endParaRPr lang="ru-RU" sz="2400" dirty="0" smtClean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404664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857375"/>
            <a:ext cx="8248650" cy="4429125"/>
          </a:xfrm>
        </p:spPr>
        <p:txBody>
          <a:bodyPr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православной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исламской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буддийской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 иудейской  культуры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Основы мировых религиозных культур</a:t>
            </a:r>
          </a:p>
          <a:p>
            <a:pPr marL="514350" indent="-51435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+mj-lt"/>
              <a:buAutoNum type="arabicPeriod"/>
              <a:defRPr/>
            </a:pPr>
            <a:r>
              <a:rPr lang="ru-RU" altLang="zh-CN" sz="3400" b="1" i="1" dirty="0" smtClean="0">
                <a:solidFill>
                  <a:srgbClr val="004D86"/>
                </a:solidFill>
                <a:latin typeface="Georgia" pitchFamily="18" charset="0"/>
              </a:rPr>
              <a:t> Основы светской этики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548680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857375"/>
            <a:ext cx="8248650" cy="4429125"/>
          </a:xfrm>
        </p:spPr>
        <p:txBody>
          <a:bodyPr>
            <a:normAutofit fontScale="92500"/>
          </a:bodyPr>
          <a:lstStyle/>
          <a:p>
            <a:pPr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400" b="1" i="1" dirty="0" smtClean="0">
                <a:solidFill>
                  <a:srgbClr val="152F8D"/>
                </a:solidFill>
              </a:rPr>
              <a:t>«Ученики и их родители должны будут </a:t>
            </a:r>
            <a:br>
              <a:rPr lang="ru-RU" sz="3400" b="1" i="1" dirty="0" smtClean="0">
                <a:solidFill>
                  <a:srgbClr val="152F8D"/>
                </a:solidFill>
              </a:rPr>
            </a:br>
            <a:r>
              <a:rPr lang="ru-RU" sz="3400" b="1" i="1" dirty="0" smtClean="0">
                <a:solidFill>
                  <a:srgbClr val="152F8D"/>
                </a:solidFill>
              </a:rPr>
              <a:t>самостоятельно выбрать предмет </a:t>
            </a:r>
            <a:br>
              <a:rPr lang="ru-RU" sz="3400" b="1" i="1" dirty="0" smtClean="0">
                <a:solidFill>
                  <a:srgbClr val="152F8D"/>
                </a:solidFill>
              </a:rPr>
            </a:br>
            <a:r>
              <a:rPr lang="ru-RU" sz="3400" b="1" i="1" dirty="0" smtClean="0">
                <a:solidFill>
                  <a:srgbClr val="152F8D"/>
                </a:solidFill>
              </a:rPr>
              <a:t>обучения. Выбор учеников и их родителей, конечно, должен быть абсолютно добровольным – это важнейшее дело. </a:t>
            </a:r>
          </a:p>
          <a:p>
            <a:pPr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400" b="1" i="1" dirty="0" smtClean="0">
                <a:solidFill>
                  <a:srgbClr val="152F8D"/>
                </a:solidFill>
              </a:rPr>
              <a:t> Любое принуждение по этому вопросу не только носит незаконный характер, но и будет абсолютно </a:t>
            </a:r>
            <a:r>
              <a:rPr lang="ru-RU" sz="3400" b="1" i="1" dirty="0" err="1" smtClean="0">
                <a:solidFill>
                  <a:srgbClr val="152F8D"/>
                </a:solidFill>
              </a:rPr>
              <a:t>контрпродуктивным</a:t>
            </a:r>
            <a:r>
              <a:rPr lang="ru-RU" sz="3400" b="1" i="1" dirty="0" smtClean="0">
                <a:solidFill>
                  <a:srgbClr val="152F8D"/>
                </a:solidFill>
              </a:rPr>
              <a:t>».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Базовые национальные ценности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857375"/>
            <a:ext cx="8248650" cy="4429125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патриотизм;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социальная солидарность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гражданственность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семья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труд и творчество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наука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традиционные российские религии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; 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искусство и литература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природа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Tx/>
              <a:buChar char="•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человечество</a:t>
            </a:r>
          </a:p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8435" name="Picture 2" descr="http://www.sgpi.ru/userfiles/s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3143250"/>
            <a:ext cx="18383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</a:rPr>
              <a:t>Современный национальный воспитательный идеал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2286000"/>
            <a:ext cx="8248650" cy="4000500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укоренённый в духовных и культурных традициях многонационального народа Российской Федерации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9459" name="Picture 2" descr="http://www.sgpi.ru/userfiles/s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43000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Правовые принципы, являющиеся фундаментальными для духовно-нравственного образования: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endParaRPr lang="ru-RU" sz="4000" dirty="0">
              <a:latin typeface="Georgia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 bwMode="auto">
          <a:xfrm>
            <a:off x="466725" y="2143125"/>
            <a:ext cx="8248650" cy="414337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latin typeface="Georgia" pitchFamily="18" charset="0"/>
              </a:rPr>
              <a:t>свобода совести;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 отделенность религиозных организаций от государства;</a:t>
            </a: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 светский характер образования.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1933</TotalTime>
  <Words>521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Brooklet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Базовые национальные ценности</vt:lpstr>
      <vt:lpstr>Современный национальный воспитательный идеал</vt:lpstr>
      <vt:lpstr>Правовые принципы, являющиеся фундаментальными для духовно-нравственного образования: </vt:lpstr>
      <vt:lpstr>Презентация PowerPoint</vt:lpstr>
      <vt:lpstr>Презентация PowerPoint</vt:lpstr>
      <vt:lpstr>Основные принципы концепции курса</vt:lpstr>
      <vt:lpstr>Презентация PowerPoint</vt:lpstr>
      <vt:lpstr>Учебно-методическое обеспечение</vt:lpstr>
      <vt:lpstr>Творческие проекты</vt:lpstr>
      <vt:lpstr>Основы мировых религиозных культур.</vt:lpstr>
      <vt:lpstr>Основы светской этики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Ахметов</dc:creator>
  <cp:lastModifiedBy>Учитель</cp:lastModifiedBy>
  <cp:revision>86</cp:revision>
  <dcterms:created xsi:type="dcterms:W3CDTF">2011-01-15T14:56:48Z</dcterms:created>
  <dcterms:modified xsi:type="dcterms:W3CDTF">2016-03-16T03:11:48Z</dcterms:modified>
</cp:coreProperties>
</file>