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5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1" r:id="rId24"/>
    <p:sldId id="282" r:id="rId25"/>
    <p:sldId id="283" r:id="rId26"/>
    <p:sldId id="284" r:id="rId27"/>
    <p:sldId id="25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9130" autoAdjust="0"/>
  </p:normalViewPr>
  <p:slideViewPr>
    <p:cSldViewPr>
      <p:cViewPr varScale="1">
        <p:scale>
          <a:sx n="91" d="100"/>
          <a:sy n="91" d="100"/>
        </p:scale>
        <p:origin x="-9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CA09-A79A-4F4F-BD61-21715AD95B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9763-F012-47CF-8224-E5C74D8D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CA09-A79A-4F4F-BD61-21715AD95B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9763-F012-47CF-8224-E5C74D8D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CA09-A79A-4F4F-BD61-21715AD95B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9763-F012-47CF-8224-E5C74D8D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CA09-A79A-4F4F-BD61-21715AD95B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9763-F012-47CF-8224-E5C74D8D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CA09-A79A-4F4F-BD61-21715AD95B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9763-F012-47CF-8224-E5C74D8D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CA09-A79A-4F4F-BD61-21715AD95B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9763-F012-47CF-8224-E5C74D8D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CA09-A79A-4F4F-BD61-21715AD95B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9763-F012-47CF-8224-E5C74D8D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CA09-A79A-4F4F-BD61-21715AD95B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9763-F012-47CF-8224-E5C74D8D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CA09-A79A-4F4F-BD61-21715AD95B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9763-F012-47CF-8224-E5C74D8D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CA09-A79A-4F4F-BD61-21715AD95B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9763-F012-47CF-8224-E5C74D8D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CA09-A79A-4F4F-BD61-21715AD95B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9763-F012-47CF-8224-E5C74D8D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0CA09-A79A-4F4F-BD61-21715AD95B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49763-F012-47CF-8224-E5C74D8D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908720"/>
            <a:ext cx="8568952" cy="396044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Кризис моделей развития: конец </a:t>
            </a:r>
            <a:r>
              <a:rPr lang="ru-RU" sz="60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1960-х – 1970 –е гг.</a:t>
            </a:r>
            <a:r>
              <a:rPr lang="ru-RU" sz="6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/>
            </a:r>
            <a:br>
              <a:rPr lang="ru-RU" sz="66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</a:br>
            <a:endParaRPr lang="ru-RU" sz="6600" b="1" dirty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/>
          </a:bodyPr>
          <a:lstStyle/>
          <a:p>
            <a:r>
              <a:rPr lang="ru-RU" b="1" dirty="0" smtClean="0"/>
              <a:t>Арабо-израильская война 1967г. - «шестидневная война» (Израиль, Египет, Сирия, Иордания)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Кризис 1968г. в Чехословакии и его последствия «Пражская весна»</a:t>
            </a:r>
            <a:endParaRPr lang="ru-RU" b="1" dirty="0"/>
          </a:p>
        </p:txBody>
      </p:sp>
      <p:pic>
        <p:nvPicPr>
          <p:cNvPr id="6" name="Содержимое 5" descr="3-Prager_Sprin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00808"/>
            <a:ext cx="8424936" cy="482453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764704"/>
            <a:ext cx="5832648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aga6_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052736"/>
            <a:ext cx="6480720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1968г. – А. </a:t>
            </a:r>
            <a:r>
              <a:rPr lang="ru-RU" b="1" dirty="0" err="1" smtClean="0"/>
              <a:t>Дубчек</a:t>
            </a:r>
            <a:r>
              <a:rPr lang="ru-RU" b="1" dirty="0" smtClean="0"/>
              <a:t> – возглавил КПЧ</a:t>
            </a:r>
            <a:endParaRPr lang="ru-RU" b="1" dirty="0"/>
          </a:p>
        </p:txBody>
      </p:sp>
      <p:pic>
        <p:nvPicPr>
          <p:cNvPr id="5" name="Содержимое 4" descr="62009-004-d26014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3672408" cy="475252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392488" cy="47091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Он сторонник реформ, отказа от плановых методы, за демократические ценности</a:t>
            </a:r>
            <a:endParaRPr lang="ru-RU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20 августа 1968г. – ввод советских войск в Чехословакию</a:t>
            </a:r>
            <a:endParaRPr lang="ru-RU" b="1" dirty="0"/>
          </a:p>
        </p:txBody>
      </p:sp>
      <p:pic>
        <p:nvPicPr>
          <p:cNvPr id="4" name="Содержимое 4" descr="praga3_m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700808"/>
            <a:ext cx="6264696" cy="424847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dirty="0" smtClean="0"/>
              <a:t>А. </a:t>
            </a:r>
            <a:r>
              <a:rPr lang="ru-RU" sz="8000" dirty="0" err="1" smtClean="0"/>
              <a:t>Дубчек</a:t>
            </a:r>
            <a:r>
              <a:rPr lang="ru-RU" sz="8000" dirty="0" smtClean="0"/>
              <a:t> доставлен в Москву, КПЧ возглавил Г. Гусак</a:t>
            </a:r>
            <a:endParaRPr lang="ru-RU" sz="8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Доктрина Брежнева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Претензии СССР на право осуществлять военные вмешательства во внутренние дела своих союзников по Варшавскому договору</a:t>
            </a:r>
            <a:endParaRPr lang="ru-RU" sz="4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Кризис доверия в США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-война во Вьетнаме (протест против призывов в армию);</a:t>
            </a:r>
          </a:p>
          <a:p>
            <a:pPr>
              <a:buNone/>
            </a:pPr>
            <a:r>
              <a:rPr lang="ru-RU" sz="4000" dirty="0" smtClean="0"/>
              <a:t>-сокращение </a:t>
            </a:r>
            <a:r>
              <a:rPr lang="ru-RU" sz="4000" dirty="0" err="1" smtClean="0"/>
              <a:t>гос</a:t>
            </a:r>
            <a:r>
              <a:rPr lang="ru-RU" sz="4000" dirty="0" smtClean="0"/>
              <a:t>. расходов на социальные нужды;</a:t>
            </a:r>
          </a:p>
          <a:p>
            <a:pPr>
              <a:buNone/>
            </a:pPr>
            <a:r>
              <a:rPr lang="ru-RU" sz="4000" dirty="0" smtClean="0"/>
              <a:t>-протесты небелого населения против нарушения законодательства, запрещавшего расовую дискриминацию</a:t>
            </a:r>
            <a:endParaRPr lang="ru-RU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Мартин Лютер Кинг</a:t>
            </a:r>
            <a:endParaRPr lang="ru-RU" b="1" dirty="0"/>
          </a:p>
        </p:txBody>
      </p:sp>
      <p:pic>
        <p:nvPicPr>
          <p:cNvPr id="5" name="Содержимое 4" descr="feed_kingmerd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4104456" cy="367265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400" i="1" dirty="0" smtClean="0"/>
              <a:t>1968г. </a:t>
            </a:r>
            <a:r>
              <a:rPr lang="ru-RU" sz="4400" dirty="0" smtClean="0"/>
              <a:t>– погибает лидер борьбы за права небелого населения США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СССР: провал политики реформ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/>
          <a:lstStyle/>
          <a:p>
            <a:pPr>
              <a:buNone/>
            </a:pPr>
            <a:r>
              <a:rPr lang="ru-RU" sz="4800" b="1" i="1" dirty="0" smtClean="0"/>
              <a:t>1964г.:</a:t>
            </a:r>
          </a:p>
          <a:p>
            <a:pPr>
              <a:buNone/>
            </a:pPr>
            <a:r>
              <a:rPr lang="ru-RU" sz="4000" dirty="0" smtClean="0"/>
              <a:t>-распущены совнархозы, восстановлены отраслевые министерства;</a:t>
            </a:r>
          </a:p>
          <a:p>
            <a:pPr>
              <a:buNone/>
            </a:pPr>
            <a:r>
              <a:rPr lang="ru-RU" sz="4000" dirty="0" smtClean="0"/>
              <a:t>-прекращение критики сталинизма;</a:t>
            </a:r>
          </a:p>
          <a:p>
            <a:pPr>
              <a:buNone/>
            </a:pPr>
            <a:r>
              <a:rPr lang="ru-RU" sz="4000" dirty="0" smtClean="0"/>
              <a:t>-бюрократизация власти, старение кадров</a:t>
            </a:r>
            <a:endParaRPr lang="ru-RU" sz="4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/>
              <a:t>Р. Никсон (1913-1994)</a:t>
            </a:r>
            <a:endParaRPr lang="ru-RU" b="1" dirty="0"/>
          </a:p>
        </p:txBody>
      </p:sp>
      <p:pic>
        <p:nvPicPr>
          <p:cNvPr id="5" name="Содержимое 4" descr="index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3312368" cy="3888432"/>
          </a:xfrm>
        </p:spPr>
      </p:pic>
      <p:pic>
        <p:nvPicPr>
          <p:cNvPr id="6" name="Содержимое 5" descr="1413134371-461d78a2f901e221c9682663231e0be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1628800"/>
            <a:ext cx="4392488" cy="3888431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dirty="0" smtClean="0"/>
              <a:t>Р. Никсон (1913-1994)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-вывод войск из Южного Вьетнама – 1975г.;</a:t>
            </a:r>
          </a:p>
          <a:p>
            <a:pPr>
              <a:buNone/>
            </a:pPr>
            <a:r>
              <a:rPr lang="ru-RU" sz="4400" dirty="0" smtClean="0"/>
              <a:t>-отмена всеобщей воинской повинности (армия комплектовалась на добровольной основе);</a:t>
            </a:r>
          </a:p>
          <a:p>
            <a:pPr>
              <a:buNone/>
            </a:pPr>
            <a:r>
              <a:rPr lang="ru-RU" sz="4400" dirty="0" smtClean="0"/>
              <a:t>-избирательное право с 18 лет</a:t>
            </a:r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Р. Никсон  </a:t>
            </a:r>
            <a:r>
              <a:rPr lang="ru-RU" b="1" dirty="0" smtClean="0"/>
              <a:t>в 1974г. подал в отставку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/>
              <a:t>Уотергейтский скандал 1972г. </a:t>
            </a:r>
            <a:endParaRPr lang="ru-RU" sz="7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Дж. </a:t>
            </a:r>
            <a:r>
              <a:rPr lang="ru-RU" b="1" dirty="0" smtClean="0"/>
              <a:t>Картер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1029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700807"/>
            <a:ext cx="5400600" cy="4464497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61648" cy="172819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Новые левые, подъем рабочего и коммунистического движения в Западной Европе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4644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-левый радикализм, </a:t>
            </a:r>
            <a:r>
              <a:rPr lang="ru-RU" dirty="0" err="1" smtClean="0"/>
              <a:t>неомарксизм</a:t>
            </a:r>
            <a:r>
              <a:rPr lang="ru-RU" dirty="0" smtClean="0"/>
              <a:t> (Д. Лукач)</a:t>
            </a:r>
          </a:p>
          <a:p>
            <a:pPr>
              <a:buNone/>
            </a:pPr>
            <a:r>
              <a:rPr lang="ru-RU" dirty="0" smtClean="0"/>
              <a:t>Проблема отчуждения человека от влияния на политическую жизнь, экономическую жизнь, его одиночество и изолированность в обществе.</a:t>
            </a:r>
          </a:p>
          <a:p>
            <a:pPr>
              <a:buNone/>
            </a:pPr>
            <a:r>
              <a:rPr lang="ru-RU" dirty="0" smtClean="0"/>
              <a:t>Выход: революция, способная породить новое общество с главной силой -маргиналами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1968г. </a:t>
            </a:r>
            <a:r>
              <a:rPr lang="ru-RU" sz="4800" dirty="0" smtClean="0"/>
              <a:t>«Красный май» (Франция) – отставка президента Шарля де Голля;</a:t>
            </a:r>
          </a:p>
          <a:p>
            <a:pPr>
              <a:buNone/>
            </a:pPr>
            <a:r>
              <a:rPr lang="ru-RU" sz="4800" dirty="0" smtClean="0"/>
              <a:t>-подъем рабочего движения, активизация коммунистических партий</a:t>
            </a:r>
            <a:endParaRPr lang="ru-RU" sz="4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Еврокоммунизм</a:t>
            </a:r>
            <a:r>
              <a:rPr lang="ru-RU" b="1" dirty="0" smtClean="0"/>
              <a:t> -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Социализм с человеческим лицом, на традиционных для стран Европы ценностях либеральной демократии, регулирующей ролью государства</a:t>
            </a:r>
            <a:endParaRPr lang="ru-RU" sz="4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Домашнее задание: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§ 38-39, до стр. 330 </a:t>
            </a:r>
            <a:r>
              <a:rPr lang="ru-RU" sz="6000" dirty="0" smtClean="0"/>
              <a:t>повторить </a:t>
            </a: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§ 35, 36-37</a:t>
            </a:r>
            <a:endParaRPr lang="ru-RU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1965г. – начало экономических реформ </a:t>
            </a:r>
            <a:endParaRPr lang="ru-RU" b="1" dirty="0"/>
          </a:p>
        </p:txBody>
      </p:sp>
      <p:pic>
        <p:nvPicPr>
          <p:cNvPr id="5" name="Содержимое 4" descr="А.Н.Косыгин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43063" y="1600200"/>
            <a:ext cx="3066874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i="1" dirty="0" smtClean="0"/>
              <a:t>Инициатор</a:t>
            </a:r>
            <a:r>
              <a:rPr lang="ru-RU" sz="4000" dirty="0" smtClean="0"/>
              <a:t> – Председатель Совета министров</a:t>
            </a:r>
          </a:p>
          <a:p>
            <a:pPr>
              <a:buNone/>
            </a:pPr>
            <a:r>
              <a:rPr lang="ru-RU" sz="4000" dirty="0" smtClean="0"/>
              <a:t> А.Н. Косыгин</a:t>
            </a: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-разрешалось ведение личного подсобного хозяйства;</a:t>
            </a:r>
          </a:p>
          <a:p>
            <a:pPr>
              <a:buNone/>
            </a:pPr>
            <a:r>
              <a:rPr lang="ru-RU" dirty="0" smtClean="0"/>
              <a:t>-вводились стабильные денежные оклады;</a:t>
            </a:r>
          </a:p>
          <a:p>
            <a:pPr>
              <a:buNone/>
            </a:pPr>
            <a:r>
              <a:rPr lang="ru-RU" dirty="0" smtClean="0"/>
              <a:t>-увеличение посевных площадей;</a:t>
            </a:r>
          </a:p>
          <a:p>
            <a:pPr>
              <a:buNone/>
            </a:pPr>
            <a:r>
              <a:rPr lang="ru-RU" dirty="0" smtClean="0"/>
              <a:t>-введение хозрасчета;</a:t>
            </a:r>
          </a:p>
          <a:p>
            <a:pPr>
              <a:buNone/>
            </a:pPr>
            <a:r>
              <a:rPr lang="ru-RU" dirty="0" smtClean="0"/>
              <a:t>-введение системы материального стимулирования производителей</a:t>
            </a:r>
          </a:p>
          <a:p>
            <a:pPr>
              <a:buNone/>
            </a:pPr>
            <a:r>
              <a:rPr lang="ru-RU" b="1" dirty="0" smtClean="0"/>
              <a:t>ИТОГ: </a:t>
            </a:r>
          </a:p>
          <a:p>
            <a:pPr>
              <a:buNone/>
            </a:pPr>
            <a:r>
              <a:rPr lang="ru-RU" dirty="0" smtClean="0"/>
              <a:t>-УЛУЧШЕНИЕ СНАБЖЕНИЯ НАСЕЛЕНИЯ ПРОДОВОЛЬСТВИЕМ;</a:t>
            </a:r>
          </a:p>
          <a:p>
            <a:pPr>
              <a:buNone/>
            </a:pPr>
            <a:r>
              <a:rPr lang="ru-RU" dirty="0" smtClean="0"/>
              <a:t>-РОСТ ПРОМЫШЛЕННОГО РЗВИТИЯ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НО: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-сохранение и увеличение зависимости от ввоза сельскохозяйственной продукции из-за рубежа;</a:t>
            </a:r>
          </a:p>
          <a:p>
            <a:pPr>
              <a:buNone/>
            </a:pPr>
            <a:r>
              <a:rPr lang="ru-RU" sz="4400" dirty="0" smtClean="0"/>
              <a:t>-медленное внедрение достижений научно-технического прогресса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Застой -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dirty="0" smtClean="0"/>
              <a:t>Отсутствие перемен в политической жизни, упадок экономики, источник стабильности – высокие цены на нефть, перекос в пользу тяжелой и оборонной промышленности</a:t>
            </a:r>
            <a:endParaRPr lang="ru-RU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СССР и кризисы второй половины 1960-х гг. на международной арене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/>
              <a:t>Конфликт во Вьетнаме</a:t>
            </a:r>
          </a:p>
          <a:p>
            <a:pPr>
              <a:buNone/>
            </a:pPr>
            <a:r>
              <a:rPr lang="ru-RU" sz="3600" i="1" dirty="0" smtClean="0"/>
              <a:t>2 августа 1964г. </a:t>
            </a:r>
            <a:r>
              <a:rPr lang="ru-RU" sz="3600" dirty="0" smtClean="0"/>
              <a:t>– военное столкновение США с вьетнамскими торпедными катерами</a:t>
            </a:r>
          </a:p>
          <a:p>
            <a:pPr>
              <a:buNone/>
            </a:pPr>
            <a:r>
              <a:rPr lang="ru-RU" sz="3600" dirty="0" smtClean="0"/>
              <a:t>-СССР оказывает помощь Сев. Вьетнаму;</a:t>
            </a:r>
          </a:p>
          <a:p>
            <a:pPr>
              <a:buNone/>
            </a:pPr>
            <a:r>
              <a:rPr lang="ru-RU" sz="3600" dirty="0" smtClean="0"/>
              <a:t>-обострение отношений с Китаем (инцидент на о-ве </a:t>
            </a:r>
            <a:r>
              <a:rPr lang="ru-RU" sz="3600" dirty="0" err="1" smtClean="0"/>
              <a:t>Даманский</a:t>
            </a:r>
            <a:r>
              <a:rPr lang="ru-RU" sz="3600" dirty="0" smtClean="0"/>
              <a:t> в 1969г.)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p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7920880" cy="60486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2126739633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692696"/>
            <a:ext cx="6912768" cy="5400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491</Words>
  <Application>Microsoft Office PowerPoint</Application>
  <PresentationFormat>Экран (4:3)</PresentationFormat>
  <Paragraphs>60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Кризис моделей развития: конец 1960-х – 1970 –е гг. </vt:lpstr>
      <vt:lpstr>СССР: провал политики реформ</vt:lpstr>
      <vt:lpstr>1965г. – начало экономических реформ </vt:lpstr>
      <vt:lpstr>Слайд 4</vt:lpstr>
      <vt:lpstr>НО:</vt:lpstr>
      <vt:lpstr>Застой - </vt:lpstr>
      <vt:lpstr>СССР и кризисы второй половины 1960-х гг. на международной арене</vt:lpstr>
      <vt:lpstr>Слайд 8</vt:lpstr>
      <vt:lpstr>Слайд 9</vt:lpstr>
      <vt:lpstr>Арабо-израильская война 1967г. - «шестидневная война» (Израиль, Египет, Сирия, Иордания)</vt:lpstr>
      <vt:lpstr>Кризис 1968г. в Чехословакии и его последствия «Пражская весна»</vt:lpstr>
      <vt:lpstr>Слайд 12</vt:lpstr>
      <vt:lpstr>Слайд 13</vt:lpstr>
      <vt:lpstr>1968г. – А. Дубчек – возглавил КПЧ</vt:lpstr>
      <vt:lpstr>20 августа 1968г. – ввод советских войск в Чехословакию</vt:lpstr>
      <vt:lpstr>Слайд 16</vt:lpstr>
      <vt:lpstr>Доктрина Брежнева</vt:lpstr>
      <vt:lpstr>Кризис доверия в США</vt:lpstr>
      <vt:lpstr>Мартин Лютер Кинг</vt:lpstr>
      <vt:lpstr>Р. Никсон (1913-1994)</vt:lpstr>
      <vt:lpstr>Р. Никсон (1913-1994)</vt:lpstr>
      <vt:lpstr>Р. Никсон  в 1974г. подал в отставку</vt:lpstr>
      <vt:lpstr>Дж. Картер  </vt:lpstr>
      <vt:lpstr>Новые левые, подъем рабочего и коммунистического движения в Западной Европе</vt:lpstr>
      <vt:lpstr>Слайд 25</vt:lpstr>
      <vt:lpstr>Еврокоммунизм - 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«Закрытый» Дальний Восток: Япония</dc:title>
  <dc:creator>Рычик</dc:creator>
  <cp:lastModifiedBy>Irina</cp:lastModifiedBy>
  <cp:revision>18</cp:revision>
  <dcterms:created xsi:type="dcterms:W3CDTF">2013-12-04T00:54:31Z</dcterms:created>
  <dcterms:modified xsi:type="dcterms:W3CDTF">2017-02-20T16:58:15Z</dcterms:modified>
</cp:coreProperties>
</file>