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1" r:id="rId5"/>
    <p:sldId id="257" r:id="rId6"/>
    <p:sldId id="271" r:id="rId7"/>
    <p:sldId id="265" r:id="rId8"/>
    <p:sldId id="266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323455"/>
          </a:xfrm>
        </p:spPr>
        <p:txBody>
          <a:bodyPr/>
          <a:lstStyle/>
          <a:p>
            <a:r>
              <a:rPr lang="ru-RU" dirty="0" smtClean="0"/>
              <a:t>Эндокринная система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202312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Тема: железы внешней, внутренней и смешанной секреции.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223910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642020"/>
          </a:xfrm>
        </p:spPr>
        <p:txBody>
          <a:bodyPr/>
          <a:lstStyle/>
          <a:p>
            <a:r>
              <a:rPr lang="ru-RU" sz="2000" dirty="0" smtClean="0"/>
              <a:t>Железа смешанной секреции</a:t>
            </a:r>
            <a:endParaRPr lang="ru-RU" sz="2000" dirty="0"/>
          </a:p>
        </p:txBody>
      </p:sp>
      <p:sp useBgFill="1">
        <p:nvSpPr>
          <p:cNvPr id="7" name="Прямоугольник 6"/>
          <p:cNvSpPr/>
          <p:nvPr/>
        </p:nvSpPr>
        <p:spPr>
          <a:xfrm>
            <a:off x="251520" y="4869160"/>
            <a:ext cx="8712968" cy="1872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u="sng" dirty="0" smtClean="0">
                <a:solidFill>
                  <a:schemeClr val="tx2">
                    <a:lumMod val="75000"/>
                  </a:schemeClr>
                </a:solidFill>
              </a:rPr>
              <a:t>Поджелудочная железа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выделяет гормон – </a:t>
            </a:r>
            <a:r>
              <a:rPr lang="ru-RU" i="1" u="sng" dirty="0" smtClean="0">
                <a:solidFill>
                  <a:schemeClr val="tx2">
                    <a:lumMod val="75000"/>
                  </a:schemeClr>
                </a:solidFill>
              </a:rPr>
              <a:t>инсулин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понижающий уровень сахара в крови и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глюкагон ,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повышающий  уровень сахара в крови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Глюкагон избыток глюкозы пройдя внутрь клеток печени и мышечных волокон , превращает в гликоген и при необходимости гликоген превращает в глюкозу.  Недостаток инсулина  ведет к заболеванию, </a:t>
            </a:r>
            <a:r>
              <a:rPr lang="ru-RU" i="1" u="sng" dirty="0" smtClean="0">
                <a:solidFill>
                  <a:schemeClr val="tx2">
                    <a:lumMod val="75000"/>
                  </a:schemeClr>
                </a:solidFill>
              </a:rPr>
              <a:t>сахарному диабету.</a:t>
            </a:r>
            <a:endParaRPr lang="ru-RU" i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8" y="1052736"/>
            <a:ext cx="7741294" cy="3600400"/>
          </a:xfrm>
        </p:spPr>
      </p:pic>
    </p:spTree>
    <p:extLst>
      <p:ext uri="{BB962C8B-B14F-4D97-AF65-F5344CB8AC3E}">
        <p14:creationId xmlns:p14="http://schemas.microsoft.com/office/powerpoint/2010/main" val="1926864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642020"/>
          </a:xfrm>
        </p:spPr>
        <p:txBody>
          <a:bodyPr/>
          <a:lstStyle/>
          <a:p>
            <a:r>
              <a:rPr lang="ru-RU" sz="2000" dirty="0" smtClean="0"/>
              <a:t>Железы внутренней секреции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160115" y="1052736"/>
            <a:ext cx="3660358" cy="3528392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00000"/>
              </a:lnSpc>
            </a:pPr>
            <a:r>
              <a:rPr lang="ru-RU" sz="20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Надпочечники.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Строение этих желез внутренней секреции довольно сложное, снаружи располагается корковое вещество, которое выделяет гормоны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глюкокортикоиды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(кортизон и др.),регулирующие обмен углеводов, белков, жиров и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минералокортикоиды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(альдостерон), регулирующий содержание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Ka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Na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крови.  В середине – мозговое вещество, выделяющее два гормона: </a:t>
            </a:r>
            <a:r>
              <a:rPr lang="ru-RU" sz="2000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адреналин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норадреналин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00000"/>
              </a:lnSpc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Адреналин увеличивает частоту сердечных сокращений, повышает давление, усиливает обмен веществ, усиливает превращение гликогена в глюкозу, в результате работоспособность мышц восстанавливается. Адреналин ведет к мобилизации всех сил организма.</a:t>
            </a:r>
          </a:p>
          <a:p>
            <a:pPr algn="just">
              <a:lnSpc>
                <a:spcPct val="100000"/>
              </a:lnSpc>
            </a:pP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4995862" cy="3425733"/>
          </a:xfrm>
        </p:spPr>
      </p:pic>
      <p:sp useBgFill="1">
        <p:nvSpPr>
          <p:cNvPr id="7" name="Прямоугольник 6"/>
          <p:cNvSpPr/>
          <p:nvPr/>
        </p:nvSpPr>
        <p:spPr>
          <a:xfrm>
            <a:off x="539552" y="4365104"/>
            <a:ext cx="8397824" cy="20162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Норадреналин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называют гормоном счастья и облегчения. Данный гормон нейтрализует хорошо известный многим гормон страха, который называется адреналином. Оказываемое влияние на организм человека норадреналина заключается в расслаблении. Происходит своеобразная разрядка. Кроме этого, нормализуются важные процессы, после того как человек испытывает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стресс.</a:t>
            </a:r>
            <a:endParaRPr lang="ru-RU" sz="2000" i="1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776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496855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Цели урока: </a:t>
            </a:r>
            <a:r>
              <a:rPr lang="ru-RU" sz="3200" dirty="0" smtClean="0"/>
              <a:t>сформировать новые анатомо-физиологические понятия о железах внутренней секреции, внешней секреции, гормонах, их свойствах и значении в жизнедеятельности организма.  Определить роль гормонов гипофиза, щитовидной, половых, поджелудочной желез и надпочечников в гуморальной регуляции.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56760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Железы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9359" y="2004329"/>
            <a:ext cx="2376264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Внутренней секреции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53975" y="2004329"/>
            <a:ext cx="2376264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Внешней    секреции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19872" y="2004329"/>
            <a:ext cx="2376264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Смешанной секреции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 useBgFill="1">
        <p:nvSpPr>
          <p:cNvPr id="15" name="Прямоугольник 14"/>
          <p:cNvSpPr/>
          <p:nvPr/>
        </p:nvSpPr>
        <p:spPr>
          <a:xfrm>
            <a:off x="609359" y="3117095"/>
            <a:ext cx="2376264" cy="153604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ru-RU" dirty="0" smtClean="0"/>
              <a:t>Потовые</a:t>
            </a:r>
          </a:p>
          <a:p>
            <a:pPr marL="285750" indent="-285750">
              <a:buFontTx/>
              <a:buChar char="-"/>
            </a:pPr>
            <a:r>
              <a:rPr lang="ru-RU" dirty="0"/>
              <a:t>С</a:t>
            </a:r>
            <a:r>
              <a:rPr lang="ru-RU" dirty="0" smtClean="0"/>
              <a:t>люнные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Сальные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Молочные и др.</a:t>
            </a:r>
          </a:p>
        </p:txBody>
      </p:sp>
      <p:sp useBgFill="1">
        <p:nvSpPr>
          <p:cNvPr id="16" name="Прямоугольник 15"/>
          <p:cNvSpPr/>
          <p:nvPr/>
        </p:nvSpPr>
        <p:spPr>
          <a:xfrm>
            <a:off x="3419872" y="3117094"/>
            <a:ext cx="2376264" cy="88796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r>
              <a:rPr lang="ru-RU" dirty="0" smtClean="0"/>
              <a:t>Поджелудочная</a:t>
            </a:r>
          </a:p>
          <a:p>
            <a:pPr marL="285750" indent="-285750" algn="ctr">
              <a:buFontTx/>
              <a:buChar char="-"/>
            </a:pPr>
            <a:r>
              <a:rPr lang="ru-RU" dirty="0" smtClean="0"/>
              <a:t>Половые железы</a:t>
            </a:r>
            <a:endParaRPr lang="ru-RU" dirty="0"/>
          </a:p>
        </p:txBody>
      </p:sp>
      <p:sp useBgFill="1">
        <p:nvSpPr>
          <p:cNvPr id="17" name="Прямоугольник 16"/>
          <p:cNvSpPr/>
          <p:nvPr/>
        </p:nvSpPr>
        <p:spPr>
          <a:xfrm>
            <a:off x="6153975" y="3117095"/>
            <a:ext cx="2376264" cy="153604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ru-RU" dirty="0" smtClean="0"/>
              <a:t>Гипофиз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Эпифиз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Щитовидная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Паращитовидная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Тимус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Надпочечники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797491" y="1772816"/>
            <a:ext cx="5544616" cy="0"/>
          </a:xfrm>
          <a:prstGeom prst="line">
            <a:avLst/>
          </a:prstGeom>
          <a:ln w="317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0" idx="0"/>
          </p:cNvCxnSpPr>
          <p:nvPr/>
        </p:nvCxnSpPr>
        <p:spPr>
          <a:xfrm>
            <a:off x="1797491" y="1772816"/>
            <a:ext cx="0" cy="231513"/>
          </a:xfrm>
          <a:prstGeom prst="straightConnector1">
            <a:avLst/>
          </a:prstGeom>
          <a:ln w="317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632113" y="1791024"/>
            <a:ext cx="0" cy="231513"/>
          </a:xfrm>
          <a:prstGeom prst="straightConnector1">
            <a:avLst/>
          </a:prstGeom>
          <a:ln w="317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7342107" y="1772815"/>
            <a:ext cx="0" cy="231513"/>
          </a:xfrm>
          <a:prstGeom prst="straightConnector1">
            <a:avLst/>
          </a:prstGeom>
          <a:ln w="317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203848" y="1484784"/>
            <a:ext cx="2736304" cy="0"/>
          </a:xfrm>
          <a:prstGeom prst="line">
            <a:avLst/>
          </a:prstGeom>
          <a:ln w="317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632113" y="1484784"/>
            <a:ext cx="0" cy="30624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Левая фигурная скобка 32"/>
          <p:cNvSpPr/>
          <p:nvPr/>
        </p:nvSpPr>
        <p:spPr>
          <a:xfrm rot="5400000">
            <a:off x="1617471" y="1748942"/>
            <a:ext cx="360040" cy="2376264"/>
          </a:xfrm>
          <a:prstGeom prst="lef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Левая фигурная скобка 33"/>
          <p:cNvSpPr/>
          <p:nvPr/>
        </p:nvSpPr>
        <p:spPr>
          <a:xfrm rot="5400000">
            <a:off x="7162087" y="1748942"/>
            <a:ext cx="360040" cy="2376264"/>
          </a:xfrm>
          <a:prstGeom prst="lef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Левая фигурная скобка 34"/>
          <p:cNvSpPr/>
          <p:nvPr/>
        </p:nvSpPr>
        <p:spPr>
          <a:xfrm rot="5400000">
            <a:off x="4452093" y="1762708"/>
            <a:ext cx="360040" cy="2376264"/>
          </a:xfrm>
          <a:prstGeom prst="lef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6760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980728"/>
            <a:ext cx="6400800" cy="5191472"/>
          </a:xfrm>
        </p:spPr>
        <p:txBody>
          <a:bodyPr>
            <a:normAutofit/>
          </a:bodyPr>
          <a:lstStyle/>
          <a:p>
            <a:pPr algn="just"/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Железы внешней секреции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выводят свои продукты (секреты) в полость какого-либо органа или наружу.</a:t>
            </a:r>
          </a:p>
          <a:p>
            <a:pPr algn="just"/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Железы внутренней секреции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не имеют протоков. Их секреты поступают непосредственно в кровь. Они содержат вещества-регуляторы – </a:t>
            </a:r>
            <a:r>
              <a:rPr lang="ru-RU" i="1" u="sng" dirty="0" smtClean="0">
                <a:solidFill>
                  <a:schemeClr val="tx2">
                    <a:lumMod val="75000"/>
                  </a:schemeClr>
                </a:solidFill>
              </a:rPr>
              <a:t>гормоны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Железы смешанной секреции.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Часть их клеток выделяет непосредственно в кровь гормоны, другая часть – в протоки или наружу- вещества, характерные для желез внешней секреции.</a:t>
            </a:r>
            <a:endParaRPr lang="ru-RU" b="1" u="sng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760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760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642020"/>
          </a:xfrm>
        </p:spPr>
        <p:txBody>
          <a:bodyPr/>
          <a:lstStyle/>
          <a:p>
            <a:r>
              <a:rPr lang="ru-RU" sz="2000" dirty="0" smtClean="0"/>
              <a:t>Железы внутренней секреции</a:t>
            </a: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4995862" cy="4135487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882029" y="908721"/>
            <a:ext cx="3008313" cy="3024336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14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Гипофиз</a:t>
            </a:r>
            <a:r>
              <a:rPr lang="ru-RU" sz="1400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u="sng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1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Передняя доля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производит гормон роста-</a:t>
            </a:r>
            <a:r>
              <a:rPr lang="ru-RU" sz="1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соматотропин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гормоны, влияющие на работу щитовидной железы, надпочечников и половых желез.  Эта железа внутренней секреции напрямую связана с мозгом. Ее гормоны усиливают синтез белков в клетках. В результате клетки быстрее растут и делятся.</a:t>
            </a:r>
          </a:p>
          <a:p>
            <a:pPr algn="just">
              <a:lnSpc>
                <a:spcPct val="100000"/>
              </a:lnSpc>
            </a:pPr>
            <a:r>
              <a:rPr lang="ru-RU" sz="14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Задняя доля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вырабатывает вазопрессин-антидиуретический гормон, усиливает обратное всасывание мочи  и окситоцин-гормон , сокращающий стенки матки.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7" name="Прямоугольник 6"/>
          <p:cNvSpPr/>
          <p:nvPr/>
        </p:nvSpPr>
        <p:spPr>
          <a:xfrm>
            <a:off x="611560" y="4797152"/>
            <a:ext cx="8280920" cy="15841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Если гипофиз в детстве выделяет </a:t>
            </a:r>
            <a:r>
              <a:rPr lang="ru-RU" i="1" u="sng" dirty="0" smtClean="0">
                <a:solidFill>
                  <a:schemeClr val="tx2">
                    <a:lumMod val="75000"/>
                  </a:schemeClr>
                </a:solidFill>
              </a:rPr>
              <a:t>недостаточно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гормонов роста, человек остается </a:t>
            </a:r>
            <a:r>
              <a:rPr lang="ru-RU" i="1" u="sng" dirty="0" smtClean="0">
                <a:solidFill>
                  <a:schemeClr val="tx2">
                    <a:lumMod val="75000"/>
                  </a:schemeClr>
                </a:solidFill>
              </a:rPr>
              <a:t>лилипутом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  При </a:t>
            </a:r>
            <a:r>
              <a:rPr lang="ru-RU" i="1" u="sng" dirty="0" smtClean="0">
                <a:solidFill>
                  <a:schemeClr val="tx2">
                    <a:lumMod val="75000"/>
                  </a:schemeClr>
                </a:solidFill>
              </a:rPr>
              <a:t>избыточном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выделении гормона роста человек становится </a:t>
            </a:r>
            <a:r>
              <a:rPr lang="ru-RU" i="1" u="sng" dirty="0" smtClean="0">
                <a:solidFill>
                  <a:schemeClr val="tx2">
                    <a:lumMod val="75000"/>
                  </a:schemeClr>
                </a:solidFill>
              </a:rPr>
              <a:t>гигантом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 Гиперфункция гормона роста у взрослого человека приводит к акромегалии, к увеличению выступающих частей тела.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782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642020"/>
          </a:xfrm>
        </p:spPr>
        <p:txBody>
          <a:bodyPr/>
          <a:lstStyle/>
          <a:p>
            <a:r>
              <a:rPr lang="ru-RU" sz="2000" dirty="0" smtClean="0"/>
              <a:t>Железы внутренней секреции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752020" y="980729"/>
            <a:ext cx="4163381" cy="4248472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ru-RU" sz="2000" b="1" u="sng" dirty="0" smtClean="0">
                <a:solidFill>
                  <a:schemeClr val="tx2">
                    <a:lumMod val="75000"/>
                  </a:schemeClr>
                </a:solidFill>
              </a:rPr>
              <a:t>Эпифиз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эндокринная железа неврогенной группы,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представлена небольшим шишковидным телом серовато-красноватого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цвета. Снаружи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эпифиз покрыт соединительнотканной капсулой, от которой внутрь железы отходят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трабекулы-пластинки,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разделяющие её на дольки.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Вырабатывает мелатонин-гормон сна, серотонин-гормон радости.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7" name="Прямоугольник 6"/>
          <p:cNvSpPr/>
          <p:nvPr/>
        </p:nvSpPr>
        <p:spPr>
          <a:xfrm>
            <a:off x="611560" y="5013176"/>
            <a:ext cx="8280920" cy="13989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 известным общим функциям эпифиза относят: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Торможение выделения гормонов роста;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Торможение полового развития;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Торможение развития опухолей.</a:t>
            </a:r>
          </a:p>
          <a:p>
            <a:pPr marL="285750" indent="-285750">
              <a:buFontTx/>
              <a:buChar char="-"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8" y="403232"/>
            <a:ext cx="4032882" cy="4609944"/>
          </a:xfrm>
        </p:spPr>
      </p:pic>
    </p:spTree>
    <p:extLst>
      <p:ext uri="{BB962C8B-B14F-4D97-AF65-F5344CB8AC3E}">
        <p14:creationId xmlns:p14="http://schemas.microsoft.com/office/powerpoint/2010/main" val="205194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642020"/>
          </a:xfrm>
        </p:spPr>
        <p:txBody>
          <a:bodyPr/>
          <a:lstStyle/>
          <a:p>
            <a:r>
              <a:rPr lang="ru-RU" sz="2000" dirty="0" smtClean="0"/>
              <a:t>Железы внутренней секреции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220073" y="980729"/>
            <a:ext cx="3528391" cy="3672407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00000"/>
              </a:lnSpc>
            </a:pPr>
            <a:r>
              <a:rPr lang="ru-RU" sz="2000" b="1" u="sng" dirty="0" smtClean="0">
                <a:solidFill>
                  <a:schemeClr val="tx2">
                    <a:lumMod val="75000"/>
                  </a:schemeClr>
                </a:solidFill>
              </a:rPr>
              <a:t>Щитовидная железа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 железой внутренней секреции. Она синтезирует гормоны, которые необходимы для поддержания гомеостаза – устойчивого функционирования всего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организма. Она хранит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йод и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вырабатывает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йодосодержащие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гормоны: тироксин и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трийодтиронин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которые участвуют в регуляции обмена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веществ, в росте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отдельных клеток, а также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закладке тканей в эмбриогенезе.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7" name="Прямоугольник 6"/>
          <p:cNvSpPr/>
          <p:nvPr/>
        </p:nvSpPr>
        <p:spPr>
          <a:xfrm>
            <a:off x="251520" y="4869160"/>
            <a:ext cx="8568952" cy="1440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 пониженной  функции щитовидной железы сердце работает слабо, температура понижена. В результате этого застаивается кровь в капиллярах и венах, образуется много тканевой жидкости и возникает слизистый отек-микседема.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Недостаток гормонов щитовидной железы у детей вызывает опасную болезнь – кретинизм.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Избыток гормонов щитовидной железы приводят к появлению базедовой болезни, человек становится чрезмерно раздражительным 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8" y="764704"/>
            <a:ext cx="4428926" cy="3528392"/>
          </a:xfrm>
        </p:spPr>
      </p:pic>
    </p:spTree>
    <p:extLst>
      <p:ext uri="{BB962C8B-B14F-4D97-AF65-F5344CB8AC3E}">
        <p14:creationId xmlns:p14="http://schemas.microsoft.com/office/powerpoint/2010/main" val="2633351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642020"/>
          </a:xfrm>
        </p:spPr>
        <p:txBody>
          <a:bodyPr/>
          <a:lstStyle/>
          <a:p>
            <a:r>
              <a:rPr lang="ru-RU" sz="2000" dirty="0" smtClean="0"/>
              <a:t>Железы внутренней секреции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269159" y="1052736"/>
            <a:ext cx="3695329" cy="5184576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00000"/>
              </a:lnSpc>
            </a:pPr>
            <a:r>
              <a:rPr lang="ru-RU" sz="2000" b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Тимус (вилочковая железа)</a:t>
            </a:r>
            <a:r>
              <a:rPr lang="ru-RU" sz="2000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помещается за грудиной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 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развит у новорожденных.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Его гормоны влияют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иммунитет, регулируют функцию других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эндокринных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желез: тормозят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активность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щитовидной железы,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задерживают  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половое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созревание организма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взрослых тимус атрофируется. В этой железе происходит дифференциация и размножение клеток – предшественников Т-лимфоцитов, гормон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тимозин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регулирует углеводный обмен и обмен кальция, влияет на регуляцию нервно-мышечной передачи.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65822"/>
            <a:ext cx="4267734" cy="4467434"/>
          </a:xfrm>
        </p:spPr>
      </p:pic>
    </p:spTree>
    <p:extLst>
      <p:ext uri="{BB962C8B-B14F-4D97-AF65-F5344CB8AC3E}">
        <p14:creationId xmlns:p14="http://schemas.microsoft.com/office/powerpoint/2010/main" val="34638869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551</TotalTime>
  <Words>630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Исполнительная</vt:lpstr>
      <vt:lpstr>Эндокринная система</vt:lpstr>
      <vt:lpstr>Цели урока: сформировать новые анатомо-физиологические понятия о железах внутренней секреции, внешней секреции, гормонах, их свойствах и значении в жизнедеятельности организма.  Определить роль гормонов гипофиза, щитовидной, половых, поджелудочной желез и надпочечников в гуморальной регуляции.</vt:lpstr>
      <vt:lpstr>Железы</vt:lpstr>
      <vt:lpstr>Презентация PowerPoint</vt:lpstr>
      <vt:lpstr>Презентация PowerPoint</vt:lpstr>
      <vt:lpstr>Железы внутренней секреции</vt:lpstr>
      <vt:lpstr>Железы внутренней секреции</vt:lpstr>
      <vt:lpstr>Железы внутренней секреции</vt:lpstr>
      <vt:lpstr>Железы внутренней секреции</vt:lpstr>
      <vt:lpstr>Железа смешанной секреции</vt:lpstr>
      <vt:lpstr>Железы внутренней секреции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Прорвич </cp:lastModifiedBy>
  <cp:revision>31</cp:revision>
  <dcterms:created xsi:type="dcterms:W3CDTF">2017-09-30T16:22:51Z</dcterms:created>
  <dcterms:modified xsi:type="dcterms:W3CDTF">2017-10-01T18:28:05Z</dcterms:modified>
</cp:coreProperties>
</file>