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2"/>
  </p:notesMasterIdLst>
  <p:sldIdLst>
    <p:sldId id="256" r:id="rId2"/>
    <p:sldId id="294" r:id="rId3"/>
    <p:sldId id="297" r:id="rId4"/>
    <p:sldId id="298" r:id="rId5"/>
    <p:sldId id="299" r:id="rId6"/>
    <p:sldId id="301" r:id="rId7"/>
    <p:sldId id="303" r:id="rId8"/>
    <p:sldId id="307" r:id="rId9"/>
    <p:sldId id="30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9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15306-B212-4643-97DA-A744EA781663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06A6B-6921-4B79-BEDD-C9C3010BF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5A37C99-CBDC-40DB-8383-F7DB2E37CEA9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D3211A7-8D89-4289-A79B-1F1C3327A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496944" cy="4392488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Calibri" pitchFamily="34" charset="0"/>
                <a:cs typeface="Calibri" pitchFamily="34" charset="0"/>
              </a:rPr>
              <a:t>       </a:t>
            </a:r>
            <a:br>
              <a:rPr lang="ru-RU" sz="2700" dirty="0" smtClean="0">
                <a:latin typeface="Calibri" pitchFamily="34" charset="0"/>
                <a:cs typeface="Calibri" pitchFamily="34" charset="0"/>
              </a:rPr>
            </a:br>
            <a:r>
              <a:rPr lang="ru-RU" sz="2700" dirty="0" smtClean="0">
                <a:latin typeface="Calibri" pitchFamily="34" charset="0"/>
                <a:cs typeface="Calibri" pitchFamily="34" charset="0"/>
              </a:rPr>
              <a:t>      </a:t>
            </a:r>
            <a:br>
              <a:rPr lang="ru-RU" sz="2700" dirty="0" smtClean="0">
                <a:latin typeface="Calibri" pitchFamily="34" charset="0"/>
                <a:cs typeface="Calibri" pitchFamily="34" charset="0"/>
              </a:rPr>
            </a:br>
            <a:r>
              <a:rPr lang="ru-RU" sz="2700" dirty="0" smtClean="0">
                <a:latin typeface="Calibri" pitchFamily="34" charset="0"/>
                <a:cs typeface="Calibri" pitchFamily="34" charset="0"/>
              </a:rPr>
              <a:t>       </a:t>
            </a:r>
            <a:br>
              <a:rPr lang="ru-RU" sz="2700" dirty="0" smtClean="0">
                <a:latin typeface="Calibri" pitchFamily="34" charset="0"/>
                <a:cs typeface="Calibri" pitchFamily="34" charset="0"/>
              </a:rPr>
            </a:br>
            <a:r>
              <a:rPr lang="ru-RU" sz="27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700" dirty="0" smtClean="0">
                <a:latin typeface="Calibri" pitchFamily="34" charset="0"/>
                <a:cs typeface="Calibri" pitchFamily="34" charset="0"/>
              </a:rPr>
            </a:br>
            <a:r>
              <a:rPr lang="ru-RU" sz="27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700" dirty="0" smtClean="0">
                <a:latin typeface="Calibri" pitchFamily="34" charset="0"/>
                <a:cs typeface="Calibri" pitchFamily="34" charset="0"/>
              </a:rPr>
            </a:br>
            <a:r>
              <a:rPr lang="ru-RU" sz="27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700" dirty="0" smtClean="0">
                <a:latin typeface="Calibri" pitchFamily="34" charset="0"/>
                <a:cs typeface="Calibri" pitchFamily="34" charset="0"/>
              </a:rPr>
            </a:br>
            <a:r>
              <a:rPr lang="ru-RU" sz="27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700" dirty="0" smtClean="0">
                <a:latin typeface="Calibri" pitchFamily="34" charset="0"/>
                <a:cs typeface="Calibri" pitchFamily="34" charset="0"/>
              </a:rPr>
            </a:b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Теория и технология физического воспитания дошкольников</a:t>
            </a:r>
            <a: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на тему 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«Зимние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Олимпийские   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виды спорта»</a:t>
            </a: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581128"/>
            <a:ext cx="8496944" cy="2088232"/>
          </a:xfrm>
          <a:solidFill>
            <a:srgbClr val="0070C0"/>
          </a:solidFill>
        </p:spPr>
        <p:txBody>
          <a:bodyPr>
            <a:noAutofit/>
          </a:bodyPr>
          <a:lstStyle/>
          <a:p>
            <a:pPr algn="r"/>
            <a:r>
              <a:rPr lang="ru-RU" sz="1600" b="1" dirty="0" smtClean="0">
                <a:latin typeface="Calibri" pitchFamily="34" charset="0"/>
                <a:cs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Выполнила 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Горулева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Евгения  Николаевна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           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                                                       </a:t>
            </a:r>
            <a: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Педагогика и методика дошкольного образования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                                                                                                                                    </a:t>
            </a:r>
            <a: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Группа № 3</a:t>
            </a: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                                             </a:t>
            </a:r>
          </a:p>
          <a:p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                                                    </a:t>
            </a:r>
            <a:r>
              <a:rPr lang="ru-RU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Ярославль  2015г.</a:t>
            </a: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6" name="AutoShape 2" descr="C:\Users\%D0%90%D0%B8\Downloads\777_files\html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%D0%90%D0%B8\Downloads\777_files\html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88640"/>
            <a:ext cx="7818072" cy="230425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</a:pPr>
            <a:endParaRPr lang="ru-RU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chemeClr val="accent3"/>
                </a:solidFill>
                <a:latin typeface="Calibri" pitchFamily="34" charset="0"/>
                <a:cs typeface="Calibri" pitchFamily="34" charset="0"/>
              </a:rPr>
              <a:t>  Благо  Дарю  за внимание!!!</a:t>
            </a:r>
          </a:p>
          <a:p>
            <a:pPr>
              <a:buNone/>
            </a:pPr>
            <a:endParaRPr lang="ru-RU" sz="4400" dirty="0"/>
          </a:p>
        </p:txBody>
      </p:sp>
      <p:pic>
        <p:nvPicPr>
          <p:cNvPr id="1026" name="Picture 2" descr="C:\Users\Аи\Documents\mis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92896"/>
            <a:ext cx="4752528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674056" cy="2808312"/>
          </a:xfrm>
          <a:solidFill>
            <a:srgbClr val="0070C0"/>
          </a:solidFill>
        </p:spPr>
        <p:txBody>
          <a:bodyPr>
            <a:noAutofit/>
          </a:bodyPr>
          <a:lstStyle/>
          <a:p>
            <a:r>
              <a:rPr lang="ru-RU" sz="4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Зимний спорт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совокупность видов спорта, проводящихся </a:t>
            </a:r>
            <a:b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снегу или на льду, </a:t>
            </a:r>
            <a:b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т.е. преимущественно зимой.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59632" y="3212976"/>
            <a:ext cx="7674056" cy="338437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Зимние Олимпийские игры – крупнейшие международные соревнования по зимним видам спорта (15 дисциплин)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Проводятся один раз в 4 года под эгидой Международного олимпийского комитета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С 1994 года Зимние Олимпийские игры проводятся со сдвигом в 2 года от Летних Олимпийских игр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498080" cy="136815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</a:t>
            </a:r>
            <a:r>
              <a:rPr lang="ru-RU" sz="5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Биатлон</a:t>
            </a:r>
            <a:endParaRPr lang="ru-RU" sz="5400" u="sng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700808"/>
            <a:ext cx="4361688" cy="496855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   </a:t>
            </a: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Вид спорта, сочетающий лыжную гонку со стрельбой из винтовки по мишеням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Поражение мишеней происходит из двух позиций: стоя и лежа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За каждый промах спортсмен наказывается штрафными минутами или 150-метровой пробежкой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endParaRPr lang="ru-RU" sz="4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30" name="Picture 6" descr="C:\Users\Аи\Documents\Biathlon_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149080"/>
            <a:ext cx="3744416" cy="2520280"/>
          </a:xfrm>
          <a:prstGeom prst="rect">
            <a:avLst/>
          </a:prstGeom>
          <a:noFill/>
        </p:spPr>
      </p:pic>
      <p:pic>
        <p:nvPicPr>
          <p:cNvPr id="1031" name="Picture 7" descr="C:\Users\Аи\Documents\569875-10492095-640-3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700808"/>
            <a:ext cx="374441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296144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4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Бобслей</a:t>
            </a:r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4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Скелетон</a:t>
            </a:r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4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Санный</a:t>
            </a:r>
            <a:r>
              <a:rPr lang="ru-RU" sz="4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</a:t>
            </a:r>
            <a:r>
              <a:rPr lang="ru-RU" sz="4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</a:t>
            </a:r>
            <a:endParaRPr lang="ru-RU" sz="4000" u="sng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07504" y="3717032"/>
            <a:ext cx="2952328" cy="302433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300" b="1" i="1" dirty="0" smtClean="0">
                <a:solidFill>
                  <a:schemeClr val="accent3">
                    <a:lumMod val="75000"/>
                  </a:schemeClr>
                </a:solidFill>
              </a:rPr>
              <a:t>Вид спорта, представляющий собой скоростной спуск  по специально оборудованным ледовым трассам на управляемых санях обтекаемой формы (бобах)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300" b="1" i="1" dirty="0" smtClean="0">
                <a:solidFill>
                  <a:schemeClr val="accent3">
                    <a:lumMod val="75000"/>
                  </a:schemeClr>
                </a:solidFill>
              </a:rPr>
              <a:t>Трасса представляет собой ледяной желоб, имеющий различные по крутизне виражи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300" b="1" i="1" dirty="0" smtClean="0">
                <a:solidFill>
                  <a:schemeClr val="accent3">
                    <a:lumMod val="75000"/>
                  </a:schemeClr>
                </a:solidFill>
              </a:rPr>
              <a:t>Сани бываю двух- и четырехместные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3131840" y="3717032"/>
            <a:ext cx="2880320" cy="302433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endParaRPr lang="ru-RU" sz="26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600" b="1" i="1" dirty="0" smtClean="0">
                <a:solidFill>
                  <a:schemeClr val="accent3">
                    <a:lumMod val="75000"/>
                  </a:schemeClr>
                </a:solidFill>
              </a:rPr>
              <a:t>Вид спорта, представляющий собой спуск по ледяному жёлобу на </a:t>
            </a:r>
            <a:r>
              <a:rPr lang="ru-RU" sz="2600" b="1" i="1" dirty="0" err="1" smtClean="0">
                <a:solidFill>
                  <a:schemeClr val="accent3">
                    <a:lumMod val="75000"/>
                  </a:schemeClr>
                </a:solidFill>
              </a:rPr>
              <a:t>двухполозьевых</a:t>
            </a:r>
            <a:r>
              <a:rPr lang="ru-RU" sz="2600" b="1" i="1" dirty="0" smtClean="0">
                <a:solidFill>
                  <a:schemeClr val="accent3">
                    <a:lumMod val="75000"/>
                  </a:schemeClr>
                </a:solidFill>
              </a:rPr>
              <a:t> санях на укрепленной раме, победитель которого определяется по сумме двух заездов</a:t>
            </a:r>
            <a:endParaRPr lang="ru-RU" dirty="0"/>
          </a:p>
        </p:txBody>
      </p:sp>
      <p:pic>
        <p:nvPicPr>
          <p:cNvPr id="1029" name="Picture 5" descr="http://im2-tub-ru.yandex.net/i?id=c95e26a47efa5e14c897eae6ed5a8689-7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484784"/>
            <a:ext cx="2808312" cy="2160240"/>
          </a:xfrm>
          <a:prstGeom prst="rect">
            <a:avLst/>
          </a:prstGeom>
          <a:noFill/>
        </p:spPr>
      </p:pic>
      <p:pic>
        <p:nvPicPr>
          <p:cNvPr id="11266" name="Picture 2" descr="Смотреть картинки - Смотреть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484784"/>
            <a:ext cx="2952328" cy="2160240"/>
          </a:xfrm>
          <a:prstGeom prst="rect">
            <a:avLst/>
          </a:prstGeom>
          <a:noFill/>
        </p:spPr>
      </p:pic>
      <p:pic>
        <p:nvPicPr>
          <p:cNvPr id="7" name="Picture 4" descr="Надежды на медали ОИ связаны с Демченко и Кнейбом - президен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484784"/>
            <a:ext cx="2952328" cy="2160240"/>
          </a:xfrm>
          <a:prstGeom prst="rect">
            <a:avLst/>
          </a:prstGeom>
          <a:noFill/>
        </p:spPr>
      </p:pic>
      <p:sp>
        <p:nvSpPr>
          <p:cNvPr id="10" name="Содержимое 8"/>
          <p:cNvSpPr txBox="1">
            <a:spLocks/>
          </p:cNvSpPr>
          <p:nvPr/>
        </p:nvSpPr>
        <p:spPr>
          <a:xfrm>
            <a:off x="6084168" y="3717032"/>
            <a:ext cx="2952328" cy="30243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endParaRPr lang="ru-RU" sz="28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Санный спорт – это скоростной спуск на одно- или двухместных санях по специально сооруженной трассе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endParaRPr lang="ru-RU" sz="28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Спортсмены располагаются на санях на спине, ногами вперед. Управление санями производится при помощи изменения положения тела и изгибания полозьев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endParaRPr lang="ru-RU" sz="28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800" b="1" i="1" u="sng" dirty="0" smtClean="0">
                <a:solidFill>
                  <a:schemeClr val="accent3">
                    <a:lumMod val="75000"/>
                  </a:schemeClr>
                </a:solidFill>
              </a:rPr>
              <a:t>Суть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- чем быстрее, тем лучше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674056" cy="1368152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</a:t>
            </a:r>
            <a:r>
              <a:rPr lang="ru-RU" sz="5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Керлинг</a:t>
            </a:r>
            <a:endParaRPr lang="ru-RU" sz="5400" u="sng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851920" y="1628800"/>
            <a:ext cx="5112568" cy="504056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Командная спортивная игра на ледяной площадке, в которой две команды, состоящие из четырех игроков соревнуются в точности остановки в указанном месте специальных спортивных снарядов (так называемых камней), изготовленных из гранита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Во время скольжения камня, оценивается его движение, натирается лед специальными щетками, что позволяет корректировать дальность пуска и траекторию движения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Аи\Documents\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1"/>
            <a:ext cx="3456384" cy="2304256"/>
          </a:xfrm>
          <a:prstGeom prst="rect">
            <a:avLst/>
          </a:prstGeom>
          <a:noFill/>
        </p:spPr>
      </p:pic>
      <p:pic>
        <p:nvPicPr>
          <p:cNvPr id="1027" name="Picture 3" descr="C:\Users\Аи\Documents\110195348_97694f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05064"/>
            <a:ext cx="3312368" cy="261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674056" cy="1296144"/>
          </a:xfrm>
          <a:solidFill>
            <a:srgbClr val="0070C0"/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       </a:t>
            </a:r>
            <a:r>
              <a:rPr lang="ru-RU" sz="5400" b="1" u="sng" dirty="0" smtClean="0">
                <a:solidFill>
                  <a:schemeClr val="bg1"/>
                </a:solidFill>
              </a:rPr>
              <a:t>Хоккей с шайбой</a:t>
            </a:r>
            <a:endParaRPr lang="ru-RU" sz="5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39952" y="1556792"/>
            <a:ext cx="4824536" cy="51125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Спортивная игра, которая проходит на специальной, залитой льдом площадке двумя командами из шести игроков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Игроки, предавая шайбу клюшками, стремятся забросить ее наибольшее количество раз в ворота соперника и не пропустить в свои ворота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Побеждает команда, забросившая наибольшее количество шайб в ворота соперника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Хоккей называют спортом космических скоростей</a:t>
            </a:r>
          </a:p>
          <a:p>
            <a:pPr>
              <a:buClr>
                <a:schemeClr val="accent3">
                  <a:lumMod val="75000"/>
                </a:schemeClr>
              </a:buClr>
              <a:buNone/>
            </a:pP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218" name="Picture 2" descr="Архив материалов - &quot;Oddser&quot; - прогнозы на спо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3816424" cy="2592287"/>
          </a:xfrm>
          <a:prstGeom prst="rect">
            <a:avLst/>
          </a:prstGeom>
          <a:noFill/>
        </p:spPr>
      </p:pic>
      <p:pic>
        <p:nvPicPr>
          <p:cNvPr id="9219" name="Picture 3" descr="C:\Users\Аи\Documents\10_watermark_5143b9cd7efa6e6b37307b2c_108_24_10_10_se_resize_keep_680_None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21088"/>
            <a:ext cx="381642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1440160"/>
          </a:xfrm>
          <a:solidFill>
            <a:srgbClr val="0070C0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Фигурное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Конькобежный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Шорт-трек</a:t>
            </a:r>
            <a:b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катание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059832" y="3861048"/>
            <a:ext cx="3024336" cy="288032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900" b="1" i="1" dirty="0" smtClean="0">
                <a:solidFill>
                  <a:schemeClr val="accent3">
                    <a:lumMod val="75000"/>
                  </a:schemeClr>
                </a:solidFill>
              </a:rPr>
              <a:t>Вид спорта, в котором необходимо как можно быстрее преодолевать определённую дистанцию на ледовом стадионе по замкнутому кругу</a:t>
            </a:r>
          </a:p>
          <a:p>
            <a:pPr>
              <a:buClr>
                <a:schemeClr val="accent3">
                  <a:lumMod val="75000"/>
                </a:schemeClr>
              </a:buClr>
              <a:buNone/>
            </a:pP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07504" y="3861048"/>
            <a:ext cx="2880320" cy="288032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1900" b="1" i="1" dirty="0" smtClean="0">
                <a:solidFill>
                  <a:schemeClr val="accent3">
                    <a:lumMod val="75000"/>
                  </a:schemeClr>
                </a:solidFill>
              </a:rPr>
              <a:t>Вид спорта, в котором фигуристы перемещаются на коньках по льду с выполнением художественных или спортивных элементов под музыку</a:t>
            </a:r>
            <a:endParaRPr lang="ru-RU" sz="19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Содержимое 6"/>
          <p:cNvSpPr txBox="1">
            <a:spLocks/>
          </p:cNvSpPr>
          <p:nvPr/>
        </p:nvSpPr>
        <p:spPr>
          <a:xfrm>
            <a:off x="6156176" y="3861048"/>
            <a:ext cx="2880320" cy="2880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marL="365760" lvl="0" indent="-283464">
              <a:buClr>
                <a:schemeClr val="accent3">
                  <a:lumMod val="75000"/>
                </a:schemeClr>
              </a:buClr>
              <a:buSzPct val="80000"/>
              <a:buFont typeface="Wingdings" pitchFamily="2" charset="2"/>
              <a:buChar char="v"/>
              <a:defRPr/>
            </a:pPr>
            <a:r>
              <a:rPr lang="ru-RU" sz="2900" b="1" i="1" dirty="0" smtClean="0">
                <a:solidFill>
                  <a:schemeClr val="accent3">
                    <a:lumMod val="75000"/>
                  </a:schemeClr>
                </a:solidFill>
              </a:rPr>
              <a:t>Вид скоростного бега на коньках, заключающийся в максимально быстром преодолении </a:t>
            </a:r>
            <a:r>
              <a:rPr lang="ru-RU" sz="2900" b="1" i="1" dirty="0" err="1" smtClean="0">
                <a:solidFill>
                  <a:schemeClr val="accent3">
                    <a:lumMod val="75000"/>
                  </a:schemeClr>
                </a:solidFill>
              </a:rPr>
              <a:t>соревнователь-ной</a:t>
            </a:r>
            <a:r>
              <a:rPr lang="ru-RU" sz="2900" b="1" i="1" dirty="0" smtClean="0">
                <a:solidFill>
                  <a:schemeClr val="accent3">
                    <a:lumMod val="75000"/>
                  </a:schemeClr>
                </a:solidFill>
              </a:rPr>
              <a:t> дистанции внутри хоккейной площадки</a:t>
            </a:r>
            <a:r>
              <a:rPr lang="ru-RU" sz="3200" dirty="0" smtClean="0"/>
              <a:t> 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3" name="Picture 5" descr="Figure skating having difficulty living up to past - SFG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2880320" cy="2160240"/>
          </a:xfrm>
          <a:prstGeom prst="rect">
            <a:avLst/>
          </a:prstGeom>
          <a:noFill/>
        </p:spPr>
      </p:pic>
      <p:pic>
        <p:nvPicPr>
          <p:cNvPr id="7175" name="Picture 7" descr="Конькобежный спорт - Фото Спорт Репортаж - Спорт Фотограф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628800"/>
            <a:ext cx="3024336" cy="2160241"/>
          </a:xfrm>
          <a:prstGeom prst="rect">
            <a:avLst/>
          </a:prstGeom>
          <a:noFill/>
        </p:spPr>
      </p:pic>
      <p:pic>
        <p:nvPicPr>
          <p:cNvPr id="7179" name="Picture 11" descr="Скачать DAYTONA 500 countdownwidget Android: stis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628801"/>
            <a:ext cx="288032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440160"/>
          </a:xfrm>
          <a:solidFill>
            <a:srgbClr val="0070C0"/>
          </a:solidFill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Горнолыжный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Лыжное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Лыжные</a:t>
            </a:r>
            <a:b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двоеборье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гонки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059832" y="3789040"/>
            <a:ext cx="3024336" cy="295232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1900" b="1" i="1" dirty="0" smtClean="0">
                <a:solidFill>
                  <a:schemeClr val="accent3">
                    <a:lumMod val="75000"/>
                  </a:schemeClr>
                </a:solidFill>
              </a:rPr>
              <a:t>Этот вид спорта включает: прыжки с трамплина 90 метров и лыжную гонку на 15 км. Соревнования, в которых участвуют только мужчины, проводятся в течение двух дней</a:t>
            </a:r>
            <a:endParaRPr lang="ru-RU" sz="19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07504" y="3861048"/>
            <a:ext cx="2880320" cy="288032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Это спуск с гор на специальных 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лыжах по </a:t>
            </a:r>
            <a:r>
              <a:rPr lang="ru-RU" sz="1600" b="1" i="1" dirty="0" err="1" smtClean="0">
                <a:solidFill>
                  <a:schemeClr val="accent3">
                    <a:lumMod val="75000"/>
                  </a:schemeClr>
                </a:solidFill>
              </a:rPr>
              <a:t>спецтрассам</a:t>
            </a:r>
            <a:endParaRPr lang="ru-RU" sz="16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Включает   пять 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спортивных  дисциплин: слалом, гигантский слалом, </a:t>
            </a:r>
            <a:r>
              <a:rPr lang="ru-RU" sz="1600" b="1" i="1" dirty="0" err="1" smtClean="0">
                <a:solidFill>
                  <a:schemeClr val="accent3">
                    <a:lumMod val="75000"/>
                  </a:schemeClr>
                </a:solidFill>
              </a:rPr>
              <a:t>супергигантский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 слалом, скоростной спуск, альпийское двоеборье</a:t>
            </a:r>
            <a:endParaRPr lang="ru-RU" sz="16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endParaRPr lang="ru-RU" sz="19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Содержимое 6"/>
          <p:cNvSpPr txBox="1">
            <a:spLocks/>
          </p:cNvSpPr>
          <p:nvPr/>
        </p:nvSpPr>
        <p:spPr>
          <a:xfrm>
            <a:off x="6156176" y="3861048"/>
            <a:ext cx="2880320" cy="2880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365760" lvl="0" indent="-283464">
              <a:buClr>
                <a:schemeClr val="accent3">
                  <a:lumMod val="75000"/>
                </a:schemeClr>
              </a:buClr>
              <a:buSzPct val="80000"/>
              <a:buFont typeface="Wingdings" pitchFamily="2" charset="2"/>
              <a:buChar char="v"/>
              <a:defRPr/>
            </a:pPr>
            <a:r>
              <a:rPr lang="ru-RU" sz="2300" b="1" i="1" dirty="0" smtClean="0">
                <a:solidFill>
                  <a:schemeClr val="accent3">
                    <a:lumMod val="75000"/>
                  </a:schemeClr>
                </a:solidFill>
              </a:rPr>
              <a:t>Это гонки на лыжах на определённую дистанцию по специально подготовленной трассе среди лиц определённой категории (возрастной, половой и т. д.)</a:t>
            </a:r>
            <a:endParaRPr kumimoji="0" lang="ru-RU" sz="23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Блоги Планета Экстрима - страница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2808312" cy="2160240"/>
          </a:xfrm>
          <a:prstGeom prst="rect">
            <a:avLst/>
          </a:prstGeom>
          <a:noFill/>
        </p:spPr>
      </p:pic>
      <p:pic>
        <p:nvPicPr>
          <p:cNvPr id="1030" name="Picture 6" descr="Френцель выиграл в лыжном двоеборь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628800"/>
            <a:ext cx="3024336" cy="2088232"/>
          </a:xfrm>
          <a:prstGeom prst="rect">
            <a:avLst/>
          </a:prstGeom>
          <a:noFill/>
        </p:spPr>
      </p:pic>
      <p:pic>
        <p:nvPicPr>
          <p:cNvPr id="1036" name="Picture 12" descr="ЛЫЖНЫЕ ГОНКИ Летающий Лыжни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628800"/>
            <a:ext cx="288032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440160"/>
          </a:xfrm>
          <a:solidFill>
            <a:srgbClr val="0070C0"/>
          </a:solidFill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Прыжки на лыжах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 трамплина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Сноубординг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Фристайл</a:t>
            </a:r>
            <a:endParaRPr lang="ru-RU" sz="36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059832" y="3789040"/>
            <a:ext cx="3024336" cy="295232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Вид спорта, включающий в себя скоростной спуск с горного склона, выполнение акробатических элементов на специальной трассе  на сноуборде (</a:t>
            </a:r>
            <a:r>
              <a:rPr lang="ru-RU" sz="1600" b="1" i="1" dirty="0" err="1" smtClean="0">
                <a:solidFill>
                  <a:schemeClr val="accent3">
                    <a:lumMod val="75000"/>
                  </a:schemeClr>
                </a:solidFill>
              </a:rPr>
              <a:t>монолыже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 с окантовкой, на которой установлены крепления для ног)</a:t>
            </a:r>
            <a:endParaRPr lang="ru-RU" sz="16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07504" y="3789040"/>
            <a:ext cx="2880320" cy="295232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 Вид спорта, включающий прыжки на лыжах со специально оборудованных трамплинов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Выступают как самостоятельный вид спорта, а так же входят в программу лыжного двоеборья</a:t>
            </a:r>
            <a:endParaRPr lang="ru-RU" sz="19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Содержимое 6"/>
          <p:cNvSpPr txBox="1">
            <a:spLocks/>
          </p:cNvSpPr>
          <p:nvPr/>
        </p:nvSpPr>
        <p:spPr>
          <a:xfrm>
            <a:off x="6156176" y="3789040"/>
            <a:ext cx="2880320" cy="2952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365760" lvl="0" indent="-283464">
              <a:buClr>
                <a:schemeClr val="accent3">
                  <a:lumMod val="75000"/>
                </a:schemeClr>
              </a:buClr>
              <a:buSzPct val="80000"/>
              <a:buFont typeface="Wingdings" pitchFamily="2" charset="2"/>
              <a:buChar char="v"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Спуск на лыжах со</a:t>
            </a:r>
            <a:r>
              <a:rPr kumimoji="0" lang="ru-RU" b="1" i="1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 склона с элементами акробатических прыжков и балета</a:t>
            </a:r>
          </a:p>
          <a:p>
            <a:pPr marL="365760" lvl="0" indent="-283464">
              <a:buClr>
                <a:schemeClr val="accent3">
                  <a:lumMod val="75000"/>
                </a:schemeClr>
              </a:buClr>
              <a:buSzPct val="80000"/>
              <a:buFont typeface="Wingdings" pitchFamily="2" charset="2"/>
              <a:buChar char="v"/>
              <a:defRPr/>
            </a:pPr>
            <a:endParaRPr kumimoji="0" lang="ru-RU" b="1" i="1" u="none" strike="noStrike" kern="1200" cap="none" spc="0" normalizeH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83464">
              <a:buClr>
                <a:schemeClr val="accent3">
                  <a:lumMod val="75000"/>
                </a:schemeClr>
              </a:buClr>
              <a:buSzPct val="80000"/>
              <a:buFont typeface="Wingdings" pitchFamily="2" charset="2"/>
              <a:buChar char="v"/>
              <a:defRPr/>
            </a:pPr>
            <a:r>
              <a:rPr lang="ru-RU" b="1" i="1" baseline="0" dirty="0" smtClean="0">
                <a:solidFill>
                  <a:schemeClr val="accent3">
                    <a:lumMod val="75000"/>
                  </a:schemeClr>
                </a:solidFill>
              </a:rPr>
              <a:t>На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сегодняшний день является одним из самых молодых видов спорта</a:t>
            </a:r>
            <a:endParaRPr kumimoji="0" lang="ru-RU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2" name="Picture 2" descr="How to Choose a Snowboarding Jacket eH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628800"/>
            <a:ext cx="3024336" cy="2088232"/>
          </a:xfrm>
          <a:prstGeom prst="rect">
            <a:avLst/>
          </a:prstGeom>
          <a:noFill/>
        </p:spPr>
      </p:pic>
      <p:pic>
        <p:nvPicPr>
          <p:cNvPr id="25606" name="Picture 6" descr="Подготовка к сезону по лыжному хаф-пайпу начнется с просмотра новичков Фристайл Р-Спорт. Все главные новости спор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628800"/>
            <a:ext cx="2880320" cy="2088231"/>
          </a:xfrm>
          <a:prstGeom prst="rect">
            <a:avLst/>
          </a:prstGeom>
          <a:noFill/>
        </p:spPr>
      </p:pic>
      <p:sp>
        <p:nvSpPr>
          <p:cNvPr id="25610" name="AutoShape 10" descr="FIS утвердили летний календарь Гран-При 2010 по прыжкам с трамплина OtherSport Magaz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16" name="Picture 16" descr="Зимние Олимпийские игр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628800"/>
            <a:ext cx="2890292" cy="206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2044</TotalTime>
  <Words>489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                               Теория и технология физического воспитания дошкольников      Презентация на тему    «Зимние Олимпийские        виды спорта» </vt:lpstr>
      <vt:lpstr>Зимний спорт – совокупность видов спорта, проводящихся  на снегу или на льду,  т.е. преимущественно зимой.   </vt:lpstr>
      <vt:lpstr>                             Биатлон</vt:lpstr>
      <vt:lpstr>      Бобслей       Скелетон       Санный                                                                       спорт</vt:lpstr>
      <vt:lpstr>                            Керлинг</vt:lpstr>
      <vt:lpstr>           Хоккей с шайбой</vt:lpstr>
      <vt:lpstr>  Фигурное     Конькобежный    Шорт-трек     катание                спорт</vt:lpstr>
      <vt:lpstr> Горнолыжный      Лыжное            Лыжные          спорт              двоеборье            гонки</vt:lpstr>
      <vt:lpstr>Прыжки на лыжах                                   с  трамплина       Сноубординг      Фристайл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Детская психология  Презентация на тему  «Периодизация возрастного психического развития»</dc:title>
  <dc:creator>Аи</dc:creator>
  <cp:lastModifiedBy>Аи</cp:lastModifiedBy>
  <cp:revision>234</cp:revision>
  <dcterms:created xsi:type="dcterms:W3CDTF">2014-11-03T10:59:06Z</dcterms:created>
  <dcterms:modified xsi:type="dcterms:W3CDTF">2015-02-22T15:58:44Z</dcterms:modified>
</cp:coreProperties>
</file>