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8" r:id="rId3"/>
    <p:sldId id="307" r:id="rId4"/>
    <p:sldId id="277" r:id="rId5"/>
    <p:sldId id="304" r:id="rId6"/>
    <p:sldId id="278" r:id="rId7"/>
    <p:sldId id="294" r:id="rId8"/>
    <p:sldId id="303" r:id="rId9"/>
    <p:sldId id="302" r:id="rId10"/>
    <p:sldId id="280" r:id="rId11"/>
    <p:sldId id="281" r:id="rId12"/>
    <p:sldId id="305" r:id="rId13"/>
    <p:sldId id="306" r:id="rId14"/>
    <p:sldId id="293" r:id="rId15"/>
    <p:sldId id="283" r:id="rId16"/>
    <p:sldId id="284" r:id="rId17"/>
    <p:sldId id="311" r:id="rId18"/>
    <p:sldId id="285" r:id="rId19"/>
    <p:sldId id="291" r:id="rId20"/>
    <p:sldId id="287" r:id="rId21"/>
    <p:sldId id="297" r:id="rId22"/>
    <p:sldId id="2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34" autoAdjust="0"/>
  </p:normalViewPr>
  <p:slideViewPr>
    <p:cSldViewPr>
      <p:cViewPr varScale="1">
        <p:scale>
          <a:sx n="81" d="100"/>
          <a:sy n="81" d="100"/>
        </p:scale>
        <p:origin x="108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69F577-F514-48C8-B832-96D266167DDF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8EEF9-F183-401A-968F-9064E5177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103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8EEF9-F183-401A-968F-9064E5177E2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452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s51.radikal.ru/i133/1105/e1/da7de65c9e67.png"/>
          <p:cNvPicPr>
            <a:picLocks noChangeAspect="1" noChangeArrowheads="1"/>
          </p:cNvPicPr>
          <p:nvPr/>
        </p:nvPicPr>
        <p:blipFill>
          <a:blip r:embed="rId2" cstate="print"/>
          <a:srcRect l="2206" t="2581" r="3989"/>
          <a:stretch>
            <a:fillRect/>
          </a:stretch>
        </p:blipFill>
        <p:spPr bwMode="auto">
          <a:xfrm>
            <a:off x="-1" y="0"/>
            <a:ext cx="9264259" cy="65973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2130425"/>
            <a:ext cx="532859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109A-9087-49F2-8922-81BD5B71DE5B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4261F-E571-4E2C-A9E3-32D4C29441A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3" cstate="print">
            <a:lum bright="-20000" contrast="10000"/>
          </a:blip>
          <a:srcRect/>
          <a:stretch>
            <a:fillRect/>
          </a:stretch>
        </p:blipFill>
        <p:spPr bwMode="auto">
          <a:xfrm rot="19702803">
            <a:off x="288256" y="2402532"/>
            <a:ext cx="1456929" cy="1512168"/>
          </a:xfrm>
          <a:prstGeom prst="rect">
            <a:avLst/>
          </a:prstGeom>
          <a:noFill/>
        </p:spPr>
      </p:pic>
      <p:pic>
        <p:nvPicPr>
          <p:cNvPr id="10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3" cstate="print">
            <a:lum bright="-20000" contrast="10000"/>
          </a:blip>
          <a:srcRect/>
          <a:stretch>
            <a:fillRect/>
          </a:stretch>
        </p:blipFill>
        <p:spPr bwMode="auto">
          <a:xfrm rot="1140319" flipH="1">
            <a:off x="598310" y="1559127"/>
            <a:ext cx="1594163" cy="151216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2" cstate="print">
            <a:lum bright="-20000" contrast="10000"/>
          </a:blip>
          <a:srcRect/>
          <a:stretch>
            <a:fillRect/>
          </a:stretch>
        </p:blipFill>
        <p:spPr bwMode="auto">
          <a:xfrm rot="1140319" flipH="1">
            <a:off x="7849048" y="418008"/>
            <a:ext cx="1148825" cy="1089736"/>
          </a:xfrm>
          <a:prstGeom prst="rect">
            <a:avLst/>
          </a:prstGeom>
          <a:noFill/>
        </p:spPr>
      </p:pic>
      <p:pic>
        <p:nvPicPr>
          <p:cNvPr id="11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3" cstate="print">
            <a:lum bright="-20000" contrast="10000"/>
          </a:blip>
          <a:srcRect/>
          <a:stretch>
            <a:fillRect/>
          </a:stretch>
        </p:blipFill>
        <p:spPr bwMode="auto">
          <a:xfrm rot="19702803">
            <a:off x="7700013" y="1181508"/>
            <a:ext cx="1084712" cy="1125838"/>
          </a:xfrm>
          <a:prstGeom prst="rect">
            <a:avLst/>
          </a:prstGeom>
          <a:noFill/>
        </p:spPr>
      </p:pic>
      <p:pic>
        <p:nvPicPr>
          <p:cNvPr id="9" name="Picture 2" descr="http://s51.radikal.ru/i133/1105/e1/da7de65c9e67.png"/>
          <p:cNvPicPr>
            <a:picLocks noChangeAspect="1" noChangeArrowheads="1"/>
          </p:cNvPicPr>
          <p:nvPr/>
        </p:nvPicPr>
        <p:blipFill>
          <a:blip r:embed="rId4" cstate="print"/>
          <a:srcRect l="2206" t="23961" r="74832"/>
          <a:stretch>
            <a:fillRect/>
          </a:stretch>
        </p:blipFill>
        <p:spPr bwMode="auto">
          <a:xfrm>
            <a:off x="0" y="0"/>
            <a:ext cx="1750743" cy="458112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5544616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109A-9087-49F2-8922-81BD5B71DE5B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4261F-E571-4E2C-A9E3-32D4C2944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s51.radikal.ru/i133/1105/e1/da7de65c9e67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 l="2206" t="17063" r="3989"/>
          <a:stretch>
            <a:fillRect/>
          </a:stretch>
        </p:blipFill>
        <p:spPr bwMode="auto">
          <a:xfrm>
            <a:off x="0" y="0"/>
            <a:ext cx="9144000" cy="65973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  <a:latin typeface="Monotype Corsiva" pitchFamily="66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109A-9087-49F2-8922-81BD5B71DE5B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4261F-E571-4E2C-A9E3-32D4C29441A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3" cstate="print">
            <a:lum bright="-20000" contrast="10000"/>
          </a:blip>
          <a:srcRect/>
          <a:stretch>
            <a:fillRect/>
          </a:stretch>
        </p:blipFill>
        <p:spPr bwMode="auto">
          <a:xfrm rot="19702803">
            <a:off x="107729" y="1682452"/>
            <a:ext cx="1456929" cy="1512168"/>
          </a:xfrm>
          <a:prstGeom prst="rect">
            <a:avLst/>
          </a:prstGeom>
          <a:noFill/>
        </p:spPr>
      </p:pic>
      <p:pic>
        <p:nvPicPr>
          <p:cNvPr id="9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3" cstate="print">
            <a:lum bright="-20000" contrast="10000"/>
          </a:blip>
          <a:srcRect/>
          <a:stretch>
            <a:fillRect/>
          </a:stretch>
        </p:blipFill>
        <p:spPr bwMode="auto">
          <a:xfrm rot="1140319" flipH="1">
            <a:off x="526302" y="767040"/>
            <a:ext cx="1594163" cy="151216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s51.radikal.ru/i133/1105/e1/da7de65c9e67.png"/>
          <p:cNvPicPr>
            <a:picLocks noChangeAspect="1" noChangeArrowheads="1"/>
          </p:cNvPicPr>
          <p:nvPr/>
        </p:nvPicPr>
        <p:blipFill>
          <a:blip r:embed="rId2" cstate="print"/>
          <a:srcRect l="72476" t="23855" r="3989"/>
          <a:stretch>
            <a:fillRect/>
          </a:stretch>
        </p:blipFill>
        <p:spPr bwMode="auto">
          <a:xfrm>
            <a:off x="7109676" y="0"/>
            <a:ext cx="2034323" cy="53012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51104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109A-9087-49F2-8922-81BD5B71DE5B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4261F-E571-4E2C-A9E3-32D4C29441A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3" cstate="print">
            <a:lum bright="-20000" contrast="10000"/>
          </a:blip>
          <a:srcRect/>
          <a:stretch>
            <a:fillRect/>
          </a:stretch>
        </p:blipFill>
        <p:spPr bwMode="auto">
          <a:xfrm rot="1140319" flipH="1">
            <a:off x="363648" y="4767883"/>
            <a:ext cx="1148825" cy="1089736"/>
          </a:xfrm>
          <a:prstGeom prst="rect">
            <a:avLst/>
          </a:prstGeom>
          <a:noFill/>
        </p:spPr>
      </p:pic>
      <p:pic>
        <p:nvPicPr>
          <p:cNvPr id="10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4" cstate="print">
            <a:lum bright="-20000" contrast="10000"/>
          </a:blip>
          <a:srcRect/>
          <a:stretch>
            <a:fillRect/>
          </a:stretch>
        </p:blipFill>
        <p:spPr bwMode="auto">
          <a:xfrm rot="19702803">
            <a:off x="214613" y="5531383"/>
            <a:ext cx="1084712" cy="112583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s51.radikal.ru/i133/1105/e1/da7de65c9e67.png"/>
          <p:cNvPicPr>
            <a:picLocks noChangeAspect="1" noChangeArrowheads="1"/>
          </p:cNvPicPr>
          <p:nvPr/>
        </p:nvPicPr>
        <p:blipFill>
          <a:blip r:embed="rId2" cstate="print"/>
          <a:srcRect l="72476" t="23855" r="3989"/>
          <a:stretch>
            <a:fillRect/>
          </a:stretch>
        </p:blipFill>
        <p:spPr bwMode="auto">
          <a:xfrm>
            <a:off x="6588225" y="0"/>
            <a:ext cx="2555776" cy="39330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3508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109A-9087-49F2-8922-81BD5B71DE5B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4261F-E571-4E2C-A9E3-32D4C29441A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3" cstate="print">
            <a:lum bright="-20000" contrast="10000"/>
          </a:blip>
          <a:srcRect/>
          <a:stretch>
            <a:fillRect/>
          </a:stretch>
        </p:blipFill>
        <p:spPr bwMode="auto">
          <a:xfrm rot="1140319" flipH="1">
            <a:off x="363648" y="4767883"/>
            <a:ext cx="1148825" cy="1089736"/>
          </a:xfrm>
          <a:prstGeom prst="rect">
            <a:avLst/>
          </a:prstGeom>
          <a:noFill/>
        </p:spPr>
      </p:pic>
      <p:pic>
        <p:nvPicPr>
          <p:cNvPr id="12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4" cstate="print">
            <a:lum bright="-20000" contrast="10000"/>
          </a:blip>
          <a:srcRect/>
          <a:stretch>
            <a:fillRect/>
          </a:stretch>
        </p:blipFill>
        <p:spPr bwMode="auto">
          <a:xfrm rot="19702803">
            <a:off x="214613" y="5531383"/>
            <a:ext cx="1084712" cy="112583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s51.radikal.ru/i133/1105/e1/da7de65c9e67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 l="4048" t="17063" r="27252"/>
          <a:stretch>
            <a:fillRect/>
          </a:stretch>
        </p:blipFill>
        <p:spPr bwMode="auto">
          <a:xfrm>
            <a:off x="0" y="0"/>
            <a:ext cx="9144000" cy="65973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908720"/>
            <a:ext cx="6429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109A-9087-49F2-8922-81BD5B71DE5B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4261F-E571-4E2C-A9E3-32D4C29441A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3" cstate="print">
            <a:lum bright="-20000" contrast="10000"/>
          </a:blip>
          <a:srcRect/>
          <a:stretch>
            <a:fillRect/>
          </a:stretch>
        </p:blipFill>
        <p:spPr bwMode="auto">
          <a:xfrm rot="1140319" flipH="1">
            <a:off x="363648" y="1858167"/>
            <a:ext cx="1148825" cy="1089736"/>
          </a:xfrm>
          <a:prstGeom prst="rect">
            <a:avLst/>
          </a:prstGeom>
          <a:noFill/>
        </p:spPr>
      </p:pic>
      <p:pic>
        <p:nvPicPr>
          <p:cNvPr id="8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4" cstate="print">
            <a:lum bright="-20000" contrast="10000"/>
          </a:blip>
          <a:srcRect/>
          <a:stretch>
            <a:fillRect/>
          </a:stretch>
        </p:blipFill>
        <p:spPr bwMode="auto">
          <a:xfrm rot="19702803">
            <a:off x="214613" y="2621667"/>
            <a:ext cx="1084712" cy="112583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109A-9087-49F2-8922-81BD5B71DE5B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4261F-E571-4E2C-A9E3-32D4C29441A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Picture 2" descr="http://s51.radikal.ru/i133/1105/e1/da7de65c9e67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 l="37289" t="17063" r="3989"/>
          <a:stretch>
            <a:fillRect/>
          </a:stretch>
        </p:blipFill>
        <p:spPr bwMode="auto">
          <a:xfrm>
            <a:off x="0" y="0"/>
            <a:ext cx="9144000" cy="6597352"/>
          </a:xfrm>
          <a:prstGeom prst="rect">
            <a:avLst/>
          </a:prstGeom>
          <a:noFill/>
        </p:spPr>
      </p:pic>
      <p:pic>
        <p:nvPicPr>
          <p:cNvPr id="6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3" cstate="print">
            <a:lum bright="-20000" contrast="10000"/>
          </a:blip>
          <a:srcRect/>
          <a:stretch>
            <a:fillRect/>
          </a:stretch>
        </p:blipFill>
        <p:spPr bwMode="auto">
          <a:xfrm rot="1140319" flipH="1">
            <a:off x="7527936" y="2002184"/>
            <a:ext cx="1148825" cy="1089736"/>
          </a:xfrm>
          <a:prstGeom prst="rect">
            <a:avLst/>
          </a:prstGeom>
          <a:noFill/>
        </p:spPr>
      </p:pic>
      <p:pic>
        <p:nvPicPr>
          <p:cNvPr id="7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4" cstate="print">
            <a:lum bright="-20000" contrast="10000"/>
          </a:blip>
          <a:srcRect/>
          <a:stretch>
            <a:fillRect/>
          </a:stretch>
        </p:blipFill>
        <p:spPr bwMode="auto">
          <a:xfrm rot="19702803">
            <a:off x="7378901" y="2765684"/>
            <a:ext cx="1084712" cy="112583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2109A-9087-49F2-8922-81BD5B71DE5B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4261F-E571-4E2C-A9E3-32D4C2944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6000" b="1" kern="1200">
          <a:solidFill>
            <a:srgbClr val="6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onotype Corsiva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15.jpg"/><Relationship Id="rId7" Type="http://schemas.openxmlformats.org/officeDocument/2006/relationships/image" Target="../media/image19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800000"/>
                </a:solidFill>
              </a:rPr>
              <a:t>Развитие речи детей через театрализованную деятельность</a:t>
            </a: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543196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r"/>
            <a:endParaRPr lang="ru-RU" sz="5100" dirty="0" smtClean="0"/>
          </a:p>
          <a:p>
            <a:pPr algn="r"/>
            <a:r>
              <a:rPr lang="ru-RU" sz="5100" dirty="0" smtClean="0"/>
              <a:t>МК ДОУ </a:t>
            </a:r>
            <a:r>
              <a:rPr lang="ru-RU" sz="5100" dirty="0" err="1" smtClean="0"/>
              <a:t>Воронцовский</a:t>
            </a:r>
            <a:r>
              <a:rPr lang="ru-RU" sz="5100" dirty="0" smtClean="0"/>
              <a:t> дет. сад </a:t>
            </a:r>
            <a:endParaRPr lang="ru-RU" sz="5100" dirty="0" smtClean="0"/>
          </a:p>
          <a:p>
            <a:pPr algn="r"/>
            <a:r>
              <a:rPr lang="ru-RU" sz="5100" dirty="0" err="1" smtClean="0"/>
              <a:t>Л.С.Колесниченко</a:t>
            </a:r>
            <a:r>
              <a:rPr lang="ru-RU" sz="5100" dirty="0" smtClean="0"/>
              <a:t>.</a:t>
            </a:r>
            <a:endParaRPr lang="ru-RU" sz="5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556792"/>
            <a:ext cx="5832648" cy="5301208"/>
          </a:xfrm>
        </p:spPr>
        <p:txBody>
          <a:bodyPr>
            <a:noAutofit/>
          </a:bodyPr>
          <a:lstStyle/>
          <a:p>
            <a:r>
              <a:rPr lang="ru-RU" sz="4000" dirty="0">
                <a:effectLst/>
              </a:rPr>
              <a:t>В процессе театрализованной игры активизируется и совершенствуется словарный запас, грамматический строй речи, звукопроизношение, темп, выразительность речи.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6649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2130425"/>
            <a:ext cx="5328592" cy="4106887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Т</a:t>
            </a:r>
            <a:r>
              <a:rPr lang="ru-RU" dirty="0" smtClean="0">
                <a:effectLst/>
              </a:rPr>
              <a:t>еатрализованная </a:t>
            </a:r>
            <a:r>
              <a:rPr lang="ru-RU" dirty="0">
                <a:effectLst/>
              </a:rPr>
              <a:t>игра оказывает большое влияние на речевое развитие ребенка.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83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12776"/>
            <a:ext cx="6084168" cy="40885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>
                <a:solidFill>
                  <a:srgbClr val="8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Myanmar Text" panose="020B0502040204020203" pitchFamily="34" charset="0"/>
              </a:rPr>
              <a:t>«Мы играем не потому, что мы дети, но само детство нам дано для того, чтобы мы играли</a:t>
            </a:r>
            <a:r>
              <a:rPr lang="ru-RU" sz="4400" b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Myanmar Text" panose="020B0502040204020203" pitchFamily="34" charset="0"/>
              </a:rPr>
              <a:t>».</a:t>
            </a:r>
            <a:r>
              <a:rPr lang="ru-RU" sz="4400" b="1" dirty="0">
                <a:solidFill>
                  <a:srgbClr val="800000"/>
                </a:solidFill>
                <a:latin typeface="Monotype Corsiva" panose="03010101010201010101" pitchFamily="66" charset="0"/>
                <a:cs typeface="Myanmar Text" panose="020B0502040204020203" pitchFamily="34" charset="0"/>
              </a:rPr>
              <a:t> </a:t>
            </a:r>
            <a:endParaRPr lang="ru-RU" sz="4400" b="1" dirty="0" smtClean="0">
              <a:solidFill>
                <a:srgbClr val="800000"/>
              </a:solidFill>
              <a:latin typeface="Monotype Corsiva" panose="03010101010201010101" pitchFamily="66" charset="0"/>
              <a:cs typeface="Myanmar Text" panose="020B0502040204020203" pitchFamily="34" charset="0"/>
            </a:endParaRPr>
          </a:p>
          <a:p>
            <a:pPr indent="450215"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 smtClean="0">
                <a:solidFill>
                  <a:srgbClr val="800000"/>
                </a:solidFill>
                <a:latin typeface="Monotype Corsiva" panose="03010101010201010101" pitchFamily="66" charset="0"/>
                <a:cs typeface="Myanmar Text" panose="020B0502040204020203" pitchFamily="34" charset="0"/>
              </a:rPr>
              <a:t>Карлом </a:t>
            </a:r>
            <a:r>
              <a:rPr lang="ru-RU" sz="4400" b="1" dirty="0">
                <a:solidFill>
                  <a:srgbClr val="800000"/>
                </a:solidFill>
                <a:latin typeface="Monotype Corsiva" panose="03010101010201010101" pitchFamily="66" charset="0"/>
                <a:cs typeface="Myanmar Text" panose="020B0502040204020203" pitchFamily="34" charset="0"/>
              </a:rPr>
              <a:t>Гросс</a:t>
            </a:r>
            <a:endParaRPr lang="ru-RU" sz="4400" b="1" dirty="0">
              <a:solidFill>
                <a:srgbClr val="800000"/>
              </a:solidFill>
              <a:effectLst/>
              <a:latin typeface="Monotype Corsiva" panose="03010101010201010101" pitchFamily="66" charset="0"/>
              <a:ea typeface="Calibri" panose="020F0502020204030204" pitchFamily="34" charset="0"/>
              <a:cs typeface="Myanmar Tex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09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916831"/>
            <a:ext cx="69482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600" b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 должен уметь </a:t>
            </a:r>
            <a:r>
              <a:rPr lang="ru-RU" sz="3600" b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выразительно </a:t>
            </a:r>
            <a:r>
              <a:rPr lang="ru-RU" sz="3600" b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читать, рассказывать, </a:t>
            </a:r>
            <a:r>
              <a:rPr lang="ru-RU" sz="3600" b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смотреть </a:t>
            </a:r>
            <a:r>
              <a:rPr lang="ru-RU" sz="3600" b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 видеть, </a:t>
            </a:r>
            <a:r>
              <a:rPr lang="ru-RU" sz="3600" b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слушать </a:t>
            </a:r>
            <a:r>
              <a:rPr lang="ru-RU" sz="3600" b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 слышать, </a:t>
            </a:r>
            <a:r>
              <a:rPr lang="ru-RU" sz="3600" b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быть </a:t>
            </a:r>
            <a:r>
              <a:rPr lang="ru-RU" sz="3600" b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готовым к любому превращению, т.е. обладать основами актёрского мастерства и навыками режиссуры.</a:t>
            </a:r>
            <a:endParaRPr lang="ru-RU" sz="3600" b="1" dirty="0">
              <a:solidFill>
                <a:srgbClr val="800000"/>
              </a:solidFill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35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836712"/>
            <a:ext cx="712879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4800" b="1" i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Артикуляционная гимнастика</a:t>
            </a:r>
            <a:r>
              <a:rPr lang="ru-RU" sz="4800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685800" indent="-6858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4800" b="1" i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упражнения </a:t>
            </a:r>
            <a:r>
              <a:rPr lang="ru-RU" sz="4800" b="1" i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 дыхание</a:t>
            </a:r>
            <a:r>
              <a:rPr lang="ru-RU" sz="4800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ru-RU" sz="4800" b="1" i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дикцию</a:t>
            </a:r>
            <a:r>
              <a:rPr lang="ru-RU" sz="4800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ru-RU" sz="4800" b="1" i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силу голоса</a:t>
            </a:r>
            <a:r>
              <a:rPr lang="ru-RU" sz="4800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685800" indent="-6858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4800" b="1" i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психогимнастика</a:t>
            </a:r>
            <a:r>
              <a:rPr lang="ru-RU" sz="4800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685800" indent="-6858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4800" b="1" i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на ритмопластику</a:t>
            </a:r>
            <a:r>
              <a:rPr lang="ru-RU" sz="4800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4800" dirty="0">
              <a:solidFill>
                <a:srgbClr val="800000"/>
              </a:solidFill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12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908720"/>
            <a:ext cx="576064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ru-RU" sz="4400" b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Первый этап - Определение характера образа. </a:t>
            </a:r>
            <a:endParaRPr lang="ru-RU" sz="4400" b="1" dirty="0" smtClean="0">
              <a:solidFill>
                <a:srgbClr val="800000"/>
              </a:solidFill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spcAft>
                <a:spcPts val="0"/>
              </a:spcAft>
            </a:pPr>
            <a:r>
              <a:rPr lang="ru-RU" sz="4400" b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Его </a:t>
            </a:r>
            <a:r>
              <a:rPr lang="ru-RU" sz="4400" b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 - научить детей распознавать конкретный образ, выделяя характерные черты, присущие только ему.</a:t>
            </a:r>
            <a:endParaRPr lang="ru-RU" sz="4400" b="1" dirty="0">
              <a:solidFill>
                <a:srgbClr val="800000"/>
              </a:solidFill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99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4704"/>
            <a:ext cx="644420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ru-RU" sz="4800" b="1" i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Второй этап - </a:t>
            </a:r>
            <a:br>
              <a:rPr lang="ru-RU" sz="4800" b="1" i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800" b="1" i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</a:t>
            </a:r>
            <a:r>
              <a:rPr lang="ru-RU" sz="4800" b="1" i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над мимикой. </a:t>
            </a:r>
            <a:r>
              <a:rPr lang="ru-RU" sz="4800" b="1" i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Его </a:t>
            </a:r>
            <a:r>
              <a:rPr lang="ru-RU" sz="4800" b="1" i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 - </a:t>
            </a:r>
            <a:r>
              <a:rPr lang="ru-RU" sz="4800" b="1" i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800" b="1" i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800" b="1" i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научить детей передавать </a:t>
            </a:r>
            <a:r>
              <a:rPr lang="ru-RU" sz="4800" b="1" i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эмоциональное  </a:t>
            </a:r>
            <a:br>
              <a:rPr lang="ru-RU" sz="4800" b="1" i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800" b="1" i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состояние </a:t>
            </a:r>
            <a:r>
              <a:rPr lang="ru-RU" sz="4800" b="1" i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 героев   с </a:t>
            </a:r>
            <a:r>
              <a:rPr lang="ru-RU" sz="4800" b="1" i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помощью </a:t>
            </a:r>
            <a:r>
              <a:rPr lang="ru-RU" sz="4800" b="1" i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 мимики. </a:t>
            </a:r>
            <a:endParaRPr lang="ru-RU" sz="4800" b="1" dirty="0">
              <a:solidFill>
                <a:srgbClr val="800000"/>
              </a:solidFill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4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7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5" y="2124075"/>
            <a:ext cx="1872208" cy="26098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10" y="548681"/>
            <a:ext cx="1907704" cy="27363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3" y="548681"/>
            <a:ext cx="1496937" cy="25922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850" y="2195512"/>
            <a:ext cx="1671414" cy="25384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3096"/>
            <a:ext cx="1907705" cy="25649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149080"/>
            <a:ext cx="1728192" cy="27336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262" y="4293096"/>
            <a:ext cx="1895475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2810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80728"/>
            <a:ext cx="730830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ru-RU" sz="5400" b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Третий этап - </a:t>
            </a:r>
            <a:br>
              <a:rPr lang="ru-RU" sz="5400" b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</a:t>
            </a:r>
            <a:r>
              <a:rPr lang="ru-RU" sz="5400" b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над жестом и движением. </a:t>
            </a:r>
            <a:r>
              <a:rPr lang="ru-RU" sz="5400" b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b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Его </a:t>
            </a:r>
            <a:r>
              <a:rPr lang="ru-RU" sz="5400" b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 - научить детей двигаться в соответствии с характером персонажа.     </a:t>
            </a:r>
            <a:r>
              <a:rPr lang="ru-RU" sz="4400" i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4400" dirty="0">
              <a:solidFill>
                <a:srgbClr val="800000"/>
              </a:solidFill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4310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36712"/>
            <a:ext cx="70922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ru-RU" sz="6000" b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Четвёртый </a:t>
            </a:r>
            <a:r>
              <a:rPr lang="ru-RU" sz="6000" b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этап-работа </a:t>
            </a:r>
            <a:r>
              <a:rPr lang="ru-RU" sz="6000" b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над голосом.  </a:t>
            </a:r>
            <a:br>
              <a:rPr lang="ru-RU" sz="6000" b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6000" b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Его </a:t>
            </a:r>
            <a:r>
              <a:rPr lang="ru-RU" sz="6000" b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 </a:t>
            </a:r>
            <a:r>
              <a:rPr lang="ru-RU" sz="6000" b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-эмоциональная </a:t>
            </a:r>
            <a:r>
              <a:rPr lang="ru-RU" sz="6000" b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окраска речи персонажа.</a:t>
            </a:r>
            <a:endParaRPr lang="ru-RU" sz="6000" b="1" dirty="0">
              <a:solidFill>
                <a:srgbClr val="800000"/>
              </a:solidFill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679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43041" y="1857364"/>
            <a:ext cx="5857917" cy="40005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r>
              <a:rPr lang="ru-RU" sz="2700" dirty="0" smtClean="0">
                <a:solidFill>
                  <a:srgbClr val="800000"/>
                </a:solidFill>
              </a:rPr>
              <a:t>“ </a:t>
            </a:r>
            <a:r>
              <a:rPr lang="ru-RU" sz="3200" dirty="0" smtClean="0">
                <a:solidFill>
                  <a:srgbClr val="800000"/>
                </a:solidFill>
              </a:rPr>
              <a:t>Театр – это волшебный мир. Он дает уроки красоты, морали и нравственности. А чем они богаче, тем успешнее идет развитие духовного мира детей…” </a:t>
            </a:r>
            <a:r>
              <a:rPr lang="ru-RU" sz="3200" i="1" dirty="0" smtClean="0">
                <a:solidFill>
                  <a:srgbClr val="800000"/>
                </a:solidFill>
              </a:rPr>
              <a:t>(Б. М. Теплов)</a:t>
            </a:r>
            <a:r>
              <a:rPr lang="ru-RU" sz="3200" dirty="0" smtClean="0">
                <a:solidFill>
                  <a:srgbClr val="800000"/>
                </a:solidFill>
              </a:rPr>
              <a:t/>
            </a:r>
            <a:br>
              <a:rPr lang="ru-RU" sz="3200" dirty="0" smtClean="0">
                <a:solidFill>
                  <a:srgbClr val="800000"/>
                </a:solidFill>
              </a:rPr>
            </a:br>
            <a:r>
              <a:rPr lang="ru-RU" sz="3200" dirty="0" smtClean="0">
                <a:solidFill>
                  <a:srgbClr val="800000"/>
                </a:solidFill>
              </a:rPr>
              <a:t> </a:t>
            </a:r>
            <a:endParaRPr lang="ru-RU" sz="32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96752"/>
            <a:ext cx="667848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ru-RU" sz="6000" b="1" i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Пятый этап – Этюды.  </a:t>
            </a:r>
            <a:r>
              <a:rPr lang="ru-RU" sz="6000" b="1" i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6000" b="1" i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6000" b="1" i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Его </a:t>
            </a:r>
            <a:r>
              <a:rPr lang="ru-RU" sz="6000" b="1" i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</a:t>
            </a:r>
            <a:r>
              <a:rPr lang="ru-RU" sz="6000" b="1" i="1" dirty="0" smtClean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-применить </a:t>
            </a:r>
            <a:r>
              <a:rPr lang="ru-RU" sz="6000" b="1" i="1" dirty="0">
                <a:solidFill>
                  <a:srgbClr val="8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изученные методы и приёмы на практике.</a:t>
            </a:r>
            <a:endParaRPr lang="ru-RU" sz="6000" b="1" dirty="0">
              <a:solidFill>
                <a:srgbClr val="800000"/>
              </a:solidFill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892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2130425"/>
            <a:ext cx="5328592" cy="3674839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В</a:t>
            </a:r>
            <a:r>
              <a:rPr lang="ru-RU" dirty="0" smtClean="0">
                <a:effectLst/>
              </a:rPr>
              <a:t>лияние </a:t>
            </a:r>
            <a:r>
              <a:rPr lang="ru-RU" dirty="0">
                <a:effectLst/>
              </a:rPr>
              <a:t>театрализованной деятельности на развитие речи неоспоримо.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17853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130425"/>
            <a:ext cx="8748464" cy="4034879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8932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35697" y="-603448"/>
            <a:ext cx="5976664" cy="756084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800000"/>
                </a:solidFill>
              </a:rPr>
              <a:t>«Есть все фактические и теоретические основания утверждать, что не только интеллектуальное развитие ребенка, но и формирование его характера, эмоций и личности в целом находится </a:t>
            </a:r>
            <a:r>
              <a:rPr lang="ru-RU" sz="3600" b="1" dirty="0" smtClean="0">
                <a:solidFill>
                  <a:srgbClr val="800000"/>
                </a:solidFill>
              </a:rPr>
              <a:t>в непосредственной </a:t>
            </a:r>
            <a:r>
              <a:rPr lang="ru-RU" sz="3600" b="1" dirty="0">
                <a:solidFill>
                  <a:srgbClr val="800000"/>
                </a:solidFill>
              </a:rPr>
              <a:t>зависимости от речи</a:t>
            </a:r>
            <a:r>
              <a:rPr lang="ru-RU" sz="3600" b="1" dirty="0" smtClean="0">
                <a:solidFill>
                  <a:srgbClr val="800000"/>
                </a:solidFill>
              </a:rPr>
              <a:t>»</a:t>
            </a:r>
          </a:p>
          <a:p>
            <a:r>
              <a:rPr lang="ru-RU" sz="3600" b="1" dirty="0">
                <a:solidFill>
                  <a:srgbClr val="800000"/>
                </a:solidFill>
              </a:rPr>
              <a:t>Л.С. Выготский </a:t>
            </a:r>
          </a:p>
        </p:txBody>
      </p:sp>
    </p:spTree>
    <p:extLst>
      <p:ext uri="{BB962C8B-B14F-4D97-AF65-F5344CB8AC3E}">
        <p14:creationId xmlns:p14="http://schemas.microsoft.com/office/powerpoint/2010/main" val="337771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857232"/>
            <a:ext cx="7358082" cy="585791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800000"/>
                </a:solidFill>
              </a:rPr>
              <a:t>Проблемы речи детей:</a:t>
            </a:r>
            <a:br>
              <a:rPr lang="ru-RU" sz="4000" dirty="0" smtClean="0">
                <a:solidFill>
                  <a:srgbClr val="800000"/>
                </a:solidFill>
              </a:rPr>
            </a:br>
            <a:r>
              <a:rPr lang="ru-RU" sz="4000" i="1" dirty="0" smtClean="0">
                <a:solidFill>
                  <a:srgbClr val="800000"/>
                </a:solidFill>
              </a:rPr>
              <a:t>Односложная, состоящая из простых предложений;</a:t>
            </a:r>
            <a:r>
              <a:rPr lang="ru-RU" sz="4000" dirty="0" smtClean="0">
                <a:solidFill>
                  <a:srgbClr val="800000"/>
                </a:solidFill>
              </a:rPr>
              <a:t/>
            </a:r>
            <a:br>
              <a:rPr lang="ru-RU" sz="4000" dirty="0" smtClean="0">
                <a:solidFill>
                  <a:srgbClr val="800000"/>
                </a:solidFill>
              </a:rPr>
            </a:br>
            <a:r>
              <a:rPr lang="ru-RU" sz="4000" i="1" dirty="0" smtClean="0">
                <a:solidFill>
                  <a:srgbClr val="800000"/>
                </a:solidFill>
              </a:rPr>
              <a:t>Бедность речи, недостаточный словарный запас;</a:t>
            </a:r>
            <a:r>
              <a:rPr lang="ru-RU" sz="4000" dirty="0" smtClean="0">
                <a:solidFill>
                  <a:srgbClr val="800000"/>
                </a:solidFill>
              </a:rPr>
              <a:t/>
            </a:r>
            <a:br>
              <a:rPr lang="ru-RU" sz="4000" dirty="0" smtClean="0">
                <a:solidFill>
                  <a:srgbClr val="800000"/>
                </a:solidFill>
              </a:rPr>
            </a:br>
            <a:r>
              <a:rPr lang="ru-RU" sz="4000" i="1" dirty="0" smtClean="0">
                <a:solidFill>
                  <a:srgbClr val="800000"/>
                </a:solidFill>
              </a:rPr>
              <a:t>Замусоривание речи сленговыми словами;</a:t>
            </a:r>
            <a:r>
              <a:rPr lang="ru-RU" sz="4000" dirty="0" smtClean="0">
                <a:solidFill>
                  <a:srgbClr val="800000"/>
                </a:solidFill>
              </a:rPr>
              <a:t/>
            </a:r>
            <a:br>
              <a:rPr lang="ru-RU" sz="4000" dirty="0" smtClean="0">
                <a:solidFill>
                  <a:srgbClr val="800000"/>
                </a:solidFill>
              </a:rPr>
            </a:br>
            <a:r>
              <a:rPr lang="ru-RU" sz="4000" i="1" dirty="0" smtClean="0">
                <a:solidFill>
                  <a:srgbClr val="800000"/>
                </a:solidFill>
              </a:rPr>
              <a:t>Бедная диалогическая речь;</a:t>
            </a:r>
            <a:r>
              <a:rPr lang="ru-RU" sz="4000" dirty="0" smtClean="0">
                <a:solidFill>
                  <a:srgbClr val="800000"/>
                </a:solidFill>
              </a:rPr>
              <a:t/>
            </a:r>
            <a:br>
              <a:rPr lang="ru-RU" sz="4000" dirty="0" smtClean="0">
                <a:solidFill>
                  <a:srgbClr val="800000"/>
                </a:solidFill>
              </a:rPr>
            </a:br>
            <a:r>
              <a:rPr lang="ru-RU" sz="4000" i="1" dirty="0" smtClean="0">
                <a:solidFill>
                  <a:srgbClr val="800000"/>
                </a:solidFill>
              </a:rPr>
              <a:t>Неспособность построить монолог;</a:t>
            </a:r>
            <a:r>
              <a:rPr lang="ru-RU" sz="4000" dirty="0" smtClean="0">
                <a:solidFill>
                  <a:srgbClr val="800000"/>
                </a:solidFill>
              </a:rPr>
              <a:t/>
            </a:r>
            <a:br>
              <a:rPr lang="ru-RU" sz="4000" dirty="0" smtClean="0">
                <a:solidFill>
                  <a:srgbClr val="800000"/>
                </a:solidFill>
              </a:rPr>
            </a:br>
            <a:r>
              <a:rPr lang="ru-RU" sz="4000" i="1" dirty="0" smtClean="0">
                <a:solidFill>
                  <a:srgbClr val="800000"/>
                </a:solidFill>
              </a:rPr>
              <a:t>Отсутствие навыков культуры речи.</a:t>
            </a:r>
            <a:r>
              <a:rPr lang="ru-RU" dirty="0" smtClean="0">
                <a:solidFill>
                  <a:srgbClr val="800000"/>
                </a:solidFill>
              </a:rPr>
              <a:t/>
            </a:r>
            <a:br>
              <a:rPr lang="ru-RU" dirty="0" smtClean="0">
                <a:solidFill>
                  <a:srgbClr val="800000"/>
                </a:solidFill>
              </a:rPr>
            </a:br>
            <a:endParaRPr lang="ru-RU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96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64704"/>
            <a:ext cx="9793088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Перевоплощение в образы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7" t="-12816" r="16315" b="12816"/>
          <a:stretch/>
        </p:blipFill>
        <p:spPr>
          <a:xfrm>
            <a:off x="4211960" y="2706562"/>
            <a:ext cx="4932040" cy="4141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D:\Рабочий стол\DSCN13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439248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430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57158" y="1000108"/>
            <a:ext cx="657229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8838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Виды театра в детском саду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8838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• настольный театр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8838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• книжка-театр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8838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• театр пяти пальцев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8838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• театр масок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8838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• театр ручных теней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8838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• пальчиковый теневой театр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8838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• театр «живых» теней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858838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магнитный театр  и т. </a:t>
            </a:r>
            <a:r>
              <a:rPr lang="ru-RU" sz="4000" b="1" dirty="0">
                <a:solidFill>
                  <a:srgbClr val="8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sz="4000" b="1" dirty="0" smtClean="0">
                <a:solidFill>
                  <a:srgbClr val="8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60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2159859"/>
            <a:ext cx="2376265" cy="1557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373" y="4005064"/>
            <a:ext cx="3358128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V="1">
            <a:off x="4794380" y="1711488"/>
            <a:ext cx="1800200" cy="2210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806"/>
          <a:stretch/>
        </p:blipFill>
        <p:spPr>
          <a:xfrm rot="5400000">
            <a:off x="1497968" y="3694720"/>
            <a:ext cx="1656184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2675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9443392" cy="576064"/>
          </a:xfrm>
        </p:spPr>
        <p:txBody>
          <a:bodyPr>
            <a:normAutofit fontScale="90000"/>
          </a:bodyPr>
          <a:lstStyle/>
          <a:p>
            <a:r>
              <a:rPr lang="ru-RU" altLang="ru-RU" dirty="0">
                <a:solidFill>
                  <a:srgbClr val="800000"/>
                </a:solidFill>
              </a:rPr>
              <a:t>Значение театрализованной деятельности </a:t>
            </a: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268760"/>
            <a:ext cx="7776864" cy="511256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80000"/>
              </a:lnSpc>
            </a:pPr>
            <a:r>
              <a:rPr lang="ru-RU" altLang="ru-RU" b="1" dirty="0">
                <a:solidFill>
                  <a:srgbClr val="663300"/>
                </a:solidFill>
                <a:latin typeface="Monotype Corsiva" panose="03010101010201010101" pitchFamily="66" charset="0"/>
              </a:rPr>
              <a:t>помогает усвоению богатства родного языка, </a:t>
            </a:r>
            <a:r>
              <a:rPr lang="ru-RU" altLang="ru-RU" b="1" dirty="0" smtClean="0">
                <a:solidFill>
                  <a:srgbClr val="663300"/>
                </a:solidFill>
                <a:latin typeface="Monotype Corsiva" panose="03010101010201010101" pitchFamily="66" charset="0"/>
              </a:rPr>
              <a:t/>
            </a:r>
            <a:br>
              <a:rPr lang="ru-RU" altLang="ru-RU" b="1" dirty="0" smtClean="0">
                <a:solidFill>
                  <a:srgbClr val="663300"/>
                </a:solidFill>
                <a:latin typeface="Monotype Corsiva" panose="03010101010201010101" pitchFamily="66" charset="0"/>
              </a:rPr>
            </a:br>
            <a:r>
              <a:rPr lang="ru-RU" altLang="ru-RU" b="1" dirty="0" smtClean="0">
                <a:solidFill>
                  <a:srgbClr val="663300"/>
                </a:solidFill>
                <a:latin typeface="Monotype Corsiva" panose="03010101010201010101" pitchFamily="66" charset="0"/>
              </a:rPr>
              <a:t>его </a:t>
            </a:r>
            <a:r>
              <a:rPr lang="ru-RU" altLang="ru-RU" b="1" dirty="0">
                <a:solidFill>
                  <a:srgbClr val="663300"/>
                </a:solidFill>
                <a:latin typeface="Monotype Corsiva" panose="03010101010201010101" pitchFamily="66" charset="0"/>
              </a:rPr>
              <a:t>выразительных средств</a:t>
            </a:r>
          </a:p>
          <a:p>
            <a:pPr>
              <a:lnSpc>
                <a:spcPct val="80000"/>
              </a:lnSpc>
            </a:pPr>
            <a:r>
              <a:rPr lang="ru-RU" altLang="ru-RU" b="1" dirty="0">
                <a:solidFill>
                  <a:srgbClr val="663300"/>
                </a:solidFill>
                <a:latin typeface="Monotype Corsiva" panose="03010101010201010101" pitchFamily="66" charset="0"/>
              </a:rPr>
              <a:t>появляется живой интерес к самостоятельному познанию и размышлению </a:t>
            </a:r>
          </a:p>
          <a:p>
            <a:pPr>
              <a:lnSpc>
                <a:spcPct val="80000"/>
              </a:lnSpc>
            </a:pPr>
            <a:r>
              <a:rPr lang="ru-RU" altLang="ru-RU" b="1" dirty="0">
                <a:solidFill>
                  <a:srgbClr val="663300"/>
                </a:solidFill>
                <a:latin typeface="Monotype Corsiva" panose="03010101010201010101" pitchFamily="66" charset="0"/>
              </a:rPr>
              <a:t>совершенствует артикуляционный аппарат </a:t>
            </a:r>
          </a:p>
          <a:p>
            <a:pPr>
              <a:lnSpc>
                <a:spcPct val="80000"/>
              </a:lnSpc>
            </a:pPr>
            <a:r>
              <a:rPr lang="ru-RU" altLang="ru-RU" b="1" dirty="0">
                <a:solidFill>
                  <a:srgbClr val="663300"/>
                </a:solidFill>
                <a:latin typeface="Monotype Corsiva" panose="03010101010201010101" pitchFamily="66" charset="0"/>
              </a:rPr>
              <a:t>формируется диалогическая, эмоционально насыщенная речь</a:t>
            </a:r>
          </a:p>
          <a:p>
            <a:pPr>
              <a:lnSpc>
                <a:spcPct val="80000"/>
              </a:lnSpc>
            </a:pPr>
            <a:r>
              <a:rPr lang="ru-RU" altLang="ru-RU" b="1" dirty="0">
                <a:solidFill>
                  <a:srgbClr val="663300"/>
                </a:solidFill>
                <a:latin typeface="Monotype Corsiva" panose="03010101010201010101" pitchFamily="66" charset="0"/>
              </a:rPr>
              <a:t>улучшается усвоение содержания произведения, </a:t>
            </a:r>
            <a:r>
              <a:rPr lang="ru-RU" altLang="ru-RU" b="1" dirty="0" smtClean="0">
                <a:solidFill>
                  <a:srgbClr val="663300"/>
                </a:solidFill>
                <a:latin typeface="Monotype Corsiva" panose="03010101010201010101" pitchFamily="66" charset="0"/>
              </a:rPr>
              <a:t/>
            </a:r>
            <a:br>
              <a:rPr lang="ru-RU" altLang="ru-RU" b="1" dirty="0" smtClean="0">
                <a:solidFill>
                  <a:srgbClr val="663300"/>
                </a:solidFill>
                <a:latin typeface="Monotype Corsiva" panose="03010101010201010101" pitchFamily="66" charset="0"/>
              </a:rPr>
            </a:br>
            <a:r>
              <a:rPr lang="ru-RU" altLang="ru-RU" b="1" dirty="0" smtClean="0">
                <a:solidFill>
                  <a:srgbClr val="663300"/>
                </a:solidFill>
                <a:latin typeface="Monotype Corsiva" panose="03010101010201010101" pitchFamily="66" charset="0"/>
              </a:rPr>
              <a:t>логика </a:t>
            </a:r>
            <a:r>
              <a:rPr lang="ru-RU" altLang="ru-RU" b="1" dirty="0">
                <a:solidFill>
                  <a:srgbClr val="663300"/>
                </a:solidFill>
                <a:latin typeface="Monotype Corsiva" panose="03010101010201010101" pitchFamily="66" charset="0"/>
              </a:rPr>
              <a:t>и последовательность событий</a:t>
            </a:r>
          </a:p>
          <a:p>
            <a:pPr>
              <a:lnSpc>
                <a:spcPct val="80000"/>
              </a:lnSpc>
            </a:pPr>
            <a:r>
              <a:rPr lang="ru-RU" altLang="ru-RU" b="1" dirty="0">
                <a:solidFill>
                  <a:srgbClr val="663300"/>
                </a:solidFill>
                <a:latin typeface="Monotype Corsiva" panose="03010101010201010101" pitchFamily="66" charset="0"/>
              </a:rPr>
              <a:t>дети получают эмоциональный подъём</a:t>
            </a:r>
          </a:p>
          <a:p>
            <a:pPr>
              <a:lnSpc>
                <a:spcPct val="80000"/>
              </a:lnSpc>
            </a:pPr>
            <a:r>
              <a:rPr lang="ru-RU" altLang="ru-RU" b="1" dirty="0">
                <a:solidFill>
                  <a:srgbClr val="663300"/>
                </a:solidFill>
                <a:latin typeface="Monotype Corsiva" panose="03010101010201010101" pitchFamily="66" charset="0"/>
              </a:rPr>
              <a:t>способствует развитию элементов речевого общения: мимики, жестов, пантомимики, интонации</a:t>
            </a:r>
            <a:r>
              <a:rPr lang="ru-RU" altLang="ru-RU" b="1" dirty="0" smtClean="0">
                <a:solidFill>
                  <a:srgbClr val="663300"/>
                </a:solidFill>
                <a:latin typeface="Monotype Corsiva" panose="03010101010201010101" pitchFamily="66" charset="0"/>
              </a:rPr>
              <a:t>,</a:t>
            </a:r>
            <a:br>
              <a:rPr lang="ru-RU" altLang="ru-RU" b="1" dirty="0" smtClean="0">
                <a:solidFill>
                  <a:srgbClr val="663300"/>
                </a:solidFill>
                <a:latin typeface="Monotype Corsiva" panose="03010101010201010101" pitchFamily="66" charset="0"/>
              </a:rPr>
            </a:br>
            <a:r>
              <a:rPr lang="ru-RU" altLang="ru-RU" b="1" dirty="0" smtClean="0">
                <a:solidFill>
                  <a:srgbClr val="663300"/>
                </a:solidFill>
                <a:latin typeface="Monotype Corsiva" panose="03010101010201010101" pitchFamily="66" charset="0"/>
              </a:rPr>
              <a:t>модуляции </a:t>
            </a:r>
            <a:r>
              <a:rPr lang="ru-RU" altLang="ru-RU" b="1" dirty="0">
                <a:solidFill>
                  <a:srgbClr val="663300"/>
                </a:solidFill>
                <a:latin typeface="Monotype Corsiva" panose="03010101010201010101" pitchFamily="66" charset="0"/>
              </a:rPr>
              <a:t>голоса </a:t>
            </a:r>
          </a:p>
          <a:p>
            <a:pPr>
              <a:lnSpc>
                <a:spcPct val="80000"/>
              </a:lnSpc>
            </a:pPr>
            <a:r>
              <a:rPr lang="ru-RU" altLang="ru-RU" b="1" dirty="0">
                <a:solidFill>
                  <a:srgbClr val="663300"/>
                </a:solidFill>
                <a:latin typeface="Monotype Corsiva" panose="03010101010201010101" pitchFamily="66" charset="0"/>
              </a:rPr>
              <a:t>позволяет формировать опыт социального поведения</a:t>
            </a:r>
            <a:endParaRPr lang="ru-RU" b="1" dirty="0">
              <a:solidFill>
                <a:srgbClr val="6633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13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Рассказывание сказок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3725" y="3505416"/>
            <a:ext cx="4130275" cy="32775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525" y="1844824"/>
            <a:ext cx="4100200" cy="3559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21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атра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театральная</Template>
  <TotalTime>365</TotalTime>
  <Words>197</Words>
  <Application>Microsoft Office PowerPoint</Application>
  <PresentationFormat>Экран (4:3)</PresentationFormat>
  <Paragraphs>50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Monotype Corsiva</vt:lpstr>
      <vt:lpstr>Myanmar Text</vt:lpstr>
      <vt:lpstr>Times New Roman</vt:lpstr>
      <vt:lpstr>театральная</vt:lpstr>
      <vt:lpstr> Развитие речи детей через театрализованную деятельность</vt:lpstr>
      <vt:lpstr> “ Театр – это волшебный мир. Он дает уроки красоты, морали и нравственности. А чем они богаче, тем успешнее идет развитие духовного мира детей…” (Б. М. Теплов)  </vt:lpstr>
      <vt:lpstr>Презентация PowerPoint</vt:lpstr>
      <vt:lpstr>Проблемы речи детей: Односложная, состоящая из простых предложений; Бедность речи, недостаточный словарный запас; Замусоривание речи сленговыми словами; Бедная диалогическая речь; Неспособность построить монолог; Отсутствие навыков культуры речи. </vt:lpstr>
      <vt:lpstr>Перевоплощение в образы</vt:lpstr>
      <vt:lpstr>Презентация PowerPoint</vt:lpstr>
      <vt:lpstr>Презентация PowerPoint</vt:lpstr>
      <vt:lpstr>Значение театрализованной деятельности </vt:lpstr>
      <vt:lpstr>Рассказывание сказок</vt:lpstr>
      <vt:lpstr>В процессе театрализованной игры активизируется и совершенствуется словарный запас, грамматический строй речи, звукопроизношение, темп, выразительность речи. </vt:lpstr>
      <vt:lpstr>Театрализованная игра оказывает большое влияние на речевое развитие ребенка.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Влияние театрализованной деятельности на развитие речи неоспоримо. </vt:lpstr>
      <vt:lpstr>Спасибо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35</cp:revision>
  <dcterms:created xsi:type="dcterms:W3CDTF">2014-04-17T14:13:18Z</dcterms:created>
  <dcterms:modified xsi:type="dcterms:W3CDTF">2017-10-14T17:12:25Z</dcterms:modified>
</cp:coreProperties>
</file>